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2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4AEB-1EB8-4E4C-B5FB-3D0B42245490}" type="datetimeFigureOut">
              <a:rPr lang="es-ES" smtClean="0"/>
              <a:pPr/>
              <a:t>01/02/2011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B250-9F51-4EC7-90C0-AB603CCD87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4AEB-1EB8-4E4C-B5FB-3D0B42245490}" type="datetimeFigureOut">
              <a:rPr lang="es-ES" smtClean="0"/>
              <a:pPr/>
              <a:t>01/02/2011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B250-9F51-4EC7-90C0-AB603CCD87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4AEB-1EB8-4E4C-B5FB-3D0B42245490}" type="datetimeFigureOut">
              <a:rPr lang="es-ES" smtClean="0"/>
              <a:pPr/>
              <a:t>01/02/2011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B250-9F51-4EC7-90C0-AB603CCD87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4AEB-1EB8-4E4C-B5FB-3D0B42245490}" type="datetimeFigureOut">
              <a:rPr lang="es-ES" smtClean="0"/>
              <a:pPr/>
              <a:t>01/02/2011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B250-9F51-4EC7-90C0-AB603CCD87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4AEB-1EB8-4E4C-B5FB-3D0B42245490}" type="datetimeFigureOut">
              <a:rPr lang="es-ES" smtClean="0"/>
              <a:pPr/>
              <a:t>01/02/2011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B250-9F51-4EC7-90C0-AB603CCD87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4AEB-1EB8-4E4C-B5FB-3D0B42245490}" type="datetimeFigureOut">
              <a:rPr lang="es-ES" smtClean="0"/>
              <a:pPr/>
              <a:t>01/02/2011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B250-9F51-4EC7-90C0-AB603CCD87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4AEB-1EB8-4E4C-B5FB-3D0B42245490}" type="datetimeFigureOut">
              <a:rPr lang="es-ES" smtClean="0"/>
              <a:pPr/>
              <a:t>01/02/2011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B250-9F51-4EC7-90C0-AB603CCD87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4AEB-1EB8-4E4C-B5FB-3D0B42245490}" type="datetimeFigureOut">
              <a:rPr lang="es-ES" smtClean="0"/>
              <a:pPr/>
              <a:t>01/02/2011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B250-9F51-4EC7-90C0-AB603CCD87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4AEB-1EB8-4E4C-B5FB-3D0B42245490}" type="datetimeFigureOut">
              <a:rPr lang="es-ES" smtClean="0"/>
              <a:pPr/>
              <a:t>01/02/2011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B250-9F51-4EC7-90C0-AB603CCD87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4AEB-1EB8-4E4C-B5FB-3D0B42245490}" type="datetimeFigureOut">
              <a:rPr lang="es-ES" smtClean="0"/>
              <a:pPr/>
              <a:t>01/02/2011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B250-9F51-4EC7-90C0-AB603CCD87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94AEB-1EB8-4E4C-B5FB-3D0B42245490}" type="datetimeFigureOut">
              <a:rPr lang="es-ES" smtClean="0"/>
              <a:pPr/>
              <a:t>01/02/2011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B250-9F51-4EC7-90C0-AB603CCD87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94AEB-1EB8-4E4C-B5FB-3D0B42245490}" type="datetimeFigureOut">
              <a:rPr lang="es-ES" smtClean="0"/>
              <a:pPr/>
              <a:t>01/02/2011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EB250-9F51-4EC7-90C0-AB603CCD87C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296144"/>
          </a:xfrm>
        </p:spPr>
        <p:txBody>
          <a:bodyPr>
            <a:normAutofit fontScale="90000"/>
          </a:bodyPr>
          <a:lstStyle/>
          <a:p>
            <a:r>
              <a:rPr lang="es-MX" sz="2700" dirty="0" smtClean="0"/>
              <a:t>Segundo Encuentro Grupo Nacional para el proyecto curricular de la formación docente (preescolar y primaria)</a:t>
            </a:r>
            <a:r>
              <a:rPr lang="es-MX" dirty="0" smtClean="0"/>
              <a:t/>
            </a:r>
            <a:br>
              <a:rPr lang="es-MX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74441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r>
              <a:rPr lang="es-MX" sz="5700" b="1" dirty="0" smtClean="0"/>
              <a:t>Dimensiones formativas</a:t>
            </a:r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pPr algn="r"/>
            <a:r>
              <a:rPr lang="es-MX" sz="2400" dirty="0" smtClean="0"/>
              <a:t>Dra. Laura Mercado Marín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Dimensión formativa de desarrollo personal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/>
              <a:t>Sitúa al maestro como actor social, con</a:t>
            </a:r>
          </a:p>
          <a:p>
            <a:pPr>
              <a:buNone/>
            </a:pPr>
            <a:r>
              <a:rPr lang="es-MX" dirty="0" smtClean="0"/>
              <a:t>    capacidad </a:t>
            </a:r>
            <a:r>
              <a:rPr lang="es-MX" dirty="0"/>
              <a:t>para analizar, comprender y</a:t>
            </a:r>
          </a:p>
          <a:p>
            <a:pPr>
              <a:buNone/>
            </a:pPr>
            <a:r>
              <a:rPr lang="es-MX" dirty="0" smtClean="0"/>
              <a:t>    participar </a:t>
            </a:r>
            <a:r>
              <a:rPr lang="es-MX" dirty="0"/>
              <a:t>en el mundo actual, interviniendo</a:t>
            </a:r>
          </a:p>
          <a:p>
            <a:pPr>
              <a:buNone/>
            </a:pPr>
            <a:r>
              <a:rPr lang="es-MX" dirty="0" smtClean="0"/>
              <a:t>   como </a:t>
            </a:r>
            <a:r>
              <a:rPr lang="es-MX" dirty="0"/>
              <a:t>persona y ciudadano productivo.</a:t>
            </a:r>
          </a:p>
          <a:p>
            <a:r>
              <a:rPr lang="es-MX" dirty="0"/>
              <a:t>Requiere que el maestro conozca y comprenda</a:t>
            </a:r>
          </a:p>
          <a:p>
            <a:pPr>
              <a:buNone/>
            </a:pPr>
            <a:r>
              <a:rPr lang="es-MX" dirty="0" smtClean="0"/>
              <a:t>    los </a:t>
            </a:r>
            <a:r>
              <a:rPr lang="es-MX" dirty="0"/>
              <a:t>rasgos centrales de la cultura y</a:t>
            </a:r>
          </a:p>
          <a:p>
            <a:pPr>
              <a:buNone/>
            </a:pPr>
            <a:r>
              <a:rPr lang="es-MX" dirty="0" smtClean="0"/>
              <a:t>   del </a:t>
            </a:r>
            <a:r>
              <a:rPr lang="es-MX" dirty="0"/>
              <a:t>funcionamiento de la sociedad en la</a:t>
            </a:r>
          </a:p>
          <a:p>
            <a:pPr>
              <a:buNone/>
            </a:pPr>
            <a:r>
              <a:rPr lang="es-MX" dirty="0" smtClean="0"/>
              <a:t>   que </a:t>
            </a:r>
            <a:r>
              <a:rPr lang="es-MX" dirty="0"/>
              <a:t>transcurre el proceso educativo.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Dimensión formativa de responsabilidad y compromiso profesional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es-ES" dirty="0"/>
              <a:t>Comprende las responsabilidades </a:t>
            </a:r>
            <a:r>
              <a:rPr lang="es-ES" dirty="0" smtClean="0"/>
              <a:t>profesionales considerando </a:t>
            </a:r>
            <a:r>
              <a:rPr lang="es-ES" dirty="0"/>
              <a:t>que su principal</a:t>
            </a:r>
          </a:p>
          <a:p>
            <a:pPr>
              <a:buNone/>
            </a:pPr>
            <a:r>
              <a:rPr lang="es-MX" dirty="0" smtClean="0"/>
              <a:t>    propósito </a:t>
            </a:r>
            <a:r>
              <a:rPr lang="es-MX" dirty="0"/>
              <a:t>y compromiso es contribuir al</a:t>
            </a:r>
          </a:p>
          <a:p>
            <a:pPr>
              <a:buNone/>
            </a:pPr>
            <a:r>
              <a:rPr lang="es-MX" dirty="0" smtClean="0"/>
              <a:t>    aprendizaje </a:t>
            </a:r>
            <a:r>
              <a:rPr lang="es-MX" dirty="0"/>
              <a:t>de todos los alumnos y a la</a:t>
            </a:r>
          </a:p>
          <a:p>
            <a:pPr>
              <a:buNone/>
            </a:pPr>
            <a:r>
              <a:rPr lang="es-ES" dirty="0" smtClean="0"/>
              <a:t>    formación </a:t>
            </a:r>
            <a:r>
              <a:rPr lang="es-ES" dirty="0"/>
              <a:t>de la ciudadanía.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Gracias por su atención</a:t>
            </a:r>
            <a:endParaRPr lang="es-ES" dirty="0"/>
          </a:p>
        </p:txBody>
      </p:sp>
      <p:pic>
        <p:nvPicPr>
          <p:cNvPr id="1026" name="Picture 2" descr="C:\Documents and Settings\hp\Configuración local\Archivos temporales de Internet\Content.IE5\WB3EPZOV\MP900438753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259" y="1600200"/>
            <a:ext cx="3047482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es una dimensión formativa?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Espacio de construcción para el desarrollo de saberes de la profesión docente.</a:t>
            </a:r>
          </a:p>
          <a:p>
            <a:r>
              <a:rPr lang="es-MX" dirty="0" smtClean="0"/>
              <a:t>Comprende conocimientos, técnicas, habilidades, actitudes, valores, para la problematización, análisis e intervención en la diversidad de situaciones que se presentan en la práctica educativa en niveles personal, institucional y social.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Saberes pedagógico- didácticos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r>
              <a:rPr lang="es-MX" sz="2000" dirty="0"/>
              <a:t>Poseer y utilizar un conocimiento </a:t>
            </a:r>
            <a:r>
              <a:rPr lang="es-MX" sz="2000" dirty="0" smtClean="0"/>
              <a:t>actualizado de </a:t>
            </a:r>
            <a:r>
              <a:rPr lang="es-MX" sz="2000" dirty="0"/>
              <a:t>las Ciencias Sociales </a:t>
            </a:r>
            <a:r>
              <a:rPr lang="es-MX" sz="2000" dirty="0" smtClean="0"/>
              <a:t>y de </a:t>
            </a:r>
            <a:r>
              <a:rPr lang="es-MX" sz="2000" dirty="0"/>
              <a:t>las Ciencias de la Educación, </a:t>
            </a:r>
            <a:r>
              <a:rPr lang="es-MX" sz="2000" dirty="0" smtClean="0"/>
              <a:t>para re -significar </a:t>
            </a:r>
            <a:r>
              <a:rPr lang="es-MX" sz="2000" dirty="0"/>
              <a:t>la realidad en la que ha </a:t>
            </a:r>
            <a:r>
              <a:rPr lang="es-MX" sz="2000" dirty="0" smtClean="0"/>
              <a:t>de intervenir </a:t>
            </a:r>
            <a:r>
              <a:rPr lang="es-MX" sz="2000" dirty="0"/>
              <a:t>desde la educación como </a:t>
            </a:r>
            <a:r>
              <a:rPr lang="es-MX" sz="2000" dirty="0" smtClean="0"/>
              <a:t>un derecho </a:t>
            </a:r>
            <a:r>
              <a:rPr lang="es-MX" sz="2000" dirty="0"/>
              <a:t>de todos y como factor </a:t>
            </a:r>
            <a:r>
              <a:rPr lang="es-MX" sz="2000" dirty="0" smtClean="0"/>
              <a:t>de </a:t>
            </a:r>
            <a:r>
              <a:rPr lang="es-ES" sz="2000" dirty="0" smtClean="0"/>
              <a:t>inclusión </a:t>
            </a:r>
            <a:r>
              <a:rPr lang="es-ES" sz="2000" dirty="0"/>
              <a:t>social.</a:t>
            </a:r>
          </a:p>
          <a:p>
            <a:r>
              <a:rPr lang="es-MX" sz="2000" dirty="0" smtClean="0"/>
              <a:t>Seleccionar </a:t>
            </a:r>
            <a:r>
              <a:rPr lang="es-MX" sz="2000" dirty="0"/>
              <a:t>un problema </a:t>
            </a:r>
            <a:r>
              <a:rPr lang="es-MX" sz="2000" dirty="0" smtClean="0"/>
              <a:t>educativo,</a:t>
            </a:r>
            <a:r>
              <a:rPr lang="es-ES" sz="2000" dirty="0" smtClean="0"/>
              <a:t>conceptualizarlo</a:t>
            </a:r>
            <a:r>
              <a:rPr lang="es-ES" sz="2000" dirty="0"/>
              <a:t>, elaborar una </a:t>
            </a:r>
            <a:r>
              <a:rPr lang="es-ES" sz="2000" dirty="0" smtClean="0"/>
              <a:t>solución </a:t>
            </a:r>
            <a:r>
              <a:rPr lang="es-MX" sz="2000" dirty="0" smtClean="0"/>
              <a:t>y </a:t>
            </a:r>
            <a:r>
              <a:rPr lang="es-MX" sz="2000" dirty="0"/>
              <a:t>llevar a cabo su aplicación.</a:t>
            </a:r>
          </a:p>
          <a:p>
            <a:r>
              <a:rPr lang="es-MX" sz="2000" dirty="0" smtClean="0"/>
              <a:t>Conocer </a:t>
            </a:r>
            <a:r>
              <a:rPr lang="es-MX" sz="2000" dirty="0"/>
              <a:t>las estructuras teóricas, </a:t>
            </a:r>
            <a:r>
              <a:rPr lang="es-MX" sz="2000" dirty="0" smtClean="0"/>
              <a:t>principios y </a:t>
            </a:r>
            <a:r>
              <a:rPr lang="es-MX" sz="2000" dirty="0"/>
              <a:t>categorías de la Matemática</a:t>
            </a:r>
            <a:r>
              <a:rPr lang="es-MX" sz="2000" dirty="0" smtClean="0"/>
              <a:t>, Lengua</a:t>
            </a:r>
            <a:r>
              <a:rPr lang="es-MX" sz="2000" dirty="0"/>
              <a:t>, Ciencias de la Naturaleza </a:t>
            </a:r>
            <a:r>
              <a:rPr lang="es-MX" sz="2000" dirty="0" smtClean="0"/>
              <a:t>y </a:t>
            </a:r>
            <a:r>
              <a:rPr lang="es-ES" sz="2000" dirty="0" smtClean="0"/>
              <a:t>Ciencias </a:t>
            </a:r>
            <a:r>
              <a:rPr lang="es-ES" sz="2000" dirty="0"/>
              <a:t>Sociales.</a:t>
            </a:r>
          </a:p>
          <a:p>
            <a:r>
              <a:rPr lang="es-MX" sz="2000" dirty="0" smtClean="0"/>
              <a:t>Planificar</a:t>
            </a:r>
            <a:r>
              <a:rPr lang="es-MX" sz="2000" dirty="0"/>
              <a:t>, desarrollar y evaluar </a:t>
            </a:r>
            <a:r>
              <a:rPr lang="es-MX" sz="2000" dirty="0" smtClean="0"/>
              <a:t>situaciones de </a:t>
            </a:r>
            <a:r>
              <a:rPr lang="es-MX" sz="2000" dirty="0"/>
              <a:t>enseñanza en el ámbito </a:t>
            </a:r>
            <a:r>
              <a:rPr lang="es-MX" sz="2000" dirty="0" smtClean="0"/>
              <a:t>de la Educación Preescolar </a:t>
            </a:r>
            <a:r>
              <a:rPr lang="es-MX" sz="2000" dirty="0"/>
              <a:t>y Educación </a:t>
            </a:r>
            <a:r>
              <a:rPr lang="es-MX" sz="2000" dirty="0" smtClean="0"/>
              <a:t>Primaria.</a:t>
            </a:r>
            <a:endParaRPr lang="es-MX" sz="2000" dirty="0"/>
          </a:p>
          <a:p>
            <a:r>
              <a:rPr lang="es-MX" sz="2000" dirty="0" smtClean="0"/>
              <a:t>Gestionar </a:t>
            </a:r>
            <a:r>
              <a:rPr lang="es-MX" sz="2000" dirty="0"/>
              <a:t>el avance en los </a:t>
            </a:r>
            <a:r>
              <a:rPr lang="es-MX" sz="2000" dirty="0" smtClean="0"/>
              <a:t>procesos de </a:t>
            </a:r>
            <a:r>
              <a:rPr lang="es-MX" sz="2000" dirty="0"/>
              <a:t>aprendizaje escolar en función </a:t>
            </a:r>
            <a:r>
              <a:rPr lang="es-MX" sz="2000" dirty="0" smtClean="0"/>
              <a:t>de la </a:t>
            </a:r>
            <a:r>
              <a:rPr lang="es-MX" sz="2000" dirty="0"/>
              <a:t>diversidad en el aula.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Saberes disciplinarios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Amplio conocimiento de las asignaturas que imparte con el fin de estar atento a las innovaciones en cada uno de los campos formativos de la educación básica e intervenir de manera documentada para comprender las implicaciones que el cambio constante de conocimiento trae como consecuencia a la práctica educativa.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Saberes de gestión, institución y comunidad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/>
              <a:t>Conocer y utilizar información actualizada</a:t>
            </a:r>
          </a:p>
          <a:p>
            <a:pPr>
              <a:buNone/>
            </a:pPr>
            <a:r>
              <a:rPr lang="es-MX" dirty="0" smtClean="0"/>
              <a:t>    sobre </a:t>
            </a:r>
            <a:r>
              <a:rPr lang="es-MX" dirty="0"/>
              <a:t>el sistema educativo y </a:t>
            </a:r>
            <a:r>
              <a:rPr lang="es-MX" dirty="0" smtClean="0"/>
              <a:t>la </a:t>
            </a:r>
            <a:r>
              <a:rPr lang="es-ES" dirty="0" smtClean="0"/>
              <a:t>política </a:t>
            </a:r>
            <a:r>
              <a:rPr lang="es-ES" dirty="0"/>
              <a:t>educativa nacional.</a:t>
            </a:r>
          </a:p>
          <a:p>
            <a:r>
              <a:rPr lang="es-MX" dirty="0" smtClean="0"/>
              <a:t>Trabajar </a:t>
            </a:r>
            <a:r>
              <a:rPr lang="es-MX" dirty="0"/>
              <a:t>en equipo participando en </a:t>
            </a:r>
            <a:r>
              <a:rPr lang="es-MX" dirty="0" smtClean="0"/>
              <a:t>la negociación </a:t>
            </a:r>
            <a:r>
              <a:rPr lang="es-MX" dirty="0"/>
              <a:t>de un proyecto </a:t>
            </a:r>
            <a:r>
              <a:rPr lang="es-MX" dirty="0" smtClean="0"/>
              <a:t>institucional y </a:t>
            </a:r>
            <a:r>
              <a:rPr lang="es-MX" dirty="0"/>
              <a:t>su concreción en el aula.</a:t>
            </a:r>
          </a:p>
          <a:p>
            <a:r>
              <a:rPr lang="es-MX" dirty="0" smtClean="0"/>
              <a:t> </a:t>
            </a:r>
            <a:r>
              <a:rPr lang="es-MX" dirty="0"/>
              <a:t>Organizar y participar en reuniones </a:t>
            </a:r>
            <a:r>
              <a:rPr lang="es-MX" dirty="0" smtClean="0"/>
              <a:t>y actividades </a:t>
            </a:r>
            <a:r>
              <a:rPr lang="es-MX" dirty="0"/>
              <a:t>con padres y con la comunidad.</a:t>
            </a:r>
          </a:p>
          <a:p>
            <a:r>
              <a:rPr lang="es-MX" dirty="0" smtClean="0"/>
              <a:t> </a:t>
            </a:r>
            <a:r>
              <a:rPr lang="es-MX" dirty="0"/>
              <a:t>Crear condiciones para la </a:t>
            </a:r>
            <a:r>
              <a:rPr lang="es-MX" dirty="0" smtClean="0"/>
              <a:t>convivencia escolar </a:t>
            </a:r>
            <a:r>
              <a:rPr lang="es-MX" dirty="0"/>
              <a:t>basada en la participación, </a:t>
            </a:r>
            <a:r>
              <a:rPr lang="es-MX" dirty="0" smtClean="0"/>
              <a:t>respeto </a:t>
            </a:r>
            <a:r>
              <a:rPr lang="es-ES" dirty="0"/>
              <a:t>mutuo y solidaridad.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Saberes de orden personal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Actuar competentemente en </a:t>
            </a:r>
            <a:r>
              <a:rPr lang="es-ES" dirty="0" smtClean="0"/>
              <a:t>situaciones comunicativas </a:t>
            </a:r>
            <a:r>
              <a:rPr lang="es-ES" dirty="0"/>
              <a:t>y sociales.</a:t>
            </a:r>
          </a:p>
          <a:p>
            <a:r>
              <a:rPr lang="es-MX" dirty="0" smtClean="0"/>
              <a:t>Saber </a:t>
            </a:r>
            <a:r>
              <a:rPr lang="es-MX" dirty="0"/>
              <a:t>vincularse autónomamente </a:t>
            </a:r>
            <a:r>
              <a:rPr lang="es-MX" dirty="0" smtClean="0"/>
              <a:t>con </a:t>
            </a:r>
            <a:r>
              <a:rPr lang="es-ES" dirty="0" smtClean="0"/>
              <a:t>el </a:t>
            </a:r>
            <a:r>
              <a:rPr lang="es-ES" dirty="0"/>
              <a:t>conocimiento.</a:t>
            </a:r>
          </a:p>
          <a:p>
            <a:r>
              <a:rPr lang="es-MX" dirty="0" smtClean="0"/>
              <a:t>Poseer </a:t>
            </a:r>
            <a:r>
              <a:rPr lang="es-MX" dirty="0"/>
              <a:t>dominio y precisión en el uso </a:t>
            </a:r>
            <a:r>
              <a:rPr lang="es-MX" dirty="0" smtClean="0"/>
              <a:t>de </a:t>
            </a:r>
            <a:r>
              <a:rPr lang="es-ES" dirty="0" smtClean="0"/>
              <a:t>la </a:t>
            </a:r>
            <a:r>
              <a:rPr lang="es-ES" dirty="0"/>
              <a:t>lengua </a:t>
            </a:r>
            <a:r>
              <a:rPr lang="es-ES" dirty="0" smtClean="0"/>
              <a:t>nacional.</a:t>
            </a:r>
            <a:endParaRPr lang="es-ES" dirty="0"/>
          </a:p>
          <a:p>
            <a:r>
              <a:rPr lang="es-MX" dirty="0" smtClean="0"/>
              <a:t>Utilizar </a:t>
            </a:r>
            <a:r>
              <a:rPr lang="es-MX" dirty="0"/>
              <a:t>las nuevas tecnologías en el </a:t>
            </a:r>
            <a:r>
              <a:rPr lang="es-MX" dirty="0" smtClean="0"/>
              <a:t>manejo de </a:t>
            </a:r>
            <a:r>
              <a:rPr lang="es-MX" dirty="0"/>
              <a:t>la información como </a:t>
            </a:r>
            <a:r>
              <a:rPr lang="es-MX" dirty="0" smtClean="0"/>
              <a:t>herramienta </a:t>
            </a:r>
            <a:r>
              <a:rPr lang="es-ES" dirty="0" smtClean="0"/>
              <a:t>de </a:t>
            </a:r>
            <a:r>
              <a:rPr lang="es-ES" dirty="0"/>
              <a:t>aprendizaje.</a:t>
            </a:r>
          </a:p>
          <a:p>
            <a:r>
              <a:rPr lang="es-MX" dirty="0" smtClean="0"/>
              <a:t>Ser </a:t>
            </a:r>
            <a:r>
              <a:rPr lang="es-MX" dirty="0"/>
              <a:t>sensible a las manifestaciones artísticas</a:t>
            </a:r>
          </a:p>
          <a:p>
            <a:pPr>
              <a:buNone/>
            </a:pPr>
            <a:r>
              <a:rPr lang="es-MX" dirty="0" smtClean="0"/>
              <a:t>     y </a:t>
            </a:r>
            <a:r>
              <a:rPr lang="es-MX" dirty="0"/>
              <a:t>demás aspectos de la cultura.</a:t>
            </a:r>
          </a:p>
          <a:p>
            <a:r>
              <a:rPr lang="es-MX" dirty="0" smtClean="0"/>
              <a:t> </a:t>
            </a:r>
            <a:r>
              <a:rPr lang="es-MX" dirty="0"/>
              <a:t>Tomar decisiones acerca de la organización</a:t>
            </a:r>
          </a:p>
          <a:p>
            <a:pPr>
              <a:buNone/>
            </a:pPr>
            <a:r>
              <a:rPr lang="es-MX" dirty="0" smtClean="0"/>
              <a:t>     de </a:t>
            </a:r>
            <a:r>
              <a:rPr lang="es-MX" dirty="0"/>
              <a:t>su propia formación continua.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Saberes éticos y sociales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Asumir los deberes y afrontar los dilemas</a:t>
            </a:r>
          </a:p>
          <a:p>
            <a:pPr>
              <a:buNone/>
            </a:pPr>
            <a:r>
              <a:rPr lang="es-ES" dirty="0" smtClean="0"/>
              <a:t>   éticos </a:t>
            </a:r>
            <a:r>
              <a:rPr lang="es-ES" dirty="0"/>
              <a:t>de la profesión.</a:t>
            </a:r>
          </a:p>
          <a:p>
            <a:r>
              <a:rPr lang="es-MX" dirty="0" smtClean="0"/>
              <a:t> </a:t>
            </a:r>
            <a:r>
              <a:rPr lang="es-MX" dirty="0"/>
              <a:t>Reflexionar críticamente sobre sus</a:t>
            </a:r>
          </a:p>
          <a:p>
            <a:pPr>
              <a:buNone/>
            </a:pPr>
            <a:r>
              <a:rPr lang="es-ES" dirty="0" smtClean="0"/>
              <a:t>    prácticas</a:t>
            </a:r>
            <a:r>
              <a:rPr lang="es-ES" dirty="0"/>
              <a:t>, sistematizando conocimientos</a:t>
            </a:r>
          </a:p>
          <a:p>
            <a:pPr>
              <a:buNone/>
            </a:pPr>
            <a:r>
              <a:rPr lang="es-ES" dirty="0" smtClean="0"/>
              <a:t>    para </a:t>
            </a:r>
            <a:r>
              <a:rPr lang="es-ES" dirty="0"/>
              <a:t>la acción.</a:t>
            </a:r>
          </a:p>
          <a:p>
            <a:r>
              <a:rPr lang="es-MX" dirty="0" smtClean="0"/>
              <a:t>Organizar </a:t>
            </a:r>
            <a:r>
              <a:rPr lang="es-MX" dirty="0"/>
              <a:t>y desarrollar acciones educativas</a:t>
            </a:r>
          </a:p>
          <a:p>
            <a:pPr>
              <a:buNone/>
            </a:pPr>
            <a:r>
              <a:rPr lang="es-MX" dirty="0" smtClean="0"/>
              <a:t>    para </a:t>
            </a:r>
            <a:r>
              <a:rPr lang="es-MX" dirty="0"/>
              <a:t>prevenir situaciones de </a:t>
            </a:r>
            <a:r>
              <a:rPr lang="es-MX" dirty="0" smtClean="0"/>
              <a:t>violencia </a:t>
            </a:r>
            <a:r>
              <a:rPr lang="es-ES" dirty="0"/>
              <a:t>en las escuelas.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Dimensión Formativa pedagógico-didáctica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Implica el manejo adecuado de las Ciencias</a:t>
            </a:r>
          </a:p>
          <a:p>
            <a:pPr>
              <a:buNone/>
            </a:pPr>
            <a:r>
              <a:rPr lang="es-MX" dirty="0"/>
              <a:t>de la Educación como base científica</a:t>
            </a:r>
          </a:p>
          <a:p>
            <a:pPr>
              <a:buNone/>
            </a:pPr>
            <a:r>
              <a:rPr lang="es-ES" dirty="0"/>
              <a:t>de su accionar.</a:t>
            </a:r>
          </a:p>
          <a:p>
            <a:r>
              <a:rPr lang="es-MX" dirty="0"/>
              <a:t>Se basa en el conocimiento de cómo actuar</a:t>
            </a:r>
          </a:p>
          <a:p>
            <a:pPr>
              <a:buNone/>
            </a:pPr>
            <a:r>
              <a:rPr lang="es-MX" dirty="0"/>
              <a:t>(saberes científicos y experiencia) y</a:t>
            </a:r>
          </a:p>
          <a:p>
            <a:pPr>
              <a:buNone/>
            </a:pPr>
            <a:r>
              <a:rPr lang="es-MX" dirty="0"/>
              <a:t>en el uso de criterios personales para elaborar</a:t>
            </a:r>
          </a:p>
          <a:p>
            <a:pPr>
              <a:buNone/>
            </a:pPr>
            <a:r>
              <a:rPr lang="es-MX" dirty="0"/>
              <a:t>las estrategias adecuadas a cada</a:t>
            </a:r>
          </a:p>
          <a:p>
            <a:pPr>
              <a:buNone/>
            </a:pPr>
            <a:r>
              <a:rPr lang="es-MX" dirty="0"/>
              <a:t>situación de enseñanza y aprendizaje.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Dimensión formativa institucional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Implica articular la macro política del sistema</a:t>
            </a:r>
          </a:p>
          <a:p>
            <a:pPr>
              <a:buNone/>
            </a:pPr>
            <a:r>
              <a:rPr lang="es-MX" dirty="0" smtClean="0"/>
              <a:t>    educativo </a:t>
            </a:r>
            <a:r>
              <a:rPr lang="es-MX" dirty="0"/>
              <a:t>con la micro política de las</a:t>
            </a:r>
          </a:p>
          <a:p>
            <a:pPr>
              <a:buNone/>
            </a:pPr>
            <a:r>
              <a:rPr lang="es-ES" dirty="0" smtClean="0"/>
              <a:t>   escuelas</a:t>
            </a:r>
            <a:r>
              <a:rPr lang="es-ES" dirty="0"/>
              <a:t>.</a:t>
            </a:r>
          </a:p>
          <a:p>
            <a:r>
              <a:rPr lang="es-MX" dirty="0"/>
              <a:t>Esto se lleva a cabo en el ámbito de las</a:t>
            </a:r>
          </a:p>
          <a:p>
            <a:pPr>
              <a:buNone/>
            </a:pPr>
            <a:r>
              <a:rPr lang="es-MX" dirty="0" smtClean="0"/>
              <a:t>    interacciones </a:t>
            </a:r>
            <a:r>
              <a:rPr lang="es-MX" dirty="0"/>
              <a:t>sociales, en base a la autonomía</a:t>
            </a:r>
            <a:r>
              <a:rPr lang="es-MX" dirty="0" smtClean="0"/>
              <a:t>, </a:t>
            </a:r>
            <a:r>
              <a:rPr lang="es-ES" dirty="0" smtClean="0"/>
              <a:t>empatía </a:t>
            </a:r>
            <a:r>
              <a:rPr lang="es-ES" dirty="0"/>
              <a:t>y respeto mutuo.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657</Words>
  <Application>Microsoft Office PowerPoint</Application>
  <PresentationFormat>Presentación en pantalla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Segundo Encuentro Grupo Nacional para el proyecto curricular de la formación docente (preescolar y primaria) </vt:lpstr>
      <vt:lpstr>¿Qué es una dimensión formativa?</vt:lpstr>
      <vt:lpstr>Saberes pedagógico- didácticos</vt:lpstr>
      <vt:lpstr>Saberes disciplinarios</vt:lpstr>
      <vt:lpstr>Saberes de gestión, institución y comunidad</vt:lpstr>
      <vt:lpstr>Saberes de orden personal</vt:lpstr>
      <vt:lpstr>Saberes éticos y sociales </vt:lpstr>
      <vt:lpstr>Dimensión Formativa pedagógico-didáctica</vt:lpstr>
      <vt:lpstr>Dimensión formativa institucional</vt:lpstr>
      <vt:lpstr>Dimensión formativa de desarrollo personal</vt:lpstr>
      <vt:lpstr>Dimensión formativa de responsabilidad y compromiso profesional </vt:lpstr>
      <vt:lpstr>Gracias por su atención</vt:lpstr>
    </vt:vector>
  </TitlesOfParts>
  <Company>particular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Segundo Encuentro Grupo Nacional para el proyecto curricular de la formación docente (preescolar y primaria) </dc:title>
  <dc:creator>laura mercado marin</dc:creator>
  <cp:lastModifiedBy>gustavo</cp:lastModifiedBy>
  <cp:revision>2</cp:revision>
  <dcterms:created xsi:type="dcterms:W3CDTF">2011-01-31T03:00:09Z</dcterms:created>
  <dcterms:modified xsi:type="dcterms:W3CDTF">2011-02-01T22:57:16Z</dcterms:modified>
</cp:coreProperties>
</file>