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62" r:id="rId3"/>
    <p:sldId id="263" r:id="rId4"/>
    <p:sldId id="264" r:id="rId5"/>
    <p:sldId id="272" r:id="rId6"/>
    <p:sldId id="258" r:id="rId7"/>
    <p:sldId id="265" r:id="rId8"/>
    <p:sldId id="273" r:id="rId9"/>
    <p:sldId id="259" r:id="rId10"/>
    <p:sldId id="266" r:id="rId11"/>
    <p:sldId id="274" r:id="rId12"/>
    <p:sldId id="260" r:id="rId13"/>
    <p:sldId id="275" r:id="rId14"/>
    <p:sldId id="261" r:id="rId15"/>
    <p:sldId id="267" r:id="rId16"/>
    <p:sldId id="268" r:id="rId17"/>
    <p:sldId id="276" r:id="rId18"/>
    <p:sldId id="257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8E971-0F7C-4A27-8BCA-33528D3BE9A5}" type="datetimeFigureOut">
              <a:rPr lang="es-MX" smtClean="0"/>
              <a:pPr/>
              <a:t>17/01/2011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B6B69-B25D-46BF-A6E9-695BBF7A4C9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1EC5-D1EB-414E-A19D-D9AE133046B6}" type="datetime1">
              <a:rPr lang="es-MX" smtClean="0"/>
              <a:pPr/>
              <a:t>17/01/2011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F23A-AB2E-49AE-BA3D-8418565AF81C}" type="datetime1">
              <a:rPr lang="es-MX" smtClean="0"/>
              <a:pPr/>
              <a:t>17/01/2011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C347-FCEE-4E70-8AA3-34AC68589730}" type="datetime1">
              <a:rPr lang="es-MX" smtClean="0"/>
              <a:pPr/>
              <a:t>17/01/2011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1630-9006-4853-B3ED-557E1B4156C6}" type="datetime1">
              <a:rPr lang="es-MX" smtClean="0"/>
              <a:pPr/>
              <a:t>17/01/2011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0299-5895-4163-8092-13DA3D0CD873}" type="datetime1">
              <a:rPr lang="es-MX" smtClean="0"/>
              <a:pPr/>
              <a:t>17/01/2011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46B5-ED14-4A64-B35A-2B63EB7B918A}" type="datetime1">
              <a:rPr lang="es-MX" smtClean="0"/>
              <a:pPr/>
              <a:t>17/01/2011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5EF4-B700-4C20-AB97-2C9764502D8D}" type="datetime1">
              <a:rPr lang="es-MX" smtClean="0"/>
              <a:pPr/>
              <a:t>17/01/2011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B44A-9B15-424A-9A5D-57027D73A9D7}" type="datetime1">
              <a:rPr lang="es-MX" smtClean="0"/>
              <a:pPr/>
              <a:t>17/01/2011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E615-D7FB-4C4F-97ED-15F30AD4F6D1}" type="datetime1">
              <a:rPr lang="es-MX" smtClean="0"/>
              <a:pPr/>
              <a:t>17/01/2011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ACB5-83F3-4D34-8B2C-B960D23F9C20}" type="datetime1">
              <a:rPr lang="es-MX" smtClean="0"/>
              <a:pPr/>
              <a:t>17/01/2011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99D5-9B3C-4DA2-9476-893134284F20}" type="datetime1">
              <a:rPr lang="es-MX" smtClean="0"/>
              <a:pPr/>
              <a:t>17/01/2011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E85DC-7F6A-48BD-8181-36D2190C9407}" type="datetime1">
              <a:rPr lang="es-MX" smtClean="0"/>
              <a:pPr/>
              <a:t>17/01/2011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F8FCB-AE10-47A0-B16E-5C54E6DD483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Planes de estudio para la formación inicial del docente en México. </a:t>
            </a:r>
            <a:br>
              <a:rPr lang="es-ES" dirty="0" smtClean="0"/>
            </a:br>
            <a:r>
              <a:rPr lang="es-ES" dirty="0" smtClean="0"/>
              <a:t>Tres casos: 75, 84 y 97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Dra. Laura Mercado Marín</a:t>
            </a:r>
          </a:p>
          <a:p>
            <a:r>
              <a:rPr lang="es-ES" dirty="0" smtClean="0"/>
              <a:t>lmm@live.com.mx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 1984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La educación Normal se transforma en educación Superior (acuerdo 22 de marzo de 1984).</a:t>
            </a:r>
          </a:p>
          <a:p>
            <a:r>
              <a:rPr lang="es-ES" dirty="0" smtClean="0"/>
              <a:t>Dos áreas de formación:</a:t>
            </a:r>
          </a:p>
          <a:p>
            <a:pPr marL="514350" indent="-514350">
              <a:buAutoNum type="alphaLcParenR"/>
            </a:pPr>
            <a:r>
              <a:rPr lang="es-ES" dirty="0" smtClean="0"/>
              <a:t>Tronco común </a:t>
            </a:r>
          </a:p>
          <a:p>
            <a:pPr marL="514350" indent="-514350">
              <a:buNone/>
            </a:pPr>
            <a:r>
              <a:rPr lang="es-ES" dirty="0" smtClean="0"/>
              <a:t>Líneas de formación: social, pedagógica y psicológica y cursos instrumentales (36 espacios)</a:t>
            </a:r>
          </a:p>
          <a:p>
            <a:pPr marL="514350" indent="-514350">
              <a:buNone/>
            </a:pPr>
            <a:r>
              <a:rPr lang="es-ES" dirty="0" smtClean="0"/>
              <a:t>b) Formación específica para preescolar y primaria (29 espacios)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11</a:t>
            </a:fld>
            <a:endParaRPr lang="es-MX"/>
          </a:p>
        </p:txBody>
      </p:sp>
      <p:pic>
        <p:nvPicPr>
          <p:cNvPr id="4" name="Picture 2" descr="C:\Users\Laura Mercado Marin\Pictures\Mis escaneos\2011-01 (ene)\Plan 8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38" y="-198438"/>
            <a:ext cx="9440863" cy="725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822700" y="3084513"/>
          <a:ext cx="1497013" cy="687387"/>
        </p:xfrm>
        <a:graphic>
          <a:graphicData uri="http://schemas.openxmlformats.org/presentationml/2006/ole">
            <p:oleObj spid="_x0000_s4098" name="Objeto empaquetador del shell" showAsIcon="1" r:id="rId3" imgW="1497600" imgH="686880" progId="Package">
              <p:embed/>
            </p:oleObj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13</a:t>
            </a:fld>
            <a:endParaRPr lang="es-MX"/>
          </a:p>
        </p:txBody>
      </p:sp>
      <p:pic>
        <p:nvPicPr>
          <p:cNvPr id="30723" name="Picture 3" descr="C:\Users\Laura Mercado Marin\Pictures\Mis escaneos\2011-01 (ene)\Plan 1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050" y="139700"/>
            <a:ext cx="6565900" cy="657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822700" y="3084513"/>
          <a:ext cx="1497013" cy="687387"/>
        </p:xfrm>
        <a:graphic>
          <a:graphicData uri="http://schemas.openxmlformats.org/presentationml/2006/ole">
            <p:oleObj spid="_x0000_s5122" name="Objeto empaquetador del shell" showAsIcon="1" r:id="rId3" imgW="1497600" imgH="686880" progId="Package">
              <p:embed/>
            </p:oleObj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 1997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Basado en cinco campos del perfil:</a:t>
            </a:r>
          </a:p>
          <a:p>
            <a:pPr marL="514350" indent="-514350">
              <a:buAutoNum type="alphaLcParenR"/>
            </a:pPr>
            <a:r>
              <a:rPr lang="es-ES" dirty="0" smtClean="0"/>
              <a:t>Habilidades intelectuales específicas</a:t>
            </a:r>
          </a:p>
          <a:p>
            <a:pPr marL="514350" indent="-514350">
              <a:buAutoNum type="alphaLcParenR"/>
            </a:pPr>
            <a:r>
              <a:rPr lang="es-ES" dirty="0" smtClean="0"/>
              <a:t>Dominio de los contenidos de enseñanza</a:t>
            </a:r>
          </a:p>
          <a:p>
            <a:pPr marL="514350" indent="-514350">
              <a:buAutoNum type="alphaLcParenR"/>
            </a:pPr>
            <a:r>
              <a:rPr lang="es-ES" dirty="0" smtClean="0"/>
              <a:t>Competencias didácticas</a:t>
            </a:r>
          </a:p>
          <a:p>
            <a:pPr marL="514350" indent="-514350">
              <a:buAutoNum type="alphaLcParenR"/>
            </a:pPr>
            <a:r>
              <a:rPr lang="es-ES" dirty="0" smtClean="0"/>
              <a:t>Identidad profesional y ética</a:t>
            </a:r>
          </a:p>
          <a:p>
            <a:pPr marL="514350" indent="-514350">
              <a:buAutoNum type="alphaLcParenR"/>
            </a:pPr>
            <a:r>
              <a:rPr lang="es-ES" dirty="0" smtClean="0"/>
              <a:t>Capacidad de percepción y respuesta a las condiciones de sus alumnos y del entorno de la escuela.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 1997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Tres áreas de formación:</a:t>
            </a:r>
          </a:p>
          <a:p>
            <a:pPr marL="514350" indent="-514350">
              <a:buAutoNum type="alphaLcParenR"/>
            </a:pPr>
            <a:r>
              <a:rPr lang="es-ES" dirty="0" smtClean="0"/>
              <a:t>Actividades escolarizadas (35 asignaturas de duración semestral). Seis semestres</a:t>
            </a:r>
          </a:p>
          <a:p>
            <a:pPr marL="514350" indent="-514350">
              <a:buAutoNum type="alphaLcParenR"/>
            </a:pPr>
            <a:r>
              <a:rPr lang="es-ES" dirty="0" smtClean="0"/>
              <a:t>Actividades de acercamiento a la práctica escolar</a:t>
            </a:r>
          </a:p>
          <a:p>
            <a:pPr marL="514350" indent="-514350">
              <a:buAutoNum type="alphaLcParenR"/>
            </a:pPr>
            <a:r>
              <a:rPr lang="es-ES" dirty="0" smtClean="0"/>
              <a:t>Práctica intensiva en condiciones reales de trabajo (últimos dos semestres). Servicio social.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17</a:t>
            </a:fld>
            <a:endParaRPr lang="es-MX"/>
          </a:p>
        </p:txBody>
      </p:sp>
      <p:pic>
        <p:nvPicPr>
          <p:cNvPr id="31746" name="Picture 2" descr="C:\Users\Laura Mercado Marin\Pictures\Mis escaneos\2011-01 (ene)\Plan 1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6675"/>
            <a:ext cx="9066213" cy="672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95750" y="3084513"/>
          <a:ext cx="952500" cy="687387"/>
        </p:xfrm>
        <a:graphic>
          <a:graphicData uri="http://schemas.openxmlformats.org/presentationml/2006/ole">
            <p:oleObj spid="_x0000_s1026" name="Objeto empaquetador del shell" showAsIcon="1" r:id="rId3" imgW="951840" imgH="686880" progId="Package">
              <p:embed/>
            </p:oleObj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Algunos temas para la reflexión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Tiempo de duración de los estudios</a:t>
            </a:r>
          </a:p>
          <a:p>
            <a:r>
              <a:rPr lang="es-ES" dirty="0" smtClean="0"/>
              <a:t>Áreas de formación; campos o líneas</a:t>
            </a:r>
          </a:p>
          <a:p>
            <a:r>
              <a:rPr lang="es-ES" dirty="0" smtClean="0"/>
              <a:t>La tensión teoría-práctica (expresada en lo disciplinario y los saberes profesionales para ejercer la docencia).</a:t>
            </a:r>
          </a:p>
          <a:p>
            <a:r>
              <a:rPr lang="es-ES" dirty="0" smtClean="0"/>
              <a:t>Los conocimientos de las asignaturas (lo mínimo o lo necesario para la comprensión y desarrollo complejo).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Consideraciones Generales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Tres planes: 75 y 75-R; 1984 y 1997 </a:t>
            </a:r>
          </a:p>
          <a:p>
            <a:pPr>
              <a:buNone/>
            </a:pPr>
            <a:r>
              <a:rPr lang="es-ES" dirty="0" smtClean="0"/>
              <a:t>     75 y 75 reestructurado dentro de una misma lógica y estudios post-secundarios.</a:t>
            </a:r>
          </a:p>
          <a:p>
            <a:r>
              <a:rPr lang="es-ES" dirty="0" smtClean="0"/>
              <a:t>Nivel Educación Primaria</a:t>
            </a:r>
          </a:p>
          <a:p>
            <a:r>
              <a:rPr lang="es-ES" dirty="0" smtClean="0"/>
              <a:t>Lo que se ha recorrido en 35 años de la Educación Normal tomando en cuenta sus cambios curriculares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Otros más…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cambio de enfoque en educación básica, ahora por competencias</a:t>
            </a:r>
          </a:p>
          <a:p>
            <a:r>
              <a:rPr lang="es-ES" dirty="0" smtClean="0"/>
              <a:t>La investigación: tres formas de abordarla</a:t>
            </a:r>
          </a:p>
          <a:p>
            <a:r>
              <a:rPr lang="es-ES" dirty="0" smtClean="0"/>
              <a:t>Flexibilidad: tendencia curricular de la educación superior y modelos innovadores en al formación inicial.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Gracias por su atención</a:t>
            </a:r>
            <a:endParaRPr lang="es-MX" dirty="0"/>
          </a:p>
        </p:txBody>
      </p:sp>
      <p:pic>
        <p:nvPicPr>
          <p:cNvPr id="4" name="3 Marcador de contenido" descr="Colecti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6911" y="1600200"/>
            <a:ext cx="5970177" cy="4525963"/>
          </a:xfr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Conceptos clave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Plan de estudios o diseño curricular: expresión de un ideal de docente.</a:t>
            </a:r>
          </a:p>
          <a:p>
            <a:r>
              <a:rPr lang="es-ES" dirty="0" smtClean="0"/>
              <a:t>Toma en cuenta el sistema social y educativo imperante y la normatividad vigente.</a:t>
            </a:r>
          </a:p>
          <a:p>
            <a:r>
              <a:rPr lang="es-ES" dirty="0" smtClean="0"/>
              <a:t>El tipo de hombre que se requiere formar para la sociedad futura</a:t>
            </a:r>
          </a:p>
          <a:p>
            <a:r>
              <a:rPr lang="es-ES" dirty="0" smtClean="0"/>
              <a:t>Expresión </a:t>
            </a:r>
            <a:r>
              <a:rPr lang="es-ES" dirty="0" err="1" smtClean="0"/>
              <a:t>deliberadora</a:t>
            </a:r>
            <a:endParaRPr lang="es-ES" dirty="0" smtClean="0"/>
          </a:p>
          <a:p>
            <a:r>
              <a:rPr lang="es-ES" dirty="0" smtClean="0"/>
              <a:t>La formación como un trabajo del sujeto y de las instituciones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 75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Duración: 8 semestres / 30 por semestre</a:t>
            </a:r>
          </a:p>
          <a:p>
            <a:r>
              <a:rPr lang="es-ES" dirty="0" smtClean="0"/>
              <a:t>Tres áreas de formación: </a:t>
            </a:r>
          </a:p>
          <a:p>
            <a:pPr marL="514350" indent="-514350">
              <a:buAutoNum type="alphaLcParenR"/>
            </a:pPr>
            <a:r>
              <a:rPr lang="es-ES" dirty="0" smtClean="0"/>
              <a:t>Científico-humanística</a:t>
            </a:r>
          </a:p>
          <a:p>
            <a:pPr marL="514350" indent="-514350">
              <a:buAutoNum type="alphaLcParenR"/>
            </a:pPr>
            <a:r>
              <a:rPr lang="es-ES" dirty="0" smtClean="0"/>
              <a:t>Física, artística y tecnológica</a:t>
            </a:r>
          </a:p>
          <a:p>
            <a:pPr marL="514350" indent="-514350">
              <a:buAutoNum type="alphaLcParenR"/>
            </a:pPr>
            <a:r>
              <a:rPr lang="es-ES" dirty="0" smtClean="0"/>
              <a:t>Específica para el ejercicio de la profesión</a:t>
            </a:r>
          </a:p>
          <a:p>
            <a:pPr marL="514350" indent="-514350">
              <a:buNone/>
            </a:pPr>
            <a:r>
              <a:rPr lang="es-ES" dirty="0" smtClean="0"/>
              <a:t>   Prácticas docentes: intensivas y extensivas</a:t>
            </a:r>
          </a:p>
          <a:p>
            <a:pPr marL="514350" indent="-514350">
              <a:buNone/>
            </a:pPr>
            <a:r>
              <a:rPr lang="es-ES" dirty="0" smtClean="0"/>
              <a:t>   Programas elaborados de acuerdo con la técnica de programación por objetivos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5</a:t>
            </a:fld>
            <a:endParaRPr lang="es-MX"/>
          </a:p>
        </p:txBody>
      </p:sp>
      <p:pic>
        <p:nvPicPr>
          <p:cNvPr id="27650" name="Picture 2" descr="C:\Users\Laura Mercado Marin\Pictures\Mis escaneos\2011-01 (ene)\Plan 1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392113"/>
            <a:ext cx="8888413" cy="6072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095750" y="3084513"/>
          <a:ext cx="952500" cy="687387"/>
        </p:xfrm>
        <a:graphic>
          <a:graphicData uri="http://schemas.openxmlformats.org/presentationml/2006/ole">
            <p:oleObj spid="_x0000_s2050" name="Objeto empaquetador del shell" showAsIcon="1" r:id="rId3" imgW="951840" imgH="686880" progId="Package">
              <p:embed/>
            </p:oleObj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 75 -Reestructurado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reforma y comienza su aplicación en 1978</a:t>
            </a:r>
          </a:p>
          <a:p>
            <a:r>
              <a:rPr lang="es-ES" dirty="0" smtClean="0"/>
              <a:t>Ocho semestres</a:t>
            </a:r>
          </a:p>
          <a:p>
            <a:r>
              <a:rPr lang="es-ES" dirty="0" smtClean="0"/>
              <a:t>Diseño fundamentado en la tecnología educativa (determinación de objetivos).</a:t>
            </a:r>
          </a:p>
          <a:p>
            <a:r>
              <a:rPr lang="es-ES" dirty="0" smtClean="0"/>
              <a:t>Cambios originados con base en el análisis del plan 75</a:t>
            </a:r>
          </a:p>
          <a:p>
            <a:r>
              <a:rPr lang="es-ES" dirty="0" smtClean="0"/>
              <a:t>Ya se buscaba el antecedente de bachillerato para el ingreso a la formación docente.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8</a:t>
            </a:fld>
            <a:endParaRPr lang="es-MX"/>
          </a:p>
        </p:txBody>
      </p:sp>
      <p:pic>
        <p:nvPicPr>
          <p:cNvPr id="28674" name="Picture 2" descr="C:\Users\Laura Mercado Marin\Pictures\Mis escaneos\2011-01 (ene)\Plan 75-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0"/>
            <a:ext cx="7219950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019550" y="3084513"/>
          <a:ext cx="1104900" cy="687387"/>
        </p:xfrm>
        <a:graphic>
          <a:graphicData uri="http://schemas.openxmlformats.org/presentationml/2006/ole">
            <p:oleObj spid="_x0000_s3074" name="Objeto empaquetador del shell" showAsIcon="1" r:id="rId3" imgW="1104120" imgH="686880" progId="Package">
              <p:embed/>
            </p:oleObj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8FCB-AE10-47A0-B16E-5C54E6DD483C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467</Words>
  <Application>Microsoft Office PowerPoint</Application>
  <PresentationFormat>Presentación en pantalla (4:3)</PresentationFormat>
  <Paragraphs>77</Paragraphs>
  <Slides>21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de Office</vt:lpstr>
      <vt:lpstr>Objeto empaquetador del shell</vt:lpstr>
      <vt:lpstr>Planes de estudio para la formación inicial del docente en México.  Tres casos: 75, 84 y 97</vt:lpstr>
      <vt:lpstr>Consideraciones Generales</vt:lpstr>
      <vt:lpstr>Conceptos clave</vt:lpstr>
      <vt:lpstr>Plan 75</vt:lpstr>
      <vt:lpstr>Diapositiva 5</vt:lpstr>
      <vt:lpstr>Diapositiva 6</vt:lpstr>
      <vt:lpstr>Plan 75 -Reestructurado</vt:lpstr>
      <vt:lpstr>Diapositiva 8</vt:lpstr>
      <vt:lpstr>Diapositiva 9</vt:lpstr>
      <vt:lpstr>Plan 1984</vt:lpstr>
      <vt:lpstr>Diapositiva 11</vt:lpstr>
      <vt:lpstr>Diapositiva 12</vt:lpstr>
      <vt:lpstr>Diapositiva 13</vt:lpstr>
      <vt:lpstr>Diapositiva 14</vt:lpstr>
      <vt:lpstr>Plan 1997</vt:lpstr>
      <vt:lpstr>Plan 1997</vt:lpstr>
      <vt:lpstr>Diapositiva 17</vt:lpstr>
      <vt:lpstr>Diapositiva 18</vt:lpstr>
      <vt:lpstr>Algunos temas para la reflexión</vt:lpstr>
      <vt:lpstr>Otros más…</vt:lpstr>
      <vt:lpstr>Gracias por su atención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Planes de Estudio para la formación inicial docente en México  Tres casos: 75, 84 y 97</dc:title>
  <dc:creator>Laura Mercado Marin</dc:creator>
  <cp:lastModifiedBy> </cp:lastModifiedBy>
  <cp:revision>21</cp:revision>
  <dcterms:created xsi:type="dcterms:W3CDTF">2011-01-10T00:22:22Z</dcterms:created>
  <dcterms:modified xsi:type="dcterms:W3CDTF">2011-01-17T20:06:28Z</dcterms:modified>
</cp:coreProperties>
</file>