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80" d="100"/>
          <a:sy n="80" d="100"/>
        </p:scale>
        <p:origin x="-216" y="1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69D96-F2B4-47CF-96C3-1A90255E9F05}" type="datetimeFigureOut">
              <a:rPr lang="es-MX" smtClean="0"/>
              <a:pPr/>
              <a:t>24/10/2011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2942C9-B102-4E5D-A0D3-F549F30752A0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="" xmlns:p14="http://schemas.microsoft.com/office/powerpoint/2010/main" val="8965284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69D96-F2B4-47CF-96C3-1A90255E9F05}" type="datetimeFigureOut">
              <a:rPr lang="es-MX" smtClean="0"/>
              <a:pPr/>
              <a:t>24/10/2011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2942C9-B102-4E5D-A0D3-F549F30752A0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="" xmlns:p14="http://schemas.microsoft.com/office/powerpoint/2010/main" val="2470855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69D96-F2B4-47CF-96C3-1A90255E9F05}" type="datetimeFigureOut">
              <a:rPr lang="es-MX" smtClean="0"/>
              <a:pPr/>
              <a:t>24/10/2011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2942C9-B102-4E5D-A0D3-F549F30752A0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="" xmlns:p14="http://schemas.microsoft.com/office/powerpoint/2010/main" val="16975713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69D96-F2B4-47CF-96C3-1A90255E9F05}" type="datetimeFigureOut">
              <a:rPr lang="es-MX" smtClean="0"/>
              <a:pPr/>
              <a:t>24/10/2011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2942C9-B102-4E5D-A0D3-F549F30752A0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="" xmlns:p14="http://schemas.microsoft.com/office/powerpoint/2010/main" val="6140966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69D96-F2B4-47CF-96C3-1A90255E9F05}" type="datetimeFigureOut">
              <a:rPr lang="es-MX" smtClean="0"/>
              <a:pPr/>
              <a:t>24/10/2011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2942C9-B102-4E5D-A0D3-F549F30752A0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="" xmlns:p14="http://schemas.microsoft.com/office/powerpoint/2010/main" val="12359270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69D96-F2B4-47CF-96C3-1A90255E9F05}" type="datetimeFigureOut">
              <a:rPr lang="es-MX" smtClean="0"/>
              <a:pPr/>
              <a:t>24/10/2011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2942C9-B102-4E5D-A0D3-F549F30752A0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="" xmlns:p14="http://schemas.microsoft.com/office/powerpoint/2010/main" val="6679390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69D96-F2B4-47CF-96C3-1A90255E9F05}" type="datetimeFigureOut">
              <a:rPr lang="es-MX" smtClean="0"/>
              <a:pPr/>
              <a:t>24/10/2011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2942C9-B102-4E5D-A0D3-F549F30752A0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="" xmlns:p14="http://schemas.microsoft.com/office/powerpoint/2010/main" val="41312045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69D96-F2B4-47CF-96C3-1A90255E9F05}" type="datetimeFigureOut">
              <a:rPr lang="es-MX" smtClean="0"/>
              <a:pPr/>
              <a:t>24/10/2011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2942C9-B102-4E5D-A0D3-F549F30752A0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="" xmlns:p14="http://schemas.microsoft.com/office/powerpoint/2010/main" val="23598443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69D96-F2B4-47CF-96C3-1A90255E9F05}" type="datetimeFigureOut">
              <a:rPr lang="es-MX" smtClean="0"/>
              <a:pPr/>
              <a:t>24/10/2011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2942C9-B102-4E5D-A0D3-F549F30752A0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="" xmlns:p14="http://schemas.microsoft.com/office/powerpoint/2010/main" val="19532195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69D96-F2B4-47CF-96C3-1A90255E9F05}" type="datetimeFigureOut">
              <a:rPr lang="es-MX" smtClean="0"/>
              <a:pPr/>
              <a:t>24/10/2011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2942C9-B102-4E5D-A0D3-F549F30752A0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="" xmlns:p14="http://schemas.microsoft.com/office/powerpoint/2010/main" val="28467027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69D96-F2B4-47CF-96C3-1A90255E9F05}" type="datetimeFigureOut">
              <a:rPr lang="es-MX" smtClean="0"/>
              <a:pPr/>
              <a:t>24/10/2011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2942C9-B102-4E5D-A0D3-F549F30752A0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="" xmlns:p14="http://schemas.microsoft.com/office/powerpoint/2010/main" val="41806868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269D96-F2B4-47CF-96C3-1A90255E9F05}" type="datetimeFigureOut">
              <a:rPr lang="es-MX" smtClean="0"/>
              <a:pPr/>
              <a:t>24/10/2011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2942C9-B102-4E5D-A0D3-F549F30752A0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="" xmlns:p14="http://schemas.microsoft.com/office/powerpoint/2010/main" val="30390934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Tabla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181431082"/>
              </p:ext>
            </p:extLst>
          </p:nvPr>
        </p:nvGraphicFramePr>
        <p:xfrm>
          <a:off x="179510" y="1556792"/>
          <a:ext cx="8784976" cy="5256584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1756648"/>
                <a:gridCol w="1756772"/>
                <a:gridCol w="1756772"/>
                <a:gridCol w="1757392"/>
                <a:gridCol w="1757392"/>
              </a:tblGrid>
              <a:tr h="22262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50" dirty="0" smtClean="0">
                          <a:ln>
                            <a:noFill/>
                          </a:ln>
                        </a:rPr>
                        <a:t>LUNES 24</a:t>
                      </a:r>
                      <a:endParaRPr lang="es-MX" sz="1050" dirty="0">
                        <a:ln>
                          <a:noFill/>
                        </a:ln>
                        <a:solidFill>
                          <a:schemeClr val="tx2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6554" marR="4655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50" dirty="0" smtClean="0">
                          <a:ln>
                            <a:noFill/>
                          </a:ln>
                        </a:rPr>
                        <a:t>MARTES 25</a:t>
                      </a:r>
                      <a:endParaRPr lang="es-MX" sz="1050" dirty="0">
                        <a:ln>
                          <a:noFill/>
                        </a:ln>
                        <a:solidFill>
                          <a:schemeClr val="tx2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6554" marR="4655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50" dirty="0" smtClean="0">
                          <a:ln>
                            <a:noFill/>
                          </a:ln>
                        </a:rPr>
                        <a:t>MIÉRCOLES 26</a:t>
                      </a:r>
                      <a:endParaRPr lang="es-MX" sz="1050" dirty="0">
                        <a:ln>
                          <a:noFill/>
                        </a:ln>
                        <a:solidFill>
                          <a:schemeClr val="tx2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6554" marR="4655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50" dirty="0" smtClean="0">
                          <a:ln>
                            <a:noFill/>
                          </a:ln>
                        </a:rPr>
                        <a:t>JUEVES 27</a:t>
                      </a:r>
                      <a:endParaRPr lang="es-MX" sz="1050" dirty="0">
                        <a:ln>
                          <a:noFill/>
                        </a:ln>
                        <a:solidFill>
                          <a:schemeClr val="tx2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6554" marR="4655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50" dirty="0" smtClean="0">
                          <a:ln>
                            <a:noFill/>
                          </a:ln>
                        </a:rPr>
                        <a:t>VIERNES 28</a:t>
                      </a:r>
                      <a:endParaRPr lang="es-MX" sz="1050" dirty="0">
                        <a:ln>
                          <a:noFill/>
                        </a:ln>
                        <a:solidFill>
                          <a:schemeClr val="tx2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6554" marR="46554" marT="0" marB="0"/>
                </a:tc>
              </a:tr>
              <a:tr h="5033961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461645" algn="l"/>
                        </a:tabLst>
                      </a:pPr>
                      <a:r>
                        <a:rPr lang="es-MX" sz="900" dirty="0" smtClean="0">
                          <a:ln>
                            <a:noFill/>
                          </a:ln>
                        </a:rPr>
                        <a:t>Observación y ayudantía.</a:t>
                      </a:r>
                      <a:endParaRPr lang="es-MX" sz="900" b="0" dirty="0">
                        <a:ln>
                          <a:noFill/>
                        </a:ln>
                        <a:solidFill>
                          <a:schemeClr val="tx2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6554" marR="46554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461645" algn="l"/>
                        </a:tabLst>
                      </a:pPr>
                      <a:r>
                        <a:rPr lang="es-MX" sz="1000" dirty="0" smtClean="0">
                          <a:ln>
                            <a:noFill/>
                          </a:ln>
                        </a:rPr>
                        <a:t>Observación y ayudantía</a:t>
                      </a:r>
                      <a:endParaRPr lang="es-MX" sz="1000" b="0" dirty="0">
                        <a:ln>
                          <a:noFill/>
                        </a:ln>
                        <a:solidFill>
                          <a:schemeClr val="tx2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6554" marR="46554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461645" algn="l"/>
                        </a:tabLst>
                      </a:pPr>
                      <a:r>
                        <a:rPr lang="es-MX" sz="1000" dirty="0" smtClean="0">
                          <a:ln>
                            <a:noFill/>
                          </a:ln>
                        </a:rPr>
                        <a:t>Observación y ayudantía</a:t>
                      </a:r>
                      <a:endParaRPr lang="es-MX" sz="1000" b="0" dirty="0">
                        <a:ln>
                          <a:noFill/>
                        </a:ln>
                        <a:solidFill>
                          <a:schemeClr val="tx2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6554" marR="46554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461645" algn="l"/>
                        </a:tabLst>
                      </a:pPr>
                      <a:r>
                        <a:rPr lang="es-ES" sz="1000" dirty="0" smtClean="0">
                          <a:ln>
                            <a:noFill/>
                          </a:ln>
                        </a:rPr>
                        <a:t>8:50</a:t>
                      </a:r>
                      <a:r>
                        <a:rPr lang="es-ES" sz="1000" baseline="0" dirty="0" smtClean="0">
                          <a:ln>
                            <a:noFill/>
                          </a:ln>
                        </a:rPr>
                        <a:t> -9:00. </a:t>
                      </a:r>
                      <a:r>
                        <a:rPr lang="es-ES" sz="1000" dirty="0" smtClean="0">
                          <a:ln>
                            <a:noFill/>
                          </a:ln>
                        </a:rPr>
                        <a:t>Recepción de    alumnos.</a:t>
                      </a:r>
                    </a:p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461645" algn="l"/>
                        </a:tabLst>
                      </a:pPr>
                      <a:r>
                        <a:rPr lang="es-ES" sz="1000" dirty="0" smtClean="0">
                          <a:ln>
                            <a:noFill/>
                          </a:ln>
                        </a:rPr>
                        <a:t>9:00-9:10</a:t>
                      </a:r>
                      <a:r>
                        <a:rPr lang="es-ES" sz="1000" baseline="0" dirty="0" smtClean="0">
                          <a:ln>
                            <a:noFill/>
                          </a:ln>
                        </a:rPr>
                        <a:t>.Activación </a:t>
                      </a:r>
                      <a:r>
                        <a:rPr lang="es-ES" sz="1000" baseline="0" dirty="0" smtClean="0">
                          <a:ln>
                            <a:noFill/>
                          </a:ln>
                        </a:rPr>
                        <a:t>física</a:t>
                      </a:r>
                      <a:endParaRPr lang="es-MX" sz="1000" dirty="0" smtClean="0">
                        <a:ln>
                          <a:noFill/>
                        </a:ln>
                      </a:endParaRPr>
                    </a:p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461645" algn="l"/>
                        </a:tabLst>
                      </a:pPr>
                      <a:r>
                        <a:rPr lang="es-ES" sz="1000" dirty="0" smtClean="0">
                          <a:ln>
                            <a:noFill/>
                          </a:ln>
                        </a:rPr>
                        <a:t>9:20-9:50. “Educación</a:t>
                      </a:r>
                      <a:r>
                        <a:rPr lang="es-ES" sz="1000" baseline="0" dirty="0" smtClean="0">
                          <a:ln>
                            <a:noFill/>
                          </a:ln>
                        </a:rPr>
                        <a:t> física”</a:t>
                      </a:r>
                      <a:endParaRPr lang="es-ES" sz="1000" dirty="0" smtClean="0">
                        <a:ln>
                          <a:noFill/>
                        </a:ln>
                      </a:endParaRPr>
                    </a:p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461645" algn="l"/>
                        </a:tabLst>
                      </a:pPr>
                      <a:r>
                        <a:rPr lang="es-ES" sz="1000" dirty="0" smtClean="0">
                          <a:ln>
                            <a:noFill/>
                          </a:ln>
                        </a:rPr>
                        <a:t>10:00-10:10 </a:t>
                      </a:r>
                      <a:r>
                        <a:rPr lang="es-ES" sz="1000" dirty="0" smtClean="0">
                          <a:ln>
                            <a:noFill/>
                          </a:ln>
                        </a:rPr>
                        <a:t>Pase de lista. </a:t>
                      </a:r>
                      <a:endParaRPr lang="es-MX" sz="1000" dirty="0" smtClean="0">
                        <a:ln>
                          <a:noFill/>
                        </a:ln>
                      </a:endParaRPr>
                    </a:p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000" dirty="0" smtClean="0">
                          <a:ln>
                            <a:noFill/>
                          </a:ln>
                        </a:rPr>
                        <a:t>10:10-10:20. </a:t>
                      </a:r>
                      <a:r>
                        <a:rPr lang="es-ES" sz="1000" dirty="0" smtClean="0">
                          <a:ln>
                            <a:noFill/>
                          </a:ln>
                        </a:rPr>
                        <a:t>Calendario. </a:t>
                      </a:r>
                      <a:endParaRPr lang="es-MX" sz="1000" dirty="0" smtClean="0">
                        <a:ln>
                          <a:noFill/>
                        </a:ln>
                      </a:endParaRPr>
                    </a:p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000" dirty="0" smtClean="0">
                          <a:ln>
                            <a:noFill/>
                          </a:ln>
                        </a:rPr>
                        <a:t>10:20-10:25</a:t>
                      </a:r>
                      <a:r>
                        <a:rPr lang="es-ES" sz="1000" baseline="0" dirty="0" smtClean="0">
                          <a:ln>
                            <a:noFill/>
                          </a:ln>
                        </a:rPr>
                        <a:t> </a:t>
                      </a:r>
                      <a:r>
                        <a:rPr lang="es-ES" sz="1000" dirty="0" smtClean="0">
                          <a:ln>
                            <a:noFill/>
                          </a:ln>
                        </a:rPr>
                        <a:t>Clima</a:t>
                      </a:r>
                      <a:r>
                        <a:rPr lang="es-ES" sz="1000" dirty="0" smtClean="0">
                          <a:ln>
                            <a:noFill/>
                          </a:ln>
                        </a:rPr>
                        <a:t>.</a:t>
                      </a:r>
                    </a:p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000" dirty="0" smtClean="0">
                          <a:ln>
                            <a:noFill/>
                          </a:ln>
                        </a:rPr>
                        <a:t>10:30-10:35</a:t>
                      </a:r>
                      <a:r>
                        <a:rPr lang="es-ES" sz="1000" baseline="0" dirty="0" smtClean="0">
                          <a:ln>
                            <a:noFill/>
                          </a:ln>
                        </a:rPr>
                        <a:t> Lonche</a:t>
                      </a:r>
                    </a:p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000" dirty="0" smtClean="0">
                          <a:ln>
                            <a:noFill/>
                          </a:ln>
                        </a:rPr>
                        <a:t> 10:35:11:00 Recreo</a:t>
                      </a:r>
                      <a:endParaRPr lang="es-ES" sz="1000" baseline="0" dirty="0" smtClean="0">
                        <a:ln>
                          <a:noFill/>
                        </a:ln>
                      </a:endParaRPr>
                    </a:p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000" dirty="0" smtClean="0">
                          <a:ln>
                            <a:noFill/>
                          </a:ln>
                        </a:rPr>
                        <a:t>11:00-11:20</a:t>
                      </a:r>
                      <a:r>
                        <a:rPr lang="es-ES" sz="1000" dirty="0" smtClean="0">
                          <a:ln>
                            <a:noFill/>
                          </a:ln>
                        </a:rPr>
                        <a:t>. </a:t>
                      </a:r>
                      <a:r>
                        <a:rPr lang="es-ES" sz="1000" baseline="0" dirty="0" smtClean="0">
                          <a:ln>
                            <a:noFill/>
                          </a:ln>
                        </a:rPr>
                        <a:t>“arcoíris</a:t>
                      </a:r>
                      <a:r>
                        <a:rPr lang="es-ES" sz="1000" baseline="0" dirty="0" smtClean="0">
                          <a:ln>
                            <a:noFill/>
                          </a:ln>
                        </a:rPr>
                        <a:t>”</a:t>
                      </a:r>
                      <a:endParaRPr lang="es-ES" sz="1000" baseline="0" dirty="0" smtClean="0">
                        <a:ln>
                          <a:noFill/>
                        </a:ln>
                      </a:endParaRPr>
                    </a:p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MX" sz="1000" baseline="0" dirty="0" smtClean="0">
                          <a:ln>
                            <a:noFill/>
                          </a:ln>
                        </a:rPr>
                        <a:t>11:20-11:40.  </a:t>
                      </a:r>
                      <a:r>
                        <a:rPr lang="es-MX" sz="1000" baseline="0" dirty="0" smtClean="0">
                          <a:ln>
                            <a:noFill/>
                          </a:ln>
                        </a:rPr>
                        <a:t>“moscas y arañas”</a:t>
                      </a:r>
                      <a:endParaRPr lang="es-ES" sz="1000" baseline="0" dirty="0" smtClean="0">
                        <a:ln>
                          <a:noFill/>
                        </a:ln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000" baseline="0" dirty="0" smtClean="0">
                          <a:ln>
                            <a:noFill/>
                          </a:ln>
                        </a:rPr>
                        <a:t>11:40-12:00. </a:t>
                      </a:r>
                      <a:r>
                        <a:rPr lang="es-ES" sz="1000" baseline="0" dirty="0" smtClean="0">
                          <a:ln>
                            <a:noFill/>
                          </a:ln>
                        </a:rPr>
                        <a:t>“tener </a:t>
                      </a:r>
                      <a:r>
                        <a:rPr lang="es-ES" sz="1000" baseline="0" dirty="0" smtClean="0">
                          <a:ln>
                            <a:noFill/>
                          </a:ln>
                        </a:rPr>
                        <a:t>narices”</a:t>
                      </a:r>
                      <a:endParaRPr lang="es-ES" sz="1000" baseline="0" dirty="0" smtClean="0">
                        <a:ln>
                          <a:noFill/>
                        </a:ln>
                      </a:endParaRPr>
                    </a:p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000" dirty="0" smtClean="0">
                          <a:ln>
                            <a:noFill/>
                          </a:ln>
                        </a:rPr>
                        <a:t>12:00. Salida.</a:t>
                      </a:r>
                      <a:endParaRPr lang="es-MX" sz="1000" b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6554" marR="46554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461645" algn="l"/>
                        </a:tabLst>
                      </a:pPr>
                      <a:r>
                        <a:rPr lang="es-ES" sz="1000" dirty="0" smtClean="0">
                          <a:ln>
                            <a:noFill/>
                          </a:ln>
                        </a:rPr>
                        <a:t>8:50</a:t>
                      </a:r>
                      <a:r>
                        <a:rPr lang="es-ES" sz="1000" baseline="0" dirty="0" smtClean="0">
                          <a:ln>
                            <a:noFill/>
                          </a:ln>
                        </a:rPr>
                        <a:t> -9:00. </a:t>
                      </a:r>
                      <a:r>
                        <a:rPr lang="es-ES" sz="1000" dirty="0" smtClean="0">
                          <a:ln>
                            <a:noFill/>
                          </a:ln>
                        </a:rPr>
                        <a:t>Recepción de    alumnos.</a:t>
                      </a:r>
                    </a:p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461645" algn="l"/>
                        </a:tabLst>
                      </a:pPr>
                      <a:r>
                        <a:rPr lang="es-ES" sz="1000" dirty="0" smtClean="0">
                          <a:ln>
                            <a:noFill/>
                          </a:ln>
                        </a:rPr>
                        <a:t>9:00-9:10</a:t>
                      </a:r>
                      <a:r>
                        <a:rPr lang="es-ES" sz="1000" baseline="0" dirty="0" smtClean="0">
                          <a:ln>
                            <a:noFill/>
                          </a:ln>
                        </a:rPr>
                        <a:t>.Activación </a:t>
                      </a:r>
                      <a:r>
                        <a:rPr lang="es-ES" sz="1000" baseline="0" dirty="0" smtClean="0">
                          <a:ln>
                            <a:noFill/>
                          </a:ln>
                        </a:rPr>
                        <a:t>física</a:t>
                      </a:r>
                      <a:endParaRPr lang="es-MX" sz="1000" dirty="0" smtClean="0">
                        <a:ln>
                          <a:noFill/>
                        </a:ln>
                      </a:endParaRPr>
                    </a:p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461645" algn="l"/>
                        </a:tabLst>
                      </a:pPr>
                      <a:r>
                        <a:rPr lang="es-ES" sz="1000" dirty="0" smtClean="0">
                          <a:ln>
                            <a:noFill/>
                          </a:ln>
                        </a:rPr>
                        <a:t>9:10-9:20.Pase </a:t>
                      </a:r>
                      <a:r>
                        <a:rPr lang="es-ES" sz="1000" dirty="0" smtClean="0">
                          <a:ln>
                            <a:noFill/>
                          </a:ln>
                        </a:rPr>
                        <a:t>de lista. </a:t>
                      </a:r>
                      <a:endParaRPr lang="es-MX" sz="1000" dirty="0" smtClean="0">
                        <a:ln>
                          <a:noFill/>
                        </a:ln>
                      </a:endParaRPr>
                    </a:p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000" dirty="0" smtClean="0">
                          <a:ln>
                            <a:noFill/>
                          </a:ln>
                        </a:rPr>
                        <a:t>9:20-9:30</a:t>
                      </a:r>
                      <a:r>
                        <a:rPr lang="es-ES" sz="1000" dirty="0" smtClean="0">
                          <a:ln>
                            <a:noFill/>
                          </a:ln>
                        </a:rPr>
                        <a:t>. Calendario. </a:t>
                      </a:r>
                      <a:endParaRPr lang="es-MX" sz="1000" dirty="0" smtClean="0">
                        <a:ln>
                          <a:noFill/>
                        </a:ln>
                      </a:endParaRPr>
                    </a:p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000" dirty="0" smtClean="0">
                          <a:ln>
                            <a:noFill/>
                          </a:ln>
                        </a:rPr>
                        <a:t>9:30-9:35. Clima.</a:t>
                      </a:r>
                    </a:p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000" dirty="0" smtClean="0">
                          <a:ln>
                            <a:noFill/>
                          </a:ln>
                        </a:rPr>
                        <a:t>9:35-10:00</a:t>
                      </a:r>
                      <a:r>
                        <a:rPr lang="es-ES" sz="1000" baseline="0" dirty="0" smtClean="0">
                          <a:ln>
                            <a:noFill/>
                          </a:ln>
                        </a:rPr>
                        <a:t> “revolviendo”.</a:t>
                      </a:r>
                    </a:p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MX" sz="1000" baseline="0" dirty="0" smtClean="0">
                          <a:ln>
                            <a:noFill/>
                          </a:ln>
                        </a:rPr>
                        <a:t>10:00-10:30 “conozcamos colores”</a:t>
                      </a:r>
                    </a:p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MX" sz="1000" baseline="0" dirty="0" smtClean="0">
                          <a:ln>
                            <a:noFill/>
                          </a:ln>
                        </a:rPr>
                        <a:t>10:25-10:30. </a:t>
                      </a:r>
                      <a:r>
                        <a:rPr lang="es-MX" sz="1000" baseline="0" dirty="0" smtClean="0">
                          <a:ln>
                            <a:noFill/>
                          </a:ln>
                        </a:rPr>
                        <a:t>Lavar las </a:t>
                      </a:r>
                      <a:r>
                        <a:rPr lang="es-MX" sz="1000" baseline="0" dirty="0" smtClean="0">
                          <a:ln>
                            <a:noFill/>
                          </a:ln>
                        </a:rPr>
                        <a:t>manos</a:t>
                      </a:r>
                      <a:endParaRPr lang="es-ES" sz="1000" baseline="0" dirty="0" smtClean="0">
                        <a:ln>
                          <a:noFill/>
                        </a:ln>
                      </a:endParaRPr>
                    </a:p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000" baseline="0" dirty="0" smtClean="0">
                          <a:ln>
                            <a:noFill/>
                          </a:ln>
                        </a:rPr>
                        <a:t>10:30-11:00</a:t>
                      </a:r>
                      <a:r>
                        <a:rPr lang="es-ES" sz="1000" baseline="0" dirty="0" smtClean="0">
                          <a:ln>
                            <a:noFill/>
                          </a:ln>
                        </a:rPr>
                        <a:t>. Receso</a:t>
                      </a:r>
                    </a:p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MX" sz="1000" baseline="0" dirty="0" smtClean="0">
                          <a:ln>
                            <a:noFill/>
                          </a:ln>
                        </a:rPr>
                        <a:t>11:00-11:20. “tiempo de compartir”</a:t>
                      </a:r>
                    </a:p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MX" sz="1000" baseline="0" dirty="0" smtClean="0">
                          <a:ln>
                            <a:noFill/>
                          </a:ln>
                        </a:rPr>
                        <a:t>11:20-11:40. “tirando bolsitas”</a:t>
                      </a:r>
                    </a:p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MX" sz="1000" baseline="0" dirty="0" smtClean="0">
                          <a:ln>
                            <a:noFill/>
                          </a:ln>
                        </a:rPr>
                        <a:t>11:40-11:55. </a:t>
                      </a:r>
                      <a:r>
                        <a:rPr lang="es-MX" sz="1000" baseline="0" dirty="0" smtClean="0">
                          <a:ln>
                            <a:noFill/>
                          </a:ln>
                        </a:rPr>
                        <a:t>”clase de canto”</a:t>
                      </a:r>
                      <a:endParaRPr lang="es-MX" sz="1000" baseline="0" dirty="0" smtClean="0">
                        <a:ln>
                          <a:noFill/>
                        </a:ln>
                      </a:endParaRPr>
                    </a:p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MX" sz="1000" baseline="0" dirty="0" smtClean="0">
                          <a:ln>
                            <a:noFill/>
                          </a:ln>
                        </a:rPr>
                        <a:t>11:55-12:00. Despedida</a:t>
                      </a:r>
                    </a:p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MX" sz="1000" baseline="0" dirty="0" smtClean="0">
                          <a:ln>
                            <a:noFill/>
                          </a:ln>
                        </a:rPr>
                        <a:t>12:00. Salida</a:t>
                      </a:r>
                      <a:endParaRPr lang="es-ES" sz="1000" baseline="0" dirty="0" smtClean="0">
                        <a:ln>
                          <a:noFill/>
                        </a:ln>
                      </a:endParaRPr>
                    </a:p>
                  </a:txBody>
                  <a:tcPr marL="46554" marR="46554" marT="0" marB="0" anchor="ctr"/>
                </a:tc>
              </a:tr>
            </a:tbl>
          </a:graphicData>
        </a:graphic>
      </p:graphicFrame>
      <p:sp>
        <p:nvSpPr>
          <p:cNvPr id="15381" name="Rectangle 1"/>
          <p:cNvSpPr>
            <a:spLocks noChangeArrowheads="1"/>
          </p:cNvSpPr>
          <p:nvPr/>
        </p:nvSpPr>
        <p:spPr bwMode="auto">
          <a:xfrm>
            <a:off x="179388" y="138737"/>
            <a:ext cx="8964612" cy="144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>
              <a:tabLst>
                <a:tab pos="461963" algn="l"/>
              </a:tabLst>
            </a:pPr>
            <a:r>
              <a:rPr lang="es-ES" sz="1100" b="1" dirty="0">
                <a:cs typeface="Times New Roman" pitchFamily="18" charset="0"/>
              </a:rPr>
              <a:t>  </a:t>
            </a:r>
            <a:r>
              <a:rPr lang="es-ES" sz="1200" b="1" dirty="0">
                <a:cs typeface="Times New Roman" pitchFamily="18" charset="0"/>
              </a:rPr>
              <a:t>ESCUELA NORMAL DE EDUCACIÓN PREESCOLAR</a:t>
            </a:r>
          </a:p>
          <a:p>
            <a:pPr algn="ctr">
              <a:tabLst>
                <a:tab pos="461963" algn="l"/>
              </a:tabLst>
            </a:pPr>
            <a:r>
              <a:rPr lang="es-ES" sz="1200" b="1" dirty="0">
                <a:cs typeface="Times New Roman" pitchFamily="18" charset="0"/>
              </a:rPr>
              <a:t>PLAN GENERAL DE TRABAJO DOCENTE</a:t>
            </a:r>
            <a:endParaRPr lang="es-MX" sz="1200" dirty="0"/>
          </a:p>
          <a:p>
            <a:pPr algn="ctr" eaLnBrk="0" hangingPunct="0">
              <a:tabLst>
                <a:tab pos="461963" algn="l"/>
              </a:tabLst>
            </a:pPr>
            <a:r>
              <a:rPr lang="es-ES" sz="1100" b="1" dirty="0">
                <a:cs typeface="Times New Roman" pitchFamily="18" charset="0"/>
              </a:rPr>
              <a:t>NOMBRE DE ALUMNA: </a:t>
            </a:r>
            <a:r>
              <a:rPr lang="es-ES" sz="1100" u="sng" dirty="0" smtClean="0">
                <a:cs typeface="Times New Roman" pitchFamily="18" charset="0"/>
              </a:rPr>
              <a:t>Gabriela </a:t>
            </a:r>
            <a:r>
              <a:rPr lang="es-ES" sz="1100" u="sng" dirty="0" err="1" smtClean="0">
                <a:cs typeface="Times New Roman" pitchFamily="18" charset="0"/>
              </a:rPr>
              <a:t>Laurentina</a:t>
            </a:r>
            <a:r>
              <a:rPr lang="es-ES" sz="1100" u="sng" dirty="0" smtClean="0">
                <a:cs typeface="Times New Roman" pitchFamily="18" charset="0"/>
              </a:rPr>
              <a:t> Hernández Ruiz</a:t>
            </a:r>
            <a:r>
              <a:rPr lang="es-ES" sz="1100" b="1" dirty="0" smtClean="0">
                <a:cs typeface="Times New Roman" pitchFamily="18" charset="0"/>
              </a:rPr>
              <a:t> </a:t>
            </a:r>
            <a:r>
              <a:rPr lang="es-ES" sz="1100" b="1" dirty="0">
                <a:cs typeface="Times New Roman" pitchFamily="18" charset="0"/>
              </a:rPr>
              <a:t>No. DE LISTA</a:t>
            </a:r>
            <a:r>
              <a:rPr lang="es-ES" sz="1100" dirty="0">
                <a:cs typeface="Times New Roman" pitchFamily="18" charset="0"/>
              </a:rPr>
              <a:t>: </a:t>
            </a:r>
            <a:r>
              <a:rPr lang="es-ES" sz="1100" u="sng" dirty="0" smtClean="0">
                <a:cs typeface="Times New Roman" pitchFamily="18" charset="0"/>
              </a:rPr>
              <a:t>3 </a:t>
            </a:r>
            <a:r>
              <a:rPr lang="es-ES" sz="1100" b="1" dirty="0" smtClean="0">
                <a:cs typeface="Times New Roman" pitchFamily="18" charset="0"/>
              </a:rPr>
              <a:t>GRADO </a:t>
            </a:r>
            <a:r>
              <a:rPr lang="es-ES" sz="1100" b="1" dirty="0">
                <a:cs typeface="Times New Roman" pitchFamily="18" charset="0"/>
              </a:rPr>
              <a:t>Y SECCIÓN</a:t>
            </a:r>
            <a:r>
              <a:rPr lang="es-ES" sz="1100" dirty="0">
                <a:cs typeface="Times New Roman" pitchFamily="18" charset="0"/>
              </a:rPr>
              <a:t>: </a:t>
            </a:r>
            <a:r>
              <a:rPr lang="es-ES" sz="1100" u="sng" dirty="0">
                <a:cs typeface="Times New Roman" pitchFamily="18" charset="0"/>
              </a:rPr>
              <a:t>2</a:t>
            </a:r>
            <a:r>
              <a:rPr lang="es-ES" sz="1100" u="sng" dirty="0" smtClean="0">
                <a:cs typeface="Times New Roman" pitchFamily="18" charset="0"/>
              </a:rPr>
              <a:t>”B”</a:t>
            </a:r>
            <a:r>
              <a:rPr lang="es-ES" sz="1100" dirty="0" smtClean="0">
                <a:cs typeface="Times New Roman" pitchFamily="18" charset="0"/>
              </a:rPr>
              <a:t> </a:t>
            </a:r>
            <a:r>
              <a:rPr lang="es-ES" sz="1100" b="1" dirty="0">
                <a:cs typeface="Times New Roman" pitchFamily="18" charset="0"/>
              </a:rPr>
              <a:t>SEMESTRE: </a:t>
            </a:r>
            <a:r>
              <a:rPr lang="es-ES" sz="1100" b="1" u="sng" dirty="0" smtClean="0">
                <a:cs typeface="Times New Roman" pitchFamily="18" charset="0"/>
              </a:rPr>
              <a:t>3r</a:t>
            </a:r>
            <a:r>
              <a:rPr lang="es-ES" sz="1100" u="sng" dirty="0" smtClean="0">
                <a:cs typeface="Times New Roman" pitchFamily="18" charset="0"/>
              </a:rPr>
              <a:t>o</a:t>
            </a:r>
            <a:r>
              <a:rPr lang="es-ES" sz="1100" u="sng" dirty="0">
                <a:cs typeface="Times New Roman" pitchFamily="18" charset="0"/>
              </a:rPr>
              <a:t>.</a:t>
            </a:r>
            <a:endParaRPr lang="es-MX" sz="1100" u="sng" dirty="0"/>
          </a:p>
          <a:p>
            <a:pPr algn="ctr" eaLnBrk="0" hangingPunct="0">
              <a:tabLst>
                <a:tab pos="461963" algn="l"/>
              </a:tabLst>
            </a:pPr>
            <a:r>
              <a:rPr lang="es-ES" sz="1100" b="1" dirty="0">
                <a:cs typeface="Times New Roman" pitchFamily="18" charset="0"/>
              </a:rPr>
              <a:t>JARDÍN DE NIÑOS</a:t>
            </a:r>
            <a:r>
              <a:rPr lang="es-ES" sz="1100" dirty="0">
                <a:cs typeface="Times New Roman" pitchFamily="18" charset="0"/>
              </a:rPr>
              <a:t>: </a:t>
            </a:r>
            <a:r>
              <a:rPr lang="es-ES" sz="1100" dirty="0" smtClean="0">
                <a:cs typeface="Times New Roman" pitchFamily="18" charset="0"/>
              </a:rPr>
              <a:t> </a:t>
            </a:r>
            <a:r>
              <a:rPr lang="es-ES" sz="1100" b="1" dirty="0">
                <a:cs typeface="Times New Roman" pitchFamily="18" charset="0"/>
              </a:rPr>
              <a:t>DIRECCIÓN</a:t>
            </a:r>
            <a:r>
              <a:rPr lang="es-ES" sz="1100" dirty="0">
                <a:cs typeface="Times New Roman" pitchFamily="18" charset="0"/>
              </a:rPr>
              <a:t>: </a:t>
            </a:r>
            <a:r>
              <a:rPr lang="es-ES" sz="1100" b="1" dirty="0" smtClean="0">
                <a:cs typeface="Times New Roman" pitchFamily="18" charset="0"/>
              </a:rPr>
              <a:t>GRADO</a:t>
            </a:r>
            <a:r>
              <a:rPr lang="es-ES" sz="1100" dirty="0">
                <a:cs typeface="Times New Roman" pitchFamily="18" charset="0"/>
              </a:rPr>
              <a:t>: </a:t>
            </a:r>
            <a:r>
              <a:rPr lang="es-ES" sz="1100" u="sng" dirty="0">
                <a:cs typeface="Times New Roman" pitchFamily="18" charset="0"/>
              </a:rPr>
              <a:t> </a:t>
            </a:r>
            <a:r>
              <a:rPr lang="es-ES" sz="1100" u="sng" dirty="0" smtClean="0">
                <a:cs typeface="Times New Roman" pitchFamily="18" charset="0"/>
              </a:rPr>
              <a:t>3</a:t>
            </a:r>
            <a:r>
              <a:rPr lang="es-ES" sz="1100" u="sng" dirty="0">
                <a:cs typeface="Times New Roman" pitchFamily="18" charset="0"/>
              </a:rPr>
              <a:t>°</a:t>
            </a:r>
            <a:r>
              <a:rPr lang="es-ES" sz="1100" dirty="0">
                <a:cs typeface="Times New Roman" pitchFamily="18" charset="0"/>
              </a:rPr>
              <a:t> </a:t>
            </a:r>
            <a:r>
              <a:rPr lang="es-ES" sz="1100" b="1" dirty="0">
                <a:cs typeface="Times New Roman" pitchFamily="18" charset="0"/>
              </a:rPr>
              <a:t>SECCIÓN</a:t>
            </a:r>
            <a:r>
              <a:rPr lang="es-ES" sz="1100" dirty="0">
                <a:cs typeface="Times New Roman" pitchFamily="18" charset="0"/>
              </a:rPr>
              <a:t>: </a:t>
            </a:r>
            <a:r>
              <a:rPr lang="es-ES" sz="1100" dirty="0" smtClean="0">
                <a:cs typeface="Times New Roman" pitchFamily="18" charset="0"/>
              </a:rPr>
              <a:t>“</a:t>
            </a:r>
            <a:r>
              <a:rPr lang="es-ES" sz="1100" u="sng" dirty="0">
                <a:cs typeface="Times New Roman" pitchFamily="18" charset="0"/>
              </a:rPr>
              <a:t>C</a:t>
            </a:r>
            <a:r>
              <a:rPr lang="es-ES" sz="1100" u="sng" dirty="0" smtClean="0">
                <a:cs typeface="Times New Roman" pitchFamily="18" charset="0"/>
              </a:rPr>
              <a:t>”</a:t>
            </a:r>
            <a:endParaRPr lang="es-MX" sz="1100" u="sng" dirty="0"/>
          </a:p>
          <a:p>
            <a:pPr algn="ctr" eaLnBrk="0" hangingPunct="0">
              <a:tabLst>
                <a:tab pos="461963" algn="l"/>
              </a:tabLst>
            </a:pPr>
            <a:r>
              <a:rPr lang="es-ES" sz="1100" b="1" dirty="0">
                <a:cs typeface="Times New Roman" pitchFamily="18" charset="0"/>
              </a:rPr>
              <a:t>NOMBRE DE LA EDUCADORA</a:t>
            </a:r>
            <a:r>
              <a:rPr lang="es-ES" sz="1100" dirty="0" smtClean="0">
                <a:cs typeface="Times New Roman" pitchFamily="18" charset="0"/>
              </a:rPr>
              <a:t>: </a:t>
            </a:r>
            <a:r>
              <a:rPr lang="es-ES" sz="1100" dirty="0" smtClean="0">
                <a:cs typeface="Times New Roman" pitchFamily="18" charset="0"/>
              </a:rPr>
              <a:t>Gloria A idee Serrano Ortiz</a:t>
            </a:r>
            <a:endParaRPr lang="es-MX" sz="1100" dirty="0"/>
          </a:p>
          <a:p>
            <a:pPr algn="ctr" eaLnBrk="0" hangingPunct="0">
              <a:tabLst>
                <a:tab pos="461963" algn="l"/>
              </a:tabLst>
            </a:pPr>
            <a:r>
              <a:rPr lang="es-ES" sz="1100" b="1" dirty="0">
                <a:cs typeface="Times New Roman" pitchFamily="18" charset="0"/>
              </a:rPr>
              <a:t>NÚMERO DE ALUMNOS</a:t>
            </a:r>
            <a:r>
              <a:rPr lang="es-ES" sz="1100" dirty="0" smtClean="0">
                <a:cs typeface="Times New Roman" pitchFamily="18" charset="0"/>
              </a:rPr>
              <a:t>: </a:t>
            </a:r>
            <a:r>
              <a:rPr lang="es-ES" sz="1100" u="sng" dirty="0" smtClean="0">
                <a:cs typeface="Times New Roman" pitchFamily="18" charset="0"/>
              </a:rPr>
              <a:t>31</a:t>
            </a:r>
            <a:r>
              <a:rPr lang="es-ES" sz="1100" dirty="0" smtClean="0">
                <a:cs typeface="Times New Roman" pitchFamily="18" charset="0"/>
              </a:rPr>
              <a:t> </a:t>
            </a:r>
            <a:r>
              <a:rPr lang="es-ES" sz="1100" b="1" dirty="0">
                <a:cs typeface="Times New Roman" pitchFamily="18" charset="0"/>
              </a:rPr>
              <a:t>NIÑOS</a:t>
            </a:r>
            <a:r>
              <a:rPr lang="es-ES" sz="1100" dirty="0" smtClean="0">
                <a:cs typeface="Times New Roman" pitchFamily="18" charset="0"/>
              </a:rPr>
              <a:t>: </a:t>
            </a:r>
            <a:r>
              <a:rPr lang="es-ES" sz="1100" u="sng" dirty="0" smtClean="0">
                <a:cs typeface="Times New Roman" pitchFamily="18" charset="0"/>
              </a:rPr>
              <a:t>18</a:t>
            </a:r>
            <a:r>
              <a:rPr lang="es-ES" sz="1100" dirty="0" smtClean="0">
                <a:cs typeface="Times New Roman" pitchFamily="18" charset="0"/>
              </a:rPr>
              <a:t> </a:t>
            </a:r>
            <a:r>
              <a:rPr lang="es-ES" sz="1100" b="1" dirty="0" smtClean="0">
                <a:cs typeface="Times New Roman" pitchFamily="18" charset="0"/>
              </a:rPr>
              <a:t>NIÑAS: </a:t>
            </a:r>
            <a:r>
              <a:rPr lang="es-ES" sz="1100" u="sng" dirty="0" smtClean="0">
                <a:cs typeface="Times New Roman" pitchFamily="18" charset="0"/>
              </a:rPr>
              <a:t>13</a:t>
            </a:r>
            <a:r>
              <a:rPr lang="es-ES" sz="1100" b="1" dirty="0" smtClean="0">
                <a:cs typeface="Times New Roman" pitchFamily="18" charset="0"/>
              </a:rPr>
              <a:t> PERIODO </a:t>
            </a:r>
            <a:r>
              <a:rPr lang="es-ES" sz="1100" b="1" dirty="0">
                <a:cs typeface="Times New Roman" pitchFamily="18" charset="0"/>
              </a:rPr>
              <a:t>DE PRÁCTICA: </a:t>
            </a:r>
            <a:r>
              <a:rPr lang="es-ES" sz="1100" u="sng" dirty="0" smtClean="0">
                <a:cs typeface="Times New Roman" pitchFamily="18" charset="0"/>
              </a:rPr>
              <a:t>24 al 28 </a:t>
            </a:r>
            <a:r>
              <a:rPr lang="es-ES" sz="1100" u="sng" dirty="0">
                <a:cs typeface="Times New Roman" pitchFamily="18" charset="0"/>
              </a:rPr>
              <a:t>de  </a:t>
            </a:r>
            <a:r>
              <a:rPr lang="es-ES" sz="1100" u="sng" dirty="0" smtClean="0">
                <a:cs typeface="Times New Roman" pitchFamily="18" charset="0"/>
              </a:rPr>
              <a:t>octubre.</a:t>
            </a:r>
            <a:endParaRPr lang="es-ES" sz="1100" b="1" dirty="0">
              <a:cs typeface="Times New Roman" pitchFamily="18" charset="0"/>
            </a:endParaRPr>
          </a:p>
          <a:p>
            <a:pPr algn="ctr" eaLnBrk="0" hangingPunct="0">
              <a:tabLst>
                <a:tab pos="461963" algn="l"/>
              </a:tabLst>
            </a:pPr>
            <a:r>
              <a:rPr lang="es-ES" sz="1000" b="1" dirty="0">
                <a:cs typeface="Times New Roman" pitchFamily="18" charset="0"/>
              </a:rPr>
              <a:t>Propósito  general de la práctica: </a:t>
            </a:r>
            <a:r>
              <a:rPr lang="es-MX" sz="1000" dirty="0" smtClean="0"/>
              <a:t>Participar en la aplicación de actividades iniciales, de apoyo y organización del grupo y observar las formas de trabajo de la educadora y las actividades que realizan los alumnos.</a:t>
            </a:r>
            <a:endParaRPr lang="es-MX" dirty="0"/>
          </a:p>
        </p:txBody>
      </p:sp>
    </p:spTree>
    <p:extLst>
      <p:ext uri="{BB962C8B-B14F-4D97-AF65-F5344CB8AC3E}">
        <p14:creationId xmlns="" xmlns:p14="http://schemas.microsoft.com/office/powerpoint/2010/main" val="3758214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1 Tabla"/>
          <p:cNvGraphicFramePr>
            <a:graphicFrameLocks noGrp="1"/>
          </p:cNvGraphicFramePr>
          <p:nvPr/>
        </p:nvGraphicFramePr>
        <p:xfrm>
          <a:off x="395288" y="1557338"/>
          <a:ext cx="8280920" cy="4471648"/>
        </p:xfrm>
        <a:graphic>
          <a:graphicData uri="http://schemas.openxmlformats.org/drawingml/2006/table">
            <a:tbl>
              <a:tblPr/>
              <a:tblGrid>
                <a:gridCol w="1034557"/>
                <a:gridCol w="1007083"/>
                <a:gridCol w="2545235"/>
                <a:gridCol w="1164922"/>
                <a:gridCol w="1237728"/>
                <a:gridCol w="1291395"/>
              </a:tblGrid>
              <a:tr h="60853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 b="1" dirty="0" smtClean="0">
                          <a:latin typeface="Calibri"/>
                          <a:ea typeface="Calibri"/>
                          <a:cs typeface="Times New Roman"/>
                        </a:rPr>
                        <a:t>CAMPO FORMATIVO</a:t>
                      </a:r>
                      <a:r>
                        <a:rPr lang="es-MX" sz="1000" b="1" baseline="0" dirty="0" smtClean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s-MX" sz="1000" b="1" dirty="0" smtClean="0">
                          <a:latin typeface="Calibri"/>
                          <a:ea typeface="Calibri"/>
                          <a:cs typeface="Times New Roman"/>
                        </a:rPr>
                        <a:t> Y ASPECTO</a:t>
                      </a:r>
                      <a:endParaRPr lang="es-MX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 b="1" dirty="0" smtClean="0">
                          <a:latin typeface="Calibri"/>
                          <a:ea typeface="Calibri"/>
                          <a:cs typeface="Times New Roman"/>
                        </a:rPr>
                        <a:t>NOMBRE DE LA ACTIVIDAD Y PROPÓSITO</a:t>
                      </a:r>
                      <a:endParaRPr lang="es-MX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 b="1" dirty="0" smtClean="0">
                          <a:latin typeface="Calibri"/>
                          <a:ea typeface="Calibri"/>
                          <a:cs typeface="Times New Roman"/>
                        </a:rPr>
                        <a:t>DESARROLLO DE ACTIVIDADES</a:t>
                      </a:r>
                      <a:endParaRPr lang="es-MX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 b="1" dirty="0" smtClean="0">
                          <a:latin typeface="Calibri"/>
                          <a:ea typeface="Calibri"/>
                          <a:cs typeface="Times New Roman"/>
                        </a:rPr>
                        <a:t>TIEMPO</a:t>
                      </a:r>
                      <a:endParaRPr lang="es-MX" sz="110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 b="1" dirty="0" smtClean="0">
                          <a:latin typeface="Calibri"/>
                          <a:ea typeface="Calibri"/>
                          <a:cs typeface="Times New Roman"/>
                        </a:rPr>
                        <a:t>ESPACIO</a:t>
                      </a:r>
                      <a:endParaRPr lang="es-MX" sz="110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 b="1" dirty="0" smtClean="0">
                          <a:latin typeface="Calibri"/>
                          <a:ea typeface="Calibri"/>
                          <a:cs typeface="Times New Roman"/>
                        </a:rPr>
                        <a:t>ORGANIZACIÓN</a:t>
                      </a:r>
                      <a:endParaRPr lang="es-MX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82880" algn="ctr">
                        <a:spcAft>
                          <a:spcPts val="0"/>
                        </a:spcAft>
                      </a:pPr>
                      <a:r>
                        <a:rPr lang="es-MX" sz="1000" b="1" dirty="0" smtClean="0">
                          <a:latin typeface="Calibri"/>
                          <a:ea typeface="Calibri"/>
                          <a:cs typeface="Times New Roman"/>
                        </a:rPr>
                        <a:t>RECURSOS </a:t>
                      </a:r>
                      <a:endParaRPr lang="es-MX" sz="110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indent="182880" algn="ctr">
                        <a:spcAft>
                          <a:spcPts val="0"/>
                        </a:spcAft>
                      </a:pPr>
                      <a:r>
                        <a:rPr lang="es-MX" sz="1000" b="1" dirty="0" smtClean="0">
                          <a:latin typeface="Calibri"/>
                          <a:ea typeface="Calibri"/>
                          <a:cs typeface="Times New Roman"/>
                        </a:rPr>
                        <a:t>DIDÁCTICOS</a:t>
                      </a:r>
                      <a:endParaRPr lang="es-MX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 b="1" dirty="0" smtClean="0">
                          <a:latin typeface="Calibri"/>
                          <a:ea typeface="Calibri"/>
                          <a:cs typeface="Times New Roman"/>
                        </a:rPr>
                        <a:t>EVALUACIÓN</a:t>
                      </a:r>
                      <a:endParaRPr lang="es-MX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6311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 b="1" dirty="0" smtClean="0">
                          <a:latin typeface="+mn-lt"/>
                          <a:ea typeface="Calibri"/>
                          <a:cs typeface="Times New Roman"/>
                        </a:rPr>
                        <a:t>CAMPO</a:t>
                      </a:r>
                      <a:r>
                        <a:rPr lang="es-MX" sz="1000" b="1" baseline="0" dirty="0" smtClean="0">
                          <a:latin typeface="+mn-lt"/>
                          <a:ea typeface="Calibri"/>
                          <a:cs typeface="Times New Roman"/>
                        </a:rPr>
                        <a:t> FORMATIVO:</a:t>
                      </a:r>
                      <a:endParaRPr lang="es-MX" sz="1000" b="1" dirty="0" smtClean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 dirty="0" smtClean="0">
                          <a:latin typeface="+mn-lt"/>
                          <a:ea typeface="Calibri"/>
                          <a:cs typeface="Times New Roman"/>
                        </a:rPr>
                        <a:t>Desarrollo</a:t>
                      </a:r>
                      <a:r>
                        <a:rPr lang="es-MX" sz="1000" baseline="0" dirty="0" smtClean="0">
                          <a:latin typeface="+mn-lt"/>
                          <a:ea typeface="Calibri"/>
                          <a:cs typeface="Times New Roman"/>
                        </a:rPr>
                        <a:t> físico y psicomotor</a:t>
                      </a:r>
                      <a:endParaRPr lang="es-MX" sz="1000" dirty="0" smtClean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s-MX" sz="1000" dirty="0" smtClean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 b="1" dirty="0" smtClean="0">
                          <a:latin typeface="+mn-lt"/>
                          <a:ea typeface="Calibri"/>
                          <a:cs typeface="Times New Roman"/>
                        </a:rPr>
                        <a:t>ASPECTO: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 b="0" dirty="0" smtClean="0">
                          <a:latin typeface="+mn-lt"/>
                          <a:ea typeface="Calibri"/>
                          <a:cs typeface="Times New Roman"/>
                        </a:rPr>
                        <a:t>Coordinación, fuerza y equilibrio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s-MX" sz="1000" b="1" dirty="0" smtClean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100" b="1" dirty="0" smtClean="0">
                          <a:latin typeface="+mn-lt"/>
                          <a:ea typeface="Calibri"/>
                          <a:cs typeface="Times New Roman"/>
                        </a:rPr>
                        <a:t>Competencia: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Mantiene el equilibrio y control de movimientos que implican fuerza, resistencia, flexibilidad e impulso, en juegos y actividades de ejercicio físico.</a:t>
                      </a:r>
                      <a:endParaRPr lang="es-MX" sz="1000" b="0" dirty="0" smtClean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 b="1" dirty="0" smtClean="0">
                          <a:latin typeface="+mn-lt"/>
                          <a:ea typeface="Calibri"/>
                          <a:cs typeface="Times New Roman"/>
                        </a:rPr>
                        <a:t>NOMBRE</a:t>
                      </a:r>
                      <a:r>
                        <a:rPr lang="es-MX" sz="1000" b="1" baseline="0" dirty="0" smtClean="0">
                          <a:latin typeface="+mn-lt"/>
                          <a:ea typeface="Calibri"/>
                          <a:cs typeface="Times New Roman"/>
                        </a:rPr>
                        <a:t> DE LA ACTIVIDAD:</a:t>
                      </a:r>
                      <a:endParaRPr lang="es-MX" sz="1000" b="1" dirty="0" smtClean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 dirty="0" smtClean="0">
                          <a:latin typeface="+mn-lt"/>
                          <a:ea typeface="Calibri"/>
                          <a:cs typeface="Times New Roman"/>
                        </a:rPr>
                        <a:t>“arañar</a:t>
                      </a:r>
                      <a:r>
                        <a:rPr lang="es-MX" sz="1000" baseline="0" dirty="0" smtClean="0">
                          <a:latin typeface="+mn-lt"/>
                          <a:ea typeface="Calibri"/>
                          <a:cs typeface="Times New Roman"/>
                        </a:rPr>
                        <a:t> y moscas</a:t>
                      </a:r>
                      <a:r>
                        <a:rPr lang="es-MX" sz="1000" dirty="0" smtClean="0">
                          <a:latin typeface="+mn-lt"/>
                          <a:ea typeface="Calibri"/>
                          <a:cs typeface="Times New Roman"/>
                        </a:rPr>
                        <a:t>”</a:t>
                      </a:r>
                      <a:endParaRPr lang="es-MX" sz="1000" baseline="0" dirty="0" smtClean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s-MX" sz="1000" dirty="0" smtClean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 b="1" dirty="0" smtClean="0">
                          <a:latin typeface="+mn-lt"/>
                          <a:ea typeface="Calibri"/>
                          <a:cs typeface="Times New Roman"/>
                        </a:rPr>
                        <a:t>PROPÓSITO: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Que el niño refuerce su resistencia y flexibilidad por medio de juegos y actividades relacionadas con la higiene bucal.</a:t>
                      </a:r>
                      <a:endParaRPr lang="es-MX" sz="1000" b="1" dirty="0" smtClean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 b="1" dirty="0" smtClean="0">
                          <a:latin typeface="+mn-lt"/>
                          <a:ea typeface="Calibri"/>
                          <a:cs typeface="Times New Roman"/>
                        </a:rPr>
                        <a:t>INICIO: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Instrucciones dentro del aula y al terminar salir al patio.</a:t>
                      </a:r>
                      <a:endParaRPr lang="es-MX" sz="1000" b="0" dirty="0" smtClean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 b="1" baseline="0" dirty="0" smtClean="0">
                          <a:latin typeface="+mn-lt"/>
                          <a:ea typeface="Calibri"/>
                          <a:cs typeface="Times New Roman"/>
                        </a:rPr>
                        <a:t>DESARROLLO: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Se dividirán en dos equipos unos serán arañas y los otros moscas, estarán en dos filas, después los niños que sean moscas atraparan a las arañas.</a:t>
                      </a:r>
                      <a:endParaRPr lang="es-MX" sz="10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 b="1" baseline="0" dirty="0" smtClean="0">
                          <a:latin typeface="+mn-lt"/>
                          <a:ea typeface="Calibri"/>
                          <a:cs typeface="Times New Roman"/>
                        </a:rPr>
                        <a:t>CIERRE: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Al terminar haremos ejercicios de respiración </a:t>
                      </a:r>
                      <a:endParaRPr lang="es-MX" sz="1000" b="1" baseline="0" dirty="0" smtClean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 b="1" dirty="0" smtClean="0">
                          <a:latin typeface="+mn-lt"/>
                          <a:ea typeface="Calibri"/>
                          <a:cs typeface="Times New Roman"/>
                        </a:rPr>
                        <a:t>TIEMPO: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 baseline="0" dirty="0" smtClean="0">
                          <a:latin typeface="+mn-lt"/>
                          <a:ea typeface="Calibri"/>
                          <a:cs typeface="Times New Roman"/>
                        </a:rPr>
                        <a:t>20 min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s-MX" sz="1000" baseline="0" dirty="0" smtClean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 b="1" baseline="0" dirty="0" smtClean="0">
                          <a:latin typeface="+mn-lt"/>
                          <a:ea typeface="Calibri"/>
                          <a:cs typeface="Times New Roman"/>
                        </a:rPr>
                        <a:t>ESPACIO: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 baseline="0" dirty="0" smtClean="0">
                          <a:latin typeface="+mn-lt"/>
                          <a:ea typeface="Calibri"/>
                          <a:cs typeface="Times New Roman"/>
                        </a:rPr>
                        <a:t>patio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s-MX" sz="1000" baseline="0" dirty="0" smtClean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 b="1" baseline="0" dirty="0" smtClean="0">
                          <a:latin typeface="+mn-lt"/>
                          <a:ea typeface="Calibri"/>
                          <a:cs typeface="Times New Roman"/>
                        </a:rPr>
                        <a:t>ORGANIZACIÓN:</a:t>
                      </a:r>
                      <a:endParaRPr lang="es-MX" sz="1000" b="0" baseline="0" dirty="0" smtClean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 b="0" baseline="0" dirty="0" smtClean="0">
                          <a:latin typeface="+mn-lt"/>
                          <a:ea typeface="Calibri"/>
                          <a:cs typeface="Times New Roman"/>
                        </a:rPr>
                        <a:t>individual</a:t>
                      </a:r>
                      <a:endParaRPr lang="es-MX" sz="1000" b="1" baseline="0" dirty="0" smtClean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baseline="0" dirty="0" smtClean="0">
                          <a:latin typeface="+mn-lt"/>
                          <a:ea typeface="Calibri"/>
                          <a:cs typeface="Times New Roman"/>
                        </a:rPr>
                        <a:t>Imágenes de moscas y arañas.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000" baseline="0" dirty="0" smtClean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¿Qué habilidades se dieron para atrapar a los niños? ¿Movimientos realizado? </a:t>
                      </a:r>
                      <a:endParaRPr lang="es-MX" sz="1000" baseline="0" dirty="0" smtClean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2 Tabla"/>
          <p:cNvGraphicFramePr>
            <a:graphicFrameLocks noGrp="1"/>
          </p:cNvGraphicFramePr>
          <p:nvPr/>
        </p:nvGraphicFramePr>
        <p:xfrm>
          <a:off x="395288" y="1557338"/>
          <a:ext cx="8280920" cy="4471648"/>
        </p:xfrm>
        <a:graphic>
          <a:graphicData uri="http://schemas.openxmlformats.org/drawingml/2006/table">
            <a:tbl>
              <a:tblPr/>
              <a:tblGrid>
                <a:gridCol w="1034557"/>
                <a:gridCol w="1007083"/>
                <a:gridCol w="2545235"/>
                <a:gridCol w="1164922"/>
                <a:gridCol w="1237728"/>
                <a:gridCol w="1291395"/>
              </a:tblGrid>
              <a:tr h="60853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 b="1" dirty="0" smtClean="0">
                          <a:latin typeface="Calibri"/>
                          <a:ea typeface="Calibri"/>
                          <a:cs typeface="Times New Roman"/>
                        </a:rPr>
                        <a:t>CAMPO FORMATIVO</a:t>
                      </a:r>
                      <a:r>
                        <a:rPr lang="es-MX" sz="1000" b="1" baseline="0" dirty="0" smtClean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s-MX" sz="1000" b="1" dirty="0" smtClean="0">
                          <a:latin typeface="Calibri"/>
                          <a:ea typeface="Calibri"/>
                          <a:cs typeface="Times New Roman"/>
                        </a:rPr>
                        <a:t> Y ASPECTO</a:t>
                      </a:r>
                      <a:endParaRPr lang="es-MX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 b="1" dirty="0" smtClean="0">
                          <a:latin typeface="Calibri"/>
                          <a:ea typeface="Calibri"/>
                          <a:cs typeface="Times New Roman"/>
                        </a:rPr>
                        <a:t>NOMBRE DE LA ACTIVIDAD Y PROPÓSITO</a:t>
                      </a:r>
                      <a:endParaRPr lang="es-MX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 b="1" dirty="0" smtClean="0">
                          <a:latin typeface="Calibri"/>
                          <a:ea typeface="Calibri"/>
                          <a:cs typeface="Times New Roman"/>
                        </a:rPr>
                        <a:t>DESARROLLO DE ACTIVIDADES</a:t>
                      </a:r>
                      <a:endParaRPr lang="es-MX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 b="1" dirty="0" smtClean="0">
                          <a:latin typeface="Calibri"/>
                          <a:ea typeface="Calibri"/>
                          <a:cs typeface="Times New Roman"/>
                        </a:rPr>
                        <a:t>TIEMPO</a:t>
                      </a:r>
                      <a:endParaRPr lang="es-MX" sz="110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 b="1" dirty="0" smtClean="0">
                          <a:latin typeface="Calibri"/>
                          <a:ea typeface="Calibri"/>
                          <a:cs typeface="Times New Roman"/>
                        </a:rPr>
                        <a:t>ESPACIO</a:t>
                      </a:r>
                      <a:endParaRPr lang="es-MX" sz="110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 b="1" dirty="0" smtClean="0">
                          <a:latin typeface="Calibri"/>
                          <a:ea typeface="Calibri"/>
                          <a:cs typeface="Times New Roman"/>
                        </a:rPr>
                        <a:t>ORGANIZACIÓN</a:t>
                      </a:r>
                      <a:endParaRPr lang="es-MX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82880" algn="ctr">
                        <a:spcAft>
                          <a:spcPts val="0"/>
                        </a:spcAft>
                      </a:pPr>
                      <a:r>
                        <a:rPr lang="es-MX" sz="1000" b="1" dirty="0" smtClean="0">
                          <a:latin typeface="Calibri"/>
                          <a:ea typeface="Calibri"/>
                          <a:cs typeface="Times New Roman"/>
                        </a:rPr>
                        <a:t>RECURSOS </a:t>
                      </a:r>
                      <a:endParaRPr lang="es-MX" sz="110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indent="182880" algn="ctr">
                        <a:spcAft>
                          <a:spcPts val="0"/>
                        </a:spcAft>
                      </a:pPr>
                      <a:r>
                        <a:rPr lang="es-MX" sz="1000" b="1" dirty="0" smtClean="0">
                          <a:latin typeface="Calibri"/>
                          <a:ea typeface="Calibri"/>
                          <a:cs typeface="Times New Roman"/>
                        </a:rPr>
                        <a:t>DIDÁCTICOS</a:t>
                      </a:r>
                      <a:endParaRPr lang="es-MX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 b="1" dirty="0" smtClean="0">
                          <a:latin typeface="Calibri"/>
                          <a:ea typeface="Calibri"/>
                          <a:cs typeface="Times New Roman"/>
                        </a:rPr>
                        <a:t>EVALUACIÓN</a:t>
                      </a:r>
                      <a:endParaRPr lang="es-MX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6311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 b="1" dirty="0" smtClean="0">
                          <a:latin typeface="+mn-lt"/>
                          <a:ea typeface="Calibri"/>
                          <a:cs typeface="Times New Roman"/>
                        </a:rPr>
                        <a:t>CAMPO</a:t>
                      </a:r>
                      <a:r>
                        <a:rPr lang="es-MX" sz="1000" b="1" baseline="0" dirty="0" smtClean="0">
                          <a:latin typeface="+mn-lt"/>
                          <a:ea typeface="Calibri"/>
                          <a:cs typeface="Times New Roman"/>
                        </a:rPr>
                        <a:t> FORMATIVO:</a:t>
                      </a:r>
                      <a:endParaRPr lang="es-MX" sz="1000" b="1" dirty="0" smtClean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 dirty="0" smtClean="0">
                          <a:latin typeface="+mn-lt"/>
                          <a:ea typeface="Calibri"/>
                          <a:cs typeface="Times New Roman"/>
                        </a:rPr>
                        <a:t>Desarrollo</a:t>
                      </a:r>
                      <a:r>
                        <a:rPr lang="es-MX" sz="1000" baseline="0" dirty="0" smtClean="0">
                          <a:latin typeface="+mn-lt"/>
                          <a:ea typeface="Calibri"/>
                          <a:cs typeface="Times New Roman"/>
                        </a:rPr>
                        <a:t> físico y psicomotor</a:t>
                      </a:r>
                      <a:endParaRPr lang="es-MX" sz="1000" dirty="0" smtClean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s-MX" sz="1000" dirty="0" smtClean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 b="1" dirty="0" smtClean="0">
                          <a:latin typeface="+mn-lt"/>
                          <a:ea typeface="Calibri"/>
                          <a:cs typeface="Times New Roman"/>
                        </a:rPr>
                        <a:t>ASPECTO: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 b="0" dirty="0" smtClean="0">
                          <a:latin typeface="+mn-lt"/>
                          <a:ea typeface="Calibri"/>
                          <a:cs typeface="Times New Roman"/>
                        </a:rPr>
                        <a:t>Promoción</a:t>
                      </a:r>
                      <a:r>
                        <a:rPr lang="es-MX" sz="1000" b="0" baseline="0" dirty="0" smtClean="0">
                          <a:latin typeface="+mn-lt"/>
                          <a:ea typeface="Calibri"/>
                          <a:cs typeface="Times New Roman"/>
                        </a:rPr>
                        <a:t> de la salud</a:t>
                      </a:r>
                      <a:endParaRPr lang="es-MX" sz="1000" b="0" dirty="0" smtClean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100" b="1" dirty="0" smtClean="0">
                          <a:latin typeface="+mn-lt"/>
                          <a:ea typeface="Calibri"/>
                          <a:cs typeface="Times New Roman"/>
                        </a:rPr>
                        <a:t>Competencia: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Participa en acciones de salud social, de preservación del ambiente y de cuidado de los recursos naturales de su entorno</a:t>
                      </a:r>
                      <a:r>
                        <a:rPr lang="es-ES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es-MX" sz="1000" b="0" dirty="0" smtClean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 b="1" dirty="0" smtClean="0">
                          <a:latin typeface="+mn-lt"/>
                          <a:ea typeface="Calibri"/>
                          <a:cs typeface="Times New Roman"/>
                        </a:rPr>
                        <a:t>NOMBRE</a:t>
                      </a:r>
                      <a:r>
                        <a:rPr lang="es-MX" sz="1000" b="1" baseline="0" dirty="0" smtClean="0">
                          <a:latin typeface="+mn-lt"/>
                          <a:ea typeface="Calibri"/>
                          <a:cs typeface="Times New Roman"/>
                        </a:rPr>
                        <a:t> DE LA ACTIVIDAD:</a:t>
                      </a:r>
                      <a:endParaRPr lang="es-MX" sz="1000" b="1" dirty="0" smtClean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 dirty="0" smtClean="0">
                          <a:latin typeface="+mn-lt"/>
                          <a:ea typeface="Calibri"/>
                          <a:cs typeface="Times New Roman"/>
                        </a:rPr>
                        <a:t>“tirando</a:t>
                      </a:r>
                      <a:r>
                        <a:rPr lang="es-MX" sz="1000" baseline="0" dirty="0" smtClean="0">
                          <a:latin typeface="+mn-lt"/>
                          <a:ea typeface="Calibri"/>
                          <a:cs typeface="Times New Roman"/>
                        </a:rPr>
                        <a:t> basura</a:t>
                      </a:r>
                      <a:r>
                        <a:rPr lang="es-MX" sz="1000" dirty="0" smtClean="0">
                          <a:latin typeface="+mn-lt"/>
                          <a:ea typeface="Calibri"/>
                          <a:cs typeface="Times New Roman"/>
                        </a:rPr>
                        <a:t>”</a:t>
                      </a:r>
                      <a:endParaRPr lang="es-MX" sz="1000" baseline="0" dirty="0" smtClean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s-MX" sz="1000" dirty="0" smtClean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 b="1" dirty="0" smtClean="0">
                          <a:latin typeface="+mn-lt"/>
                          <a:ea typeface="Calibri"/>
                          <a:cs typeface="Times New Roman"/>
                        </a:rPr>
                        <a:t>PROPÓSITO: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Promover en los niños el cuidado de su entorno y los hábitos de limpieza por medio de la recolección de basura, y reforzar en ellos la coordinación motora mediante la manipulación de objetos.</a:t>
                      </a:r>
                      <a:endParaRPr lang="es-MX" sz="10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s-MX" sz="1000" b="1" dirty="0" smtClean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 b="1" dirty="0" smtClean="0">
                          <a:latin typeface="+mn-lt"/>
                          <a:ea typeface="Calibri"/>
                          <a:cs typeface="Times New Roman"/>
                        </a:rPr>
                        <a:t>INICIO: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Preguntar a los niños qué es lo que se puede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hacer para mantener la escuela limpia</a:t>
                      </a:r>
                      <a:r>
                        <a:rPr lang="es-ES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r>
                        <a:rPr lang="es-MX" sz="1000" b="1" baseline="0" dirty="0" smtClean="0">
                          <a:latin typeface="+mn-lt"/>
                          <a:ea typeface="Calibri"/>
                          <a:cs typeface="Times New Roman"/>
                        </a:rPr>
                        <a:t>DESARROLLO: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El niño recolectara 5 papeles, bolsas, envases, etc., y los manipularán para formar una bolita y después los colocara en el bote de basura</a:t>
                      </a:r>
                      <a:r>
                        <a:rPr lang="es-ES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 b="1" baseline="0" dirty="0" smtClean="0">
                          <a:latin typeface="+mn-lt"/>
                          <a:ea typeface="Calibri"/>
                          <a:cs typeface="Times New Roman"/>
                        </a:rPr>
                        <a:t>CIERRE: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Retroalimentación de lo aprendido</a:t>
                      </a:r>
                      <a:endParaRPr lang="es-MX" sz="1000" b="1" baseline="0" dirty="0" smtClean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 b="1" dirty="0" smtClean="0">
                          <a:latin typeface="+mn-lt"/>
                          <a:ea typeface="Calibri"/>
                          <a:cs typeface="Times New Roman"/>
                        </a:rPr>
                        <a:t>TIEMPO: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 baseline="0" dirty="0" smtClean="0">
                          <a:latin typeface="+mn-lt"/>
                          <a:ea typeface="Calibri"/>
                          <a:cs typeface="Times New Roman"/>
                        </a:rPr>
                        <a:t>15 min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s-MX" sz="1000" baseline="0" dirty="0" smtClean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 b="1" baseline="0" dirty="0" smtClean="0">
                          <a:latin typeface="+mn-lt"/>
                          <a:ea typeface="Calibri"/>
                          <a:cs typeface="Times New Roman"/>
                        </a:rPr>
                        <a:t>ESPACIO: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 baseline="0" dirty="0" smtClean="0">
                          <a:latin typeface="+mn-lt"/>
                          <a:ea typeface="Calibri"/>
                          <a:cs typeface="Times New Roman"/>
                        </a:rPr>
                        <a:t>patio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s-MX" sz="1000" baseline="0" dirty="0" smtClean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 b="1" baseline="0" dirty="0" smtClean="0">
                          <a:latin typeface="+mn-lt"/>
                          <a:ea typeface="Calibri"/>
                          <a:cs typeface="Times New Roman"/>
                        </a:rPr>
                        <a:t>ORGANIZACIÓN:</a:t>
                      </a:r>
                      <a:endParaRPr lang="es-MX" sz="1000" b="0" baseline="0" dirty="0" smtClean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 b="0" baseline="0" dirty="0" smtClean="0">
                          <a:latin typeface="+mn-lt"/>
                          <a:ea typeface="Calibri"/>
                          <a:cs typeface="Times New Roman"/>
                        </a:rPr>
                        <a:t>individual</a:t>
                      </a:r>
                      <a:endParaRPr lang="es-MX" sz="1000" b="1" baseline="0" dirty="0" smtClean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baseline="0" dirty="0" smtClean="0">
                          <a:latin typeface="+mn-lt"/>
                          <a:ea typeface="Calibri"/>
                          <a:cs typeface="Times New Roman"/>
                        </a:rPr>
                        <a:t>Bolsitas de plástico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baseline="0" dirty="0" smtClean="0">
                          <a:latin typeface="+mn-lt"/>
                          <a:ea typeface="Calibri"/>
                          <a:cs typeface="Times New Roman"/>
                        </a:rPr>
                        <a:t>Bote de basura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¿El niño tiene hábitos de limpieza?</a:t>
                      </a:r>
                      <a:endParaRPr lang="es-MX" sz="1000" baseline="0" dirty="0" smtClean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b="1" dirty="0" smtClean="0"/>
              <a:t>Escuela Normal de Educación Preescolar</a:t>
            </a:r>
            <a:endParaRPr lang="es-ES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es-ES" dirty="0" smtClean="0"/>
              <a:t>“Planeación”</a:t>
            </a:r>
          </a:p>
          <a:p>
            <a:pPr algn="ctr">
              <a:buNone/>
            </a:pPr>
            <a:r>
              <a:rPr lang="es-ES" dirty="0" smtClean="0"/>
              <a:t>*Observación y practica docente I*</a:t>
            </a:r>
          </a:p>
          <a:p>
            <a:pPr algn="ctr">
              <a:buNone/>
            </a:pPr>
            <a:endParaRPr lang="es-ES" b="1" dirty="0" smtClean="0"/>
          </a:p>
          <a:p>
            <a:pPr>
              <a:buNone/>
            </a:pPr>
            <a:r>
              <a:rPr lang="es-ES" dirty="0" smtClean="0"/>
              <a:t>Prof. Gloria Aidé Serrano Ortiz</a:t>
            </a:r>
          </a:p>
          <a:p>
            <a:pPr>
              <a:buNone/>
            </a:pPr>
            <a:endParaRPr lang="es-ES" dirty="0" smtClean="0"/>
          </a:p>
          <a:p>
            <a:pPr>
              <a:buNone/>
            </a:pPr>
            <a:r>
              <a:rPr lang="es-ES" dirty="0" smtClean="0"/>
              <a:t>Nombre de alumna: Gabriela </a:t>
            </a:r>
            <a:r>
              <a:rPr lang="es-ES" dirty="0" err="1" smtClean="0"/>
              <a:t>Laurentina</a:t>
            </a:r>
            <a:r>
              <a:rPr lang="es-ES" dirty="0" smtClean="0"/>
              <a:t> Hernández Ruiz </a:t>
            </a:r>
          </a:p>
          <a:p>
            <a:pPr>
              <a:buNone/>
            </a:pPr>
            <a:r>
              <a:rPr lang="es-ES" dirty="0" smtClean="0"/>
              <a:t>Grupo y </a:t>
            </a:r>
            <a:r>
              <a:rPr lang="es-ES" dirty="0" err="1" smtClean="0"/>
              <a:t>seccion</a:t>
            </a:r>
            <a:r>
              <a:rPr lang="es-ES" dirty="0" smtClean="0"/>
              <a:t>: “2B”</a:t>
            </a:r>
          </a:p>
          <a:p>
            <a:pPr>
              <a:buNone/>
            </a:pPr>
            <a:r>
              <a:rPr lang="es-ES" dirty="0" smtClean="0"/>
              <a:t>Fecha:21 Octubre del 2011</a:t>
            </a:r>
            <a:endParaRPr lang="es-E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1 Tabla"/>
          <p:cNvGraphicFramePr>
            <a:graphicFrameLocks noGrp="1"/>
          </p:cNvGraphicFramePr>
          <p:nvPr/>
        </p:nvGraphicFramePr>
        <p:xfrm>
          <a:off x="395288" y="1557338"/>
          <a:ext cx="8280920" cy="4471648"/>
        </p:xfrm>
        <a:graphic>
          <a:graphicData uri="http://schemas.openxmlformats.org/drawingml/2006/table">
            <a:tbl>
              <a:tblPr/>
              <a:tblGrid>
                <a:gridCol w="1034557"/>
                <a:gridCol w="1007083"/>
                <a:gridCol w="2545235"/>
                <a:gridCol w="1164922"/>
                <a:gridCol w="1237728"/>
                <a:gridCol w="1291395"/>
              </a:tblGrid>
              <a:tr h="60853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 b="1" dirty="0" smtClean="0">
                          <a:latin typeface="Calibri"/>
                          <a:ea typeface="Calibri"/>
                          <a:cs typeface="Times New Roman"/>
                        </a:rPr>
                        <a:t>CAMPO FORMATIVO</a:t>
                      </a:r>
                      <a:r>
                        <a:rPr lang="es-MX" sz="1000" b="1" baseline="0" dirty="0" smtClean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s-MX" sz="1000" b="1" dirty="0" smtClean="0">
                          <a:latin typeface="Calibri"/>
                          <a:ea typeface="Calibri"/>
                          <a:cs typeface="Times New Roman"/>
                        </a:rPr>
                        <a:t> Y ASPECTO</a:t>
                      </a:r>
                      <a:endParaRPr lang="es-MX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 b="1" dirty="0" smtClean="0">
                          <a:latin typeface="Calibri"/>
                          <a:ea typeface="Calibri"/>
                          <a:cs typeface="Times New Roman"/>
                        </a:rPr>
                        <a:t>NOMBRE DE LA ACTIVIDAD Y PROPÓSITO</a:t>
                      </a:r>
                      <a:endParaRPr lang="es-MX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 b="1" dirty="0" smtClean="0">
                          <a:latin typeface="Calibri"/>
                          <a:ea typeface="Calibri"/>
                          <a:cs typeface="Times New Roman"/>
                        </a:rPr>
                        <a:t>DESARROLLO DE ACTIVIDADES</a:t>
                      </a:r>
                      <a:endParaRPr lang="es-MX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 b="1" dirty="0" smtClean="0">
                          <a:latin typeface="Calibri"/>
                          <a:ea typeface="Calibri"/>
                          <a:cs typeface="Times New Roman"/>
                        </a:rPr>
                        <a:t>TIEMPO</a:t>
                      </a:r>
                      <a:endParaRPr lang="es-MX" sz="110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 b="1" dirty="0" smtClean="0">
                          <a:latin typeface="Calibri"/>
                          <a:ea typeface="Calibri"/>
                          <a:cs typeface="Times New Roman"/>
                        </a:rPr>
                        <a:t>ESPACIO</a:t>
                      </a:r>
                      <a:endParaRPr lang="es-MX" sz="110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 b="1" dirty="0" smtClean="0">
                          <a:latin typeface="Calibri"/>
                          <a:ea typeface="Calibri"/>
                          <a:cs typeface="Times New Roman"/>
                        </a:rPr>
                        <a:t>ORGANIZACIÓN</a:t>
                      </a:r>
                      <a:endParaRPr lang="es-MX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82880" algn="ctr">
                        <a:spcAft>
                          <a:spcPts val="0"/>
                        </a:spcAft>
                      </a:pPr>
                      <a:r>
                        <a:rPr lang="es-MX" sz="1000" b="1" dirty="0" smtClean="0">
                          <a:latin typeface="Calibri"/>
                          <a:ea typeface="Calibri"/>
                          <a:cs typeface="Times New Roman"/>
                        </a:rPr>
                        <a:t>RECURSOS </a:t>
                      </a:r>
                      <a:endParaRPr lang="es-MX" sz="110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indent="182880" algn="ctr">
                        <a:spcAft>
                          <a:spcPts val="0"/>
                        </a:spcAft>
                      </a:pPr>
                      <a:r>
                        <a:rPr lang="es-MX" sz="1000" b="1" dirty="0" smtClean="0">
                          <a:latin typeface="Calibri"/>
                          <a:ea typeface="Calibri"/>
                          <a:cs typeface="Times New Roman"/>
                        </a:rPr>
                        <a:t>DIDÁCTICOS</a:t>
                      </a:r>
                      <a:endParaRPr lang="es-MX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 b="1" dirty="0" smtClean="0">
                          <a:latin typeface="Calibri"/>
                          <a:ea typeface="Calibri"/>
                          <a:cs typeface="Times New Roman"/>
                        </a:rPr>
                        <a:t>EVALUACIÓN</a:t>
                      </a:r>
                      <a:endParaRPr lang="es-MX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6311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 b="1" dirty="0" smtClean="0">
                          <a:latin typeface="+mn-lt"/>
                          <a:ea typeface="Calibri"/>
                          <a:cs typeface="Times New Roman"/>
                        </a:rPr>
                        <a:t>CAMPO</a:t>
                      </a:r>
                      <a:r>
                        <a:rPr lang="es-MX" sz="1000" b="1" baseline="0" dirty="0" smtClean="0">
                          <a:latin typeface="+mn-lt"/>
                          <a:ea typeface="Calibri"/>
                          <a:cs typeface="Times New Roman"/>
                        </a:rPr>
                        <a:t> FORMATIVO:</a:t>
                      </a:r>
                      <a:endParaRPr lang="es-MX" sz="1000" b="1" dirty="0" smtClean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 dirty="0" smtClean="0">
                          <a:latin typeface="+mn-lt"/>
                          <a:ea typeface="Calibri"/>
                          <a:cs typeface="Times New Roman"/>
                        </a:rPr>
                        <a:t>Expresión</a:t>
                      </a:r>
                      <a:r>
                        <a:rPr lang="es-MX" sz="1000" baseline="0" dirty="0" smtClean="0">
                          <a:latin typeface="+mn-lt"/>
                          <a:ea typeface="Calibri"/>
                          <a:cs typeface="Times New Roman"/>
                        </a:rPr>
                        <a:t> y apreciación artística</a:t>
                      </a:r>
                      <a:endParaRPr lang="es-MX" sz="1000" dirty="0" smtClean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s-MX" sz="1000" dirty="0" smtClean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 b="1" dirty="0" smtClean="0">
                          <a:latin typeface="+mn-lt"/>
                          <a:ea typeface="Calibri"/>
                          <a:cs typeface="Times New Roman"/>
                        </a:rPr>
                        <a:t>ASPECTO: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 b="0" dirty="0" smtClean="0">
                          <a:latin typeface="+mn-lt"/>
                          <a:ea typeface="Calibri"/>
                          <a:cs typeface="Times New Roman"/>
                        </a:rPr>
                        <a:t>Expresión</a:t>
                      </a:r>
                      <a:r>
                        <a:rPr lang="es-MX" sz="1000" b="0" baseline="0" dirty="0" smtClean="0">
                          <a:latin typeface="+mn-lt"/>
                          <a:ea typeface="Calibri"/>
                          <a:cs typeface="Times New Roman"/>
                        </a:rPr>
                        <a:t> y apreciación plástica</a:t>
                      </a:r>
                      <a:endParaRPr lang="es-MX" sz="1000" b="0" dirty="0" smtClean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s-MX" sz="1000" b="0" dirty="0" smtClean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 b="1" dirty="0" smtClean="0">
                          <a:latin typeface="+mn-lt"/>
                          <a:ea typeface="Calibri"/>
                          <a:cs typeface="Times New Roman"/>
                        </a:rPr>
                        <a:t>COMPETENCIA: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 b="0" dirty="0" smtClean="0">
                          <a:latin typeface="+mn-lt"/>
                          <a:ea typeface="Calibri"/>
                          <a:cs typeface="Times New Roman"/>
                        </a:rPr>
                        <a:t>Comunica y expresa</a:t>
                      </a:r>
                      <a:r>
                        <a:rPr lang="es-MX" sz="1000" b="0" baseline="0" dirty="0" smtClean="0">
                          <a:latin typeface="+mn-lt"/>
                          <a:ea typeface="Calibri"/>
                          <a:cs typeface="Times New Roman"/>
                        </a:rPr>
                        <a:t> creativamente sus ideas, sentimientos y fantasías mediante representaciones plásticas, usando técnicas y materiales variados.</a:t>
                      </a:r>
                      <a:endParaRPr lang="es-MX" sz="1000" b="0" dirty="0" smtClean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 b="1" dirty="0" smtClean="0">
                          <a:latin typeface="+mn-lt"/>
                          <a:ea typeface="Calibri"/>
                          <a:cs typeface="Times New Roman"/>
                        </a:rPr>
                        <a:t>NOMBRE</a:t>
                      </a:r>
                      <a:r>
                        <a:rPr lang="es-MX" sz="1000" b="1" baseline="0" dirty="0" smtClean="0">
                          <a:latin typeface="+mn-lt"/>
                          <a:ea typeface="Calibri"/>
                          <a:cs typeface="Times New Roman"/>
                        </a:rPr>
                        <a:t> DE LA ACTIVIDAD:</a:t>
                      </a:r>
                      <a:endParaRPr lang="es-MX" sz="1000" b="1" dirty="0" smtClean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 dirty="0" smtClean="0">
                          <a:latin typeface="+mn-lt"/>
                          <a:ea typeface="Calibri"/>
                          <a:cs typeface="Times New Roman"/>
                        </a:rPr>
                        <a:t>“Tener narices”</a:t>
                      </a:r>
                      <a:endParaRPr lang="es-MX" sz="1000" baseline="0" dirty="0" smtClean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s-MX" sz="1000" dirty="0" smtClean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 b="1" dirty="0" smtClean="0">
                          <a:latin typeface="+mn-lt"/>
                          <a:ea typeface="Calibri"/>
                          <a:cs typeface="Times New Roman"/>
                        </a:rPr>
                        <a:t>PROPÓSITO: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 b="0" dirty="0" smtClean="0">
                          <a:latin typeface="+mn-lt"/>
                          <a:ea typeface="Calibri"/>
                          <a:cs typeface="Times New Roman"/>
                        </a:rPr>
                        <a:t>Observa e interpreta las creaciones artísticas</a:t>
                      </a:r>
                      <a:r>
                        <a:rPr lang="es-MX" sz="1000" b="0" baseline="0" dirty="0" smtClean="0">
                          <a:latin typeface="+mn-lt"/>
                          <a:ea typeface="Calibri"/>
                          <a:cs typeface="Times New Roman"/>
                        </a:rPr>
                        <a:t> de sus compañeros y encuentra semejanza y diferencias con las propias producciones cuando estas se hacen a partir de una misma situación</a:t>
                      </a:r>
                      <a:endParaRPr lang="es-MX" sz="1000" b="0" dirty="0" smtClean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 b="1" dirty="0" smtClean="0">
                          <a:latin typeface="+mn-lt"/>
                          <a:ea typeface="Calibri"/>
                          <a:cs typeface="Times New Roman"/>
                        </a:rPr>
                        <a:t>INICIO: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 b="0" dirty="0" smtClean="0">
                          <a:latin typeface="+mn-lt"/>
                          <a:ea typeface="Calibri"/>
                          <a:cs typeface="Times New Roman"/>
                        </a:rPr>
                        <a:t>Escucharán</a:t>
                      </a:r>
                      <a:r>
                        <a:rPr lang="es-MX" sz="1000" b="0" baseline="0" dirty="0" smtClean="0">
                          <a:latin typeface="+mn-lt"/>
                          <a:ea typeface="Calibri"/>
                          <a:cs typeface="Times New Roman"/>
                        </a:rPr>
                        <a:t> una breve explicación del porque el olfato también nos permite reconocer los alimentos y realizaran una adivinanza relacionada con el olfato.</a:t>
                      </a:r>
                      <a:endParaRPr lang="es-MX" sz="1000" b="0" dirty="0" smtClean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s-MX" sz="1000" b="1" dirty="0" smtClean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 b="1" baseline="0" dirty="0" smtClean="0">
                          <a:latin typeface="+mn-lt"/>
                          <a:ea typeface="Calibri"/>
                          <a:cs typeface="Times New Roman"/>
                        </a:rPr>
                        <a:t>DESARROLLO: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 baseline="0" dirty="0" smtClean="0">
                          <a:latin typeface="+mn-lt"/>
                          <a:ea typeface="Calibri"/>
                          <a:cs typeface="Times New Roman"/>
                        </a:rPr>
                        <a:t>Formaran equipos de 2 personas, uno de los integrantes colocará un paliacate en sus ojos y  pasará diferentes alimentos unos tras otros, colocándolos sobre un recipiente donde pueda olerlos.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s-MX" sz="1000" baseline="0" dirty="0" smtClean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 b="1" baseline="0" dirty="0" smtClean="0">
                          <a:latin typeface="+mn-lt"/>
                          <a:ea typeface="Calibri"/>
                          <a:cs typeface="Times New Roman"/>
                        </a:rPr>
                        <a:t>CIERRE: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 b="0" baseline="0" dirty="0" smtClean="0">
                          <a:latin typeface="+mn-lt"/>
                          <a:ea typeface="Calibri"/>
                          <a:cs typeface="Times New Roman"/>
                        </a:rPr>
                        <a:t>Conservando el paliacate en sus ojos se cuestionará al niño cuantos alimentos reconoció, que el niño agarre con la mano los alimentos que no reconoció, y volver a cuestionarlo ¿Es más fáciles de reconocer tocando los alimentos? Y repetir la actividad con los integrantes y con otra variedad de alimentos. En su libreta de notas científicas dibujaran los alimentos reconocidos con el olfato.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 b="1" dirty="0" smtClean="0">
                          <a:latin typeface="+mn-lt"/>
                          <a:ea typeface="Calibri"/>
                          <a:cs typeface="Times New Roman"/>
                        </a:rPr>
                        <a:t>TIEMPO: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 baseline="0" dirty="0" smtClean="0">
                          <a:latin typeface="+mn-lt"/>
                          <a:ea typeface="Calibri"/>
                          <a:cs typeface="Times New Roman"/>
                        </a:rPr>
                        <a:t>30 minutos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s-MX" sz="1000" baseline="0" dirty="0" smtClean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 b="1" baseline="0" dirty="0" smtClean="0">
                          <a:latin typeface="+mn-lt"/>
                          <a:ea typeface="Calibri"/>
                          <a:cs typeface="Times New Roman"/>
                        </a:rPr>
                        <a:t>ESPACIO: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 baseline="0" dirty="0" smtClean="0">
                          <a:latin typeface="+mn-lt"/>
                          <a:ea typeface="Calibri"/>
                          <a:cs typeface="Times New Roman"/>
                        </a:rPr>
                        <a:t>Aula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s-MX" sz="1000" baseline="0" dirty="0" smtClean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 b="1" baseline="0" dirty="0" smtClean="0">
                          <a:latin typeface="+mn-lt"/>
                          <a:ea typeface="Calibri"/>
                          <a:cs typeface="Times New Roman"/>
                        </a:rPr>
                        <a:t>ORGANIZACIÓN: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 baseline="0" dirty="0" smtClean="0">
                          <a:latin typeface="+mn-lt"/>
                          <a:ea typeface="Calibri"/>
                          <a:cs typeface="Times New Roman"/>
                        </a:rPr>
                        <a:t>Equipos de 2 integrantes</a:t>
                      </a:r>
                      <a:endParaRPr lang="es-MX" sz="1000" dirty="0" smtClean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dirty="0" smtClean="0">
                          <a:latin typeface="+mn-lt"/>
                          <a:ea typeface="Calibri"/>
                          <a:cs typeface="Times New Roman"/>
                        </a:rPr>
                        <a:t>Paliacate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dirty="0" smtClean="0">
                          <a:latin typeface="+mn-lt"/>
                          <a:ea typeface="Calibri"/>
                          <a:cs typeface="Times New Roman"/>
                        </a:rPr>
                        <a:t>Cebolla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dirty="0" smtClean="0">
                          <a:latin typeface="+mn-lt"/>
                          <a:ea typeface="Calibri"/>
                          <a:cs typeface="Times New Roman"/>
                        </a:rPr>
                        <a:t>chile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dirty="0" smtClean="0">
                          <a:latin typeface="+mn-lt"/>
                          <a:ea typeface="Calibri"/>
                          <a:cs typeface="Times New Roman"/>
                        </a:rPr>
                        <a:t>Café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dirty="0" smtClean="0">
                          <a:latin typeface="+mn-lt"/>
                          <a:ea typeface="Calibri"/>
                          <a:cs typeface="Times New Roman"/>
                        </a:rPr>
                        <a:t>perfume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dirty="0" smtClean="0">
                          <a:latin typeface="+mn-lt"/>
                          <a:ea typeface="Calibri"/>
                          <a:cs typeface="Times New Roman"/>
                        </a:rPr>
                        <a:t>Limón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dirty="0" smtClean="0">
                          <a:latin typeface="+mn-lt"/>
                          <a:ea typeface="Calibri"/>
                          <a:cs typeface="Times New Roman"/>
                        </a:rPr>
                        <a:t>Libreta de notas científicas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 baseline="0" dirty="0" smtClean="0">
                          <a:latin typeface="+mn-lt"/>
                          <a:ea typeface="Calibri"/>
                          <a:cs typeface="Times New Roman"/>
                        </a:rPr>
                        <a:t>¿Reconocieron alimentos con el olfato? ¿Supieron la importancia del olfato? ¿En donde prueba estos alimentos? ¿Qué beneficios le traen a su salud?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5" name="4 Tabla"/>
          <p:cNvGraphicFramePr>
            <a:graphicFrameLocks noGrp="1"/>
          </p:cNvGraphicFramePr>
          <p:nvPr/>
        </p:nvGraphicFramePr>
        <p:xfrm>
          <a:off x="395288" y="6021388"/>
          <a:ext cx="8280920" cy="670560"/>
        </p:xfrm>
        <a:graphic>
          <a:graphicData uri="http://schemas.openxmlformats.org/drawingml/2006/table">
            <a:tbl>
              <a:tblPr/>
              <a:tblGrid>
                <a:gridCol w="8280920"/>
              </a:tblGrid>
              <a:tr h="670560">
                <a:tc>
                  <a:txBody>
                    <a:bodyPr/>
                    <a:lstStyle/>
                    <a:p>
                      <a:pPr algn="l"/>
                      <a:r>
                        <a:rPr lang="es-MX" sz="1000" b="1" dirty="0" smtClean="0"/>
                        <a:t>OBSERVACIONES:</a:t>
                      </a:r>
                      <a:endParaRPr lang="es-ES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179388" y="138737"/>
            <a:ext cx="8964612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>
              <a:tabLst>
                <a:tab pos="461963" algn="l"/>
              </a:tabLst>
            </a:pPr>
            <a:r>
              <a:rPr lang="es-ES" sz="1100" b="1" dirty="0">
                <a:cs typeface="Times New Roman" pitchFamily="18" charset="0"/>
              </a:rPr>
              <a:t>  </a:t>
            </a:r>
            <a:r>
              <a:rPr lang="es-ES" sz="1200" b="1" dirty="0">
                <a:cs typeface="Times New Roman" pitchFamily="18" charset="0"/>
              </a:rPr>
              <a:t>ESCUELA NORMAL DE EDUCACIÓN PREESCOLAR</a:t>
            </a:r>
          </a:p>
          <a:p>
            <a:pPr algn="ctr"/>
            <a:r>
              <a:rPr lang="es-MX" sz="1200" b="1" dirty="0" smtClean="0">
                <a:latin typeface="Calibri" pitchFamily="34" charset="0"/>
              </a:rPr>
              <a:t>PLAN DIARIO DE TRABAJO DOCENTE</a:t>
            </a:r>
          </a:p>
          <a:p>
            <a:pPr algn="ctr" eaLnBrk="0" hangingPunct="0">
              <a:tabLst>
                <a:tab pos="461963" algn="l"/>
              </a:tabLst>
            </a:pPr>
            <a:endParaRPr lang="es-MX" sz="1200" b="1" dirty="0" smtClean="0">
              <a:cs typeface="Times New Roman" pitchFamily="18" charset="0"/>
            </a:endParaRPr>
          </a:p>
          <a:p>
            <a:pPr algn="ctr" eaLnBrk="0" hangingPunct="0">
              <a:tabLst>
                <a:tab pos="461963" algn="l"/>
              </a:tabLst>
            </a:pPr>
            <a:r>
              <a:rPr lang="es-ES" sz="1100" b="1" dirty="0" smtClean="0">
                <a:cs typeface="Times New Roman" pitchFamily="18" charset="0"/>
              </a:rPr>
              <a:t>NOMBRE </a:t>
            </a:r>
            <a:r>
              <a:rPr lang="es-ES" sz="1100" b="1" dirty="0">
                <a:cs typeface="Times New Roman" pitchFamily="18" charset="0"/>
              </a:rPr>
              <a:t>DE ALUMNA: </a:t>
            </a:r>
            <a:r>
              <a:rPr lang="es-ES" sz="1100" u="sng" dirty="0">
                <a:cs typeface="Times New Roman" pitchFamily="18" charset="0"/>
              </a:rPr>
              <a:t>Alejandra Castillero Perales</a:t>
            </a:r>
            <a:r>
              <a:rPr lang="es-ES" sz="1100" b="1" dirty="0">
                <a:cs typeface="Times New Roman" pitchFamily="18" charset="0"/>
              </a:rPr>
              <a:t> No. DE LISTA</a:t>
            </a:r>
            <a:r>
              <a:rPr lang="es-ES" sz="1100" dirty="0">
                <a:cs typeface="Times New Roman" pitchFamily="18" charset="0"/>
              </a:rPr>
              <a:t>: </a:t>
            </a:r>
            <a:r>
              <a:rPr lang="es-ES" sz="1100" u="sng" dirty="0" smtClean="0">
                <a:cs typeface="Times New Roman" pitchFamily="18" charset="0"/>
              </a:rPr>
              <a:t>3 </a:t>
            </a:r>
            <a:r>
              <a:rPr lang="es-ES" sz="1100" b="1" dirty="0" smtClean="0">
                <a:cs typeface="Times New Roman" pitchFamily="18" charset="0"/>
              </a:rPr>
              <a:t>GRADO </a:t>
            </a:r>
            <a:r>
              <a:rPr lang="es-ES" sz="1100" b="1" dirty="0">
                <a:cs typeface="Times New Roman" pitchFamily="18" charset="0"/>
              </a:rPr>
              <a:t>Y SECCIÓN</a:t>
            </a:r>
            <a:r>
              <a:rPr lang="es-ES" sz="1100" dirty="0">
                <a:cs typeface="Times New Roman" pitchFamily="18" charset="0"/>
              </a:rPr>
              <a:t>: </a:t>
            </a:r>
            <a:r>
              <a:rPr lang="es-ES" sz="1100" u="sng" dirty="0">
                <a:cs typeface="Times New Roman" pitchFamily="18" charset="0"/>
              </a:rPr>
              <a:t>2</a:t>
            </a:r>
            <a:r>
              <a:rPr lang="es-ES" sz="1100" u="sng" dirty="0" smtClean="0">
                <a:cs typeface="Times New Roman" pitchFamily="18" charset="0"/>
              </a:rPr>
              <a:t>”B”</a:t>
            </a:r>
            <a:r>
              <a:rPr lang="es-ES" sz="1100" dirty="0" smtClean="0">
                <a:cs typeface="Times New Roman" pitchFamily="18" charset="0"/>
              </a:rPr>
              <a:t> </a:t>
            </a:r>
            <a:r>
              <a:rPr lang="es-ES" sz="1100" b="1" dirty="0">
                <a:cs typeface="Times New Roman" pitchFamily="18" charset="0"/>
              </a:rPr>
              <a:t>SEMESTRE: </a:t>
            </a:r>
            <a:r>
              <a:rPr lang="es-ES" sz="1100" b="1" u="sng" dirty="0" smtClean="0">
                <a:cs typeface="Times New Roman" pitchFamily="18" charset="0"/>
              </a:rPr>
              <a:t>3r</a:t>
            </a:r>
            <a:r>
              <a:rPr lang="es-ES" sz="1100" u="sng" dirty="0" smtClean="0">
                <a:cs typeface="Times New Roman" pitchFamily="18" charset="0"/>
              </a:rPr>
              <a:t>o</a:t>
            </a:r>
            <a:r>
              <a:rPr lang="es-ES" sz="1100" u="sng" dirty="0">
                <a:cs typeface="Times New Roman" pitchFamily="18" charset="0"/>
              </a:rPr>
              <a:t>.</a:t>
            </a:r>
            <a:endParaRPr lang="es-MX" sz="1100" u="sng" dirty="0"/>
          </a:p>
          <a:p>
            <a:pPr algn="ctr" eaLnBrk="0" hangingPunct="0">
              <a:tabLst>
                <a:tab pos="461963" algn="l"/>
              </a:tabLst>
            </a:pPr>
            <a:r>
              <a:rPr lang="es-ES" sz="1100" b="1" dirty="0">
                <a:cs typeface="Times New Roman" pitchFamily="18" charset="0"/>
              </a:rPr>
              <a:t>JARDÍN DE NIÑOS</a:t>
            </a:r>
            <a:r>
              <a:rPr lang="es-ES" sz="1100" dirty="0">
                <a:cs typeface="Times New Roman" pitchFamily="18" charset="0"/>
              </a:rPr>
              <a:t>: </a:t>
            </a:r>
            <a:r>
              <a:rPr lang="es-ES" sz="1100" dirty="0" smtClean="0">
                <a:cs typeface="Times New Roman" pitchFamily="18" charset="0"/>
              </a:rPr>
              <a:t>Justo Sierra </a:t>
            </a:r>
            <a:r>
              <a:rPr lang="es-ES" sz="1100" b="1" dirty="0">
                <a:cs typeface="Times New Roman" pitchFamily="18" charset="0"/>
              </a:rPr>
              <a:t>DIRECCIÓN</a:t>
            </a:r>
            <a:r>
              <a:rPr lang="es-ES" sz="1100" dirty="0">
                <a:cs typeface="Times New Roman" pitchFamily="18" charset="0"/>
              </a:rPr>
              <a:t>: </a:t>
            </a:r>
            <a:r>
              <a:rPr lang="es-ES" sz="1100" b="1" dirty="0" smtClean="0">
                <a:cs typeface="Times New Roman" pitchFamily="18" charset="0"/>
              </a:rPr>
              <a:t>GRADO</a:t>
            </a:r>
            <a:r>
              <a:rPr lang="es-ES" sz="1100" dirty="0">
                <a:cs typeface="Times New Roman" pitchFamily="18" charset="0"/>
              </a:rPr>
              <a:t>: </a:t>
            </a:r>
            <a:r>
              <a:rPr lang="es-ES" sz="1100" u="sng" dirty="0">
                <a:cs typeface="Times New Roman" pitchFamily="18" charset="0"/>
              </a:rPr>
              <a:t> </a:t>
            </a:r>
            <a:r>
              <a:rPr lang="es-ES" sz="1100" u="sng" dirty="0" smtClean="0">
                <a:cs typeface="Times New Roman" pitchFamily="18" charset="0"/>
              </a:rPr>
              <a:t>3</a:t>
            </a:r>
            <a:r>
              <a:rPr lang="es-ES" sz="1100" u="sng" dirty="0">
                <a:cs typeface="Times New Roman" pitchFamily="18" charset="0"/>
              </a:rPr>
              <a:t>°</a:t>
            </a:r>
            <a:r>
              <a:rPr lang="es-ES" sz="1100" dirty="0">
                <a:cs typeface="Times New Roman" pitchFamily="18" charset="0"/>
              </a:rPr>
              <a:t> </a:t>
            </a:r>
            <a:r>
              <a:rPr lang="es-ES" sz="1100" b="1" dirty="0">
                <a:cs typeface="Times New Roman" pitchFamily="18" charset="0"/>
              </a:rPr>
              <a:t>SECCIÓN</a:t>
            </a:r>
            <a:r>
              <a:rPr lang="es-ES" sz="1100" dirty="0">
                <a:cs typeface="Times New Roman" pitchFamily="18" charset="0"/>
              </a:rPr>
              <a:t>: “</a:t>
            </a:r>
            <a:r>
              <a:rPr lang="es-ES" sz="1100" u="sng" dirty="0">
                <a:cs typeface="Times New Roman" pitchFamily="18" charset="0"/>
              </a:rPr>
              <a:t>A”</a:t>
            </a:r>
            <a:endParaRPr lang="es-MX" sz="1100" u="sng" dirty="0"/>
          </a:p>
          <a:p>
            <a:pPr algn="ctr" eaLnBrk="0" hangingPunct="0">
              <a:tabLst>
                <a:tab pos="461963" algn="l"/>
              </a:tabLst>
            </a:pPr>
            <a:r>
              <a:rPr lang="es-ES" sz="1100" b="1" dirty="0">
                <a:cs typeface="Times New Roman" pitchFamily="18" charset="0"/>
              </a:rPr>
              <a:t>NOMBRE DE LA EDUCADORA</a:t>
            </a:r>
            <a:r>
              <a:rPr lang="es-ES" sz="1100" dirty="0" smtClean="0">
                <a:cs typeface="Times New Roman" pitchFamily="18" charset="0"/>
              </a:rPr>
              <a:t>: Laura Anahí Torres Rosas</a:t>
            </a:r>
            <a:endParaRPr lang="es-MX" sz="1100" dirty="0"/>
          </a:p>
          <a:p>
            <a:pPr algn="ctr" eaLnBrk="0" hangingPunct="0">
              <a:tabLst>
                <a:tab pos="461963" algn="l"/>
              </a:tabLst>
            </a:pPr>
            <a:r>
              <a:rPr lang="es-ES" sz="1100" b="1" dirty="0">
                <a:cs typeface="Times New Roman" pitchFamily="18" charset="0"/>
              </a:rPr>
              <a:t>NÚMERO DE ALUMNOS</a:t>
            </a:r>
            <a:r>
              <a:rPr lang="es-ES" sz="1100" dirty="0" smtClean="0">
                <a:cs typeface="Times New Roman" pitchFamily="18" charset="0"/>
              </a:rPr>
              <a:t>: </a:t>
            </a:r>
            <a:r>
              <a:rPr lang="es-ES" sz="1100" u="sng" dirty="0" smtClean="0">
                <a:cs typeface="Times New Roman" pitchFamily="18" charset="0"/>
              </a:rPr>
              <a:t>29</a:t>
            </a:r>
            <a:r>
              <a:rPr lang="es-ES" sz="1100" dirty="0" smtClean="0">
                <a:cs typeface="Times New Roman" pitchFamily="18" charset="0"/>
              </a:rPr>
              <a:t>  </a:t>
            </a:r>
            <a:r>
              <a:rPr lang="es-ES" sz="1100" b="1" dirty="0">
                <a:cs typeface="Times New Roman" pitchFamily="18" charset="0"/>
              </a:rPr>
              <a:t>NIÑOS</a:t>
            </a:r>
            <a:r>
              <a:rPr lang="es-ES" sz="1100" dirty="0" smtClean="0">
                <a:cs typeface="Times New Roman" pitchFamily="18" charset="0"/>
              </a:rPr>
              <a:t>: </a:t>
            </a:r>
            <a:r>
              <a:rPr lang="es-ES" sz="1100" u="sng" dirty="0" smtClean="0">
                <a:cs typeface="Times New Roman" pitchFamily="18" charset="0"/>
              </a:rPr>
              <a:t>18</a:t>
            </a:r>
            <a:r>
              <a:rPr lang="es-ES" sz="1100" dirty="0" smtClean="0">
                <a:cs typeface="Times New Roman" pitchFamily="18" charset="0"/>
              </a:rPr>
              <a:t> </a:t>
            </a:r>
            <a:r>
              <a:rPr lang="es-ES" sz="1100" b="1" dirty="0" smtClean="0">
                <a:cs typeface="Times New Roman" pitchFamily="18" charset="0"/>
              </a:rPr>
              <a:t>NIÑAS: </a:t>
            </a:r>
            <a:r>
              <a:rPr lang="es-ES" sz="1100" u="sng" dirty="0" smtClean="0">
                <a:cs typeface="Times New Roman" pitchFamily="18" charset="0"/>
              </a:rPr>
              <a:t>11</a:t>
            </a:r>
            <a:r>
              <a:rPr lang="es-ES" sz="1100" b="1" dirty="0" smtClean="0">
                <a:cs typeface="Times New Roman" pitchFamily="18" charset="0"/>
              </a:rPr>
              <a:t> Fecha: </a:t>
            </a:r>
            <a:r>
              <a:rPr lang="es-ES" sz="1100" u="sng" dirty="0" smtClean="0">
                <a:cs typeface="Times New Roman" pitchFamily="18" charset="0"/>
              </a:rPr>
              <a:t>28 de  octubre</a:t>
            </a:r>
            <a:endParaRPr lang="es-ES" sz="1100" b="1" dirty="0"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5209608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1 Tabla"/>
          <p:cNvGraphicFramePr>
            <a:graphicFrameLocks noGrp="1"/>
          </p:cNvGraphicFramePr>
          <p:nvPr/>
        </p:nvGraphicFramePr>
        <p:xfrm>
          <a:off x="395288" y="1557338"/>
          <a:ext cx="8280920" cy="4723336"/>
        </p:xfrm>
        <a:graphic>
          <a:graphicData uri="http://schemas.openxmlformats.org/drawingml/2006/table">
            <a:tbl>
              <a:tblPr/>
              <a:tblGrid>
                <a:gridCol w="1034557"/>
                <a:gridCol w="1007083"/>
                <a:gridCol w="2545235"/>
                <a:gridCol w="1164922"/>
                <a:gridCol w="1237728"/>
                <a:gridCol w="1291395"/>
              </a:tblGrid>
              <a:tr h="60853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 b="1" dirty="0" smtClean="0">
                          <a:latin typeface="Calibri"/>
                          <a:ea typeface="Calibri"/>
                          <a:cs typeface="Times New Roman"/>
                        </a:rPr>
                        <a:t>CAMPO FORMATIVO</a:t>
                      </a:r>
                      <a:r>
                        <a:rPr lang="es-MX" sz="1000" b="1" baseline="0" dirty="0" smtClean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s-MX" sz="1000" b="1" dirty="0" smtClean="0">
                          <a:latin typeface="Calibri"/>
                          <a:ea typeface="Calibri"/>
                          <a:cs typeface="Times New Roman"/>
                        </a:rPr>
                        <a:t> Y ASPECTO</a:t>
                      </a:r>
                      <a:endParaRPr lang="es-MX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 b="1" dirty="0" smtClean="0">
                          <a:latin typeface="Calibri"/>
                          <a:ea typeface="Calibri"/>
                          <a:cs typeface="Times New Roman"/>
                        </a:rPr>
                        <a:t>NOMBRE DE LA ACTIVIDAD Y PROPÓSITO</a:t>
                      </a:r>
                      <a:endParaRPr lang="es-MX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 b="1" dirty="0" smtClean="0">
                          <a:latin typeface="Calibri"/>
                          <a:ea typeface="Calibri"/>
                          <a:cs typeface="Times New Roman"/>
                        </a:rPr>
                        <a:t>DESARROLLO DE ACTIVIDADES</a:t>
                      </a:r>
                      <a:endParaRPr lang="es-MX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 b="1" dirty="0" smtClean="0">
                          <a:latin typeface="Calibri"/>
                          <a:ea typeface="Calibri"/>
                          <a:cs typeface="Times New Roman"/>
                        </a:rPr>
                        <a:t>TIEMPO</a:t>
                      </a:r>
                      <a:endParaRPr lang="es-MX" sz="110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 b="1" dirty="0" smtClean="0">
                          <a:latin typeface="Calibri"/>
                          <a:ea typeface="Calibri"/>
                          <a:cs typeface="Times New Roman"/>
                        </a:rPr>
                        <a:t>ESPACIO</a:t>
                      </a:r>
                      <a:endParaRPr lang="es-MX" sz="110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 b="1" dirty="0" smtClean="0">
                          <a:latin typeface="Calibri"/>
                          <a:ea typeface="Calibri"/>
                          <a:cs typeface="Times New Roman"/>
                        </a:rPr>
                        <a:t>ORGANIZACIÓN</a:t>
                      </a:r>
                      <a:endParaRPr lang="es-MX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82880" algn="ctr">
                        <a:spcAft>
                          <a:spcPts val="0"/>
                        </a:spcAft>
                      </a:pPr>
                      <a:r>
                        <a:rPr lang="es-MX" sz="1000" b="1" dirty="0" smtClean="0">
                          <a:latin typeface="Calibri"/>
                          <a:ea typeface="Calibri"/>
                          <a:cs typeface="Times New Roman"/>
                        </a:rPr>
                        <a:t>RECURSOS </a:t>
                      </a:r>
                      <a:endParaRPr lang="es-MX" sz="110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indent="182880" algn="ctr">
                        <a:spcAft>
                          <a:spcPts val="0"/>
                        </a:spcAft>
                      </a:pPr>
                      <a:r>
                        <a:rPr lang="es-MX" sz="1000" b="1" dirty="0" smtClean="0">
                          <a:latin typeface="Calibri"/>
                          <a:ea typeface="Calibri"/>
                          <a:cs typeface="Times New Roman"/>
                        </a:rPr>
                        <a:t>DIDÁCTICOS</a:t>
                      </a:r>
                      <a:endParaRPr lang="es-MX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 b="1" dirty="0" smtClean="0">
                          <a:latin typeface="Calibri"/>
                          <a:ea typeface="Calibri"/>
                          <a:cs typeface="Times New Roman"/>
                        </a:rPr>
                        <a:t>EVALUACIÓN</a:t>
                      </a:r>
                      <a:endParaRPr lang="es-MX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6311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 b="1" dirty="0" smtClean="0">
                          <a:latin typeface="+mn-lt"/>
                          <a:ea typeface="Calibri"/>
                          <a:cs typeface="Times New Roman"/>
                        </a:rPr>
                        <a:t>CAMPO</a:t>
                      </a:r>
                      <a:r>
                        <a:rPr lang="es-MX" sz="1000" b="1" baseline="0" dirty="0" smtClean="0">
                          <a:latin typeface="+mn-lt"/>
                          <a:ea typeface="Calibri"/>
                          <a:cs typeface="Times New Roman"/>
                        </a:rPr>
                        <a:t> FORMATIVO:</a:t>
                      </a:r>
                      <a:endParaRPr lang="es-MX" sz="1000" b="1" dirty="0" smtClean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 dirty="0" smtClean="0">
                          <a:latin typeface="+mn-lt"/>
                          <a:ea typeface="Calibri"/>
                          <a:cs typeface="Times New Roman"/>
                        </a:rPr>
                        <a:t>Expresión</a:t>
                      </a:r>
                      <a:r>
                        <a:rPr lang="es-MX" sz="1000" baseline="0" dirty="0" smtClean="0">
                          <a:latin typeface="+mn-lt"/>
                          <a:ea typeface="Calibri"/>
                          <a:cs typeface="Times New Roman"/>
                        </a:rPr>
                        <a:t> y apreciación artística</a:t>
                      </a:r>
                      <a:endParaRPr lang="es-MX" sz="1000" dirty="0" smtClean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s-MX" sz="1000" dirty="0" smtClean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 b="1" dirty="0" smtClean="0">
                          <a:latin typeface="+mn-lt"/>
                          <a:ea typeface="Calibri"/>
                          <a:cs typeface="Times New Roman"/>
                        </a:rPr>
                        <a:t>ASPECTO: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b="0" dirty="0" smtClean="0">
                          <a:latin typeface="+mn-lt"/>
                          <a:ea typeface="Calibri"/>
                          <a:cs typeface="Times New Roman"/>
                        </a:rPr>
                        <a:t>Expresión</a:t>
                      </a:r>
                      <a:r>
                        <a:rPr lang="es-MX" sz="1000" b="0" baseline="0" dirty="0" smtClean="0">
                          <a:latin typeface="+mn-lt"/>
                          <a:ea typeface="Calibri"/>
                          <a:cs typeface="Times New Roman"/>
                        </a:rPr>
                        <a:t> y apreciación plástica</a:t>
                      </a:r>
                      <a:endParaRPr lang="es-MX" sz="1000" b="0" dirty="0" smtClean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s-MX" sz="1000" b="0" dirty="0" smtClean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 b="1" dirty="0" smtClean="0">
                          <a:latin typeface="+mn-lt"/>
                          <a:ea typeface="Calibri"/>
                          <a:cs typeface="Times New Roman"/>
                        </a:rPr>
                        <a:t>COMPETENCIA: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 b="0" dirty="0" smtClean="0">
                          <a:latin typeface="+mn-lt"/>
                          <a:ea typeface="Calibri"/>
                          <a:cs typeface="Times New Roman"/>
                        </a:rPr>
                        <a:t>Comunica y expresa</a:t>
                      </a:r>
                      <a:r>
                        <a:rPr lang="es-MX" sz="1000" b="0" baseline="0" dirty="0" smtClean="0">
                          <a:latin typeface="+mn-lt"/>
                          <a:ea typeface="Calibri"/>
                          <a:cs typeface="Times New Roman"/>
                        </a:rPr>
                        <a:t> creativamente sus ideas, sentimientos y fantasías mediante representaciones plásticas, usando técnicas y materiales variados.</a:t>
                      </a:r>
                      <a:endParaRPr lang="es-MX" sz="1000" b="0" dirty="0" smtClean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 b="1" dirty="0" smtClean="0">
                          <a:latin typeface="+mn-lt"/>
                          <a:ea typeface="Calibri"/>
                          <a:cs typeface="Times New Roman"/>
                        </a:rPr>
                        <a:t>NOMBRE</a:t>
                      </a:r>
                      <a:r>
                        <a:rPr lang="es-MX" sz="1000" b="1" baseline="0" dirty="0" smtClean="0">
                          <a:latin typeface="+mn-lt"/>
                          <a:ea typeface="Calibri"/>
                          <a:cs typeface="Times New Roman"/>
                        </a:rPr>
                        <a:t> DE LA ACTIVIDAD:</a:t>
                      </a:r>
                      <a:endParaRPr lang="es-MX" sz="1000" b="1" dirty="0" smtClean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 dirty="0" smtClean="0">
                          <a:latin typeface="+mn-lt"/>
                          <a:ea typeface="Calibri"/>
                          <a:cs typeface="Times New Roman"/>
                        </a:rPr>
                        <a:t>“Revolviendo”</a:t>
                      </a:r>
                      <a:endParaRPr lang="es-MX" sz="1000" baseline="0" dirty="0" smtClean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s-MX" sz="1000" dirty="0" smtClean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 b="1" dirty="0" smtClean="0">
                          <a:latin typeface="+mn-lt"/>
                          <a:ea typeface="Calibri"/>
                          <a:cs typeface="Times New Roman"/>
                        </a:rPr>
                        <a:t>PROPÓSITO: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 b="0" dirty="0" smtClean="0">
                          <a:latin typeface="+mn-lt"/>
                          <a:ea typeface="Calibri"/>
                          <a:cs typeface="Times New Roman"/>
                        </a:rPr>
                        <a:t>Observa e interpreta las creaciones artísticas</a:t>
                      </a:r>
                      <a:r>
                        <a:rPr lang="es-MX" sz="1000" b="0" baseline="0" dirty="0" smtClean="0">
                          <a:latin typeface="+mn-lt"/>
                          <a:ea typeface="Calibri"/>
                          <a:cs typeface="Times New Roman"/>
                        </a:rPr>
                        <a:t> de sus compañeros y encuentra semejanza y diferencias con las propias producciones cuando estas se hacen a partir de una misma situación</a:t>
                      </a:r>
                      <a:endParaRPr lang="es-MX" sz="1000" b="0" dirty="0" smtClean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 b="1" dirty="0" smtClean="0">
                          <a:latin typeface="+mn-lt"/>
                          <a:ea typeface="Calibri"/>
                          <a:cs typeface="Times New Roman"/>
                        </a:rPr>
                        <a:t>INICIO: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 b="0" dirty="0" smtClean="0">
                          <a:latin typeface="+mn-lt"/>
                          <a:ea typeface="Calibri"/>
                          <a:cs typeface="Times New Roman"/>
                        </a:rPr>
                        <a:t>Comentaran</a:t>
                      </a:r>
                      <a:r>
                        <a:rPr lang="es-MX" sz="1000" b="0" baseline="0" dirty="0" smtClean="0">
                          <a:latin typeface="+mn-lt"/>
                          <a:ea typeface="Calibri"/>
                          <a:cs typeface="Times New Roman"/>
                        </a:rPr>
                        <a:t> sus conocimientos  previos acerca del los colores resolverán una adivinanza relacionada con los colores </a:t>
                      </a:r>
                      <a:endParaRPr lang="es-MX" sz="1000" b="0" dirty="0" smtClean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s-MX" sz="1000" b="1" dirty="0" smtClean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 b="1" baseline="0" dirty="0" smtClean="0">
                          <a:latin typeface="+mn-lt"/>
                          <a:ea typeface="Calibri"/>
                          <a:cs typeface="Times New Roman"/>
                        </a:rPr>
                        <a:t>DESARROLLO: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 baseline="0" dirty="0" smtClean="0">
                          <a:latin typeface="+mn-lt"/>
                          <a:ea typeface="Calibri"/>
                          <a:cs typeface="Times New Roman"/>
                        </a:rPr>
                        <a:t>Recibirán el material y las instrucciones guiándose del dibujo.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 baseline="0" dirty="0" smtClean="0">
                          <a:latin typeface="+mn-lt"/>
                          <a:ea typeface="Calibri"/>
                          <a:cs typeface="Times New Roman"/>
                        </a:rPr>
                        <a:t>Individual mente , material y las instrucciones guiándose de dibujos .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 baseline="0" dirty="0" smtClean="0">
                          <a:latin typeface="+mn-lt"/>
                          <a:ea typeface="Calibri"/>
                          <a:cs typeface="Times New Roman"/>
                        </a:rPr>
                        <a:t>1.Individual mente, en un recipiente colocaran medio vaso de una pintura y medio vaso de otra pintura ( tratar que el color  asignado no se repita  en las mesitas de los niños)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 baseline="0" dirty="0" smtClean="0">
                          <a:latin typeface="+mn-lt"/>
                          <a:ea typeface="Calibri"/>
                          <a:cs typeface="Times New Roman"/>
                        </a:rPr>
                        <a:t>2. Mezclaran os ingredientes hasta integrarlos bien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 baseline="0" dirty="0" smtClean="0">
                          <a:latin typeface="+mn-lt"/>
                          <a:ea typeface="Calibri"/>
                          <a:cs typeface="Times New Roman"/>
                        </a:rPr>
                        <a:t>3.Colocaran sus recipientes en el centro de la mesita  y cada niño vaciara en otro vasito de cada color.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 baseline="0" dirty="0" smtClean="0">
                          <a:latin typeface="+mn-lt"/>
                          <a:ea typeface="Calibri"/>
                          <a:cs typeface="Times New Roman"/>
                        </a:rPr>
                        <a:t>4. Al llenar el vasito colocaran la mezcla que lograron para pintar con la mezcla que lograron para pintar en una hoja de maquina.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s-MX" sz="1000" baseline="0" dirty="0" smtClean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 b="1" baseline="0" dirty="0" smtClean="0">
                          <a:latin typeface="+mn-lt"/>
                          <a:ea typeface="Calibri"/>
                          <a:cs typeface="Times New Roman"/>
                        </a:rPr>
                        <a:t>CIERRE: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baseline="0" dirty="0" smtClean="0">
                          <a:latin typeface="+mn-lt"/>
                          <a:ea typeface="Calibri"/>
                          <a:cs typeface="Times New Roman"/>
                        </a:rPr>
                        <a:t>5.En su libreta de notas científicas dibujaran el resultado del experimento.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s-MX" sz="1000" b="0" baseline="0" dirty="0" smtClean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 b="1" dirty="0" smtClean="0">
                          <a:latin typeface="+mn-lt"/>
                          <a:ea typeface="Calibri"/>
                          <a:cs typeface="Times New Roman"/>
                        </a:rPr>
                        <a:t>TIEMPO: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 baseline="0" dirty="0" smtClean="0">
                          <a:latin typeface="+mn-lt"/>
                          <a:ea typeface="Calibri"/>
                          <a:cs typeface="Times New Roman"/>
                        </a:rPr>
                        <a:t>25 minutos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s-MX" sz="1000" baseline="0" dirty="0" smtClean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 b="1" baseline="0" dirty="0" smtClean="0">
                          <a:latin typeface="+mn-lt"/>
                          <a:ea typeface="Calibri"/>
                          <a:cs typeface="Times New Roman"/>
                        </a:rPr>
                        <a:t>ESPACIO: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 baseline="0" dirty="0" smtClean="0">
                          <a:latin typeface="+mn-lt"/>
                          <a:ea typeface="Calibri"/>
                          <a:cs typeface="Times New Roman"/>
                        </a:rPr>
                        <a:t>Aula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s-MX" sz="1000" baseline="0" dirty="0" smtClean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 b="1" baseline="0" dirty="0" smtClean="0">
                          <a:latin typeface="+mn-lt"/>
                          <a:ea typeface="Calibri"/>
                          <a:cs typeface="Times New Roman"/>
                        </a:rPr>
                        <a:t>ORGANIZACIÓN: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 baseline="0" dirty="0" smtClean="0">
                          <a:latin typeface="+mn-lt"/>
                          <a:ea typeface="Calibri"/>
                          <a:cs typeface="Times New Roman"/>
                        </a:rPr>
                        <a:t>Individual</a:t>
                      </a:r>
                      <a:endParaRPr lang="es-MX" sz="1000" dirty="0" smtClean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dirty="0" smtClean="0">
                          <a:latin typeface="+mn-lt"/>
                          <a:ea typeface="Calibri"/>
                          <a:cs typeface="Times New Roman"/>
                        </a:rPr>
                        <a:t>Vasos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dirty="0" smtClean="0">
                          <a:latin typeface="+mn-lt"/>
                          <a:ea typeface="Calibri"/>
                          <a:cs typeface="Times New Roman"/>
                        </a:rPr>
                        <a:t>Pinturas de diferentes colores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dirty="0" smtClean="0">
                          <a:latin typeface="+mn-lt"/>
                          <a:ea typeface="Calibri"/>
                          <a:cs typeface="Times New Roman"/>
                        </a:rPr>
                        <a:t>Hojas de maquina pinceles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 baseline="0" dirty="0" smtClean="0">
                          <a:latin typeface="+mn-lt"/>
                          <a:ea typeface="Calibri"/>
                          <a:cs typeface="Times New Roman"/>
                        </a:rPr>
                        <a:t>Lograron formar otros colores?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 baseline="0" dirty="0" smtClean="0">
                          <a:latin typeface="+mn-lt"/>
                          <a:ea typeface="Calibri"/>
                          <a:cs typeface="Times New Roman"/>
                        </a:rPr>
                        <a:t>Se logro la mezcla de las pinturas?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1 Tabla"/>
          <p:cNvGraphicFramePr>
            <a:graphicFrameLocks noGrp="1"/>
          </p:cNvGraphicFramePr>
          <p:nvPr/>
        </p:nvGraphicFramePr>
        <p:xfrm>
          <a:off x="395288" y="1557338"/>
          <a:ext cx="8280920" cy="4471648"/>
        </p:xfrm>
        <a:graphic>
          <a:graphicData uri="http://schemas.openxmlformats.org/drawingml/2006/table">
            <a:tbl>
              <a:tblPr/>
              <a:tblGrid>
                <a:gridCol w="1034557"/>
                <a:gridCol w="1007083"/>
                <a:gridCol w="2545235"/>
                <a:gridCol w="1164922"/>
                <a:gridCol w="1237728"/>
                <a:gridCol w="1291395"/>
              </a:tblGrid>
              <a:tr h="60853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 b="1" dirty="0" smtClean="0">
                          <a:latin typeface="Calibri"/>
                          <a:ea typeface="Calibri"/>
                          <a:cs typeface="Times New Roman"/>
                        </a:rPr>
                        <a:t>CAMPO FORMATIVO</a:t>
                      </a:r>
                      <a:r>
                        <a:rPr lang="es-MX" sz="1000" b="1" baseline="0" dirty="0" smtClean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s-MX" sz="1000" b="1" dirty="0" smtClean="0">
                          <a:latin typeface="Calibri"/>
                          <a:ea typeface="Calibri"/>
                          <a:cs typeface="Times New Roman"/>
                        </a:rPr>
                        <a:t> Y ASPECTO</a:t>
                      </a:r>
                      <a:endParaRPr lang="es-MX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 b="1" dirty="0" smtClean="0">
                          <a:latin typeface="Calibri"/>
                          <a:ea typeface="Calibri"/>
                          <a:cs typeface="Times New Roman"/>
                        </a:rPr>
                        <a:t>NOMBRE DE LA ACTIVIDAD Y PROPÓSITO</a:t>
                      </a:r>
                      <a:endParaRPr lang="es-MX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 b="1" dirty="0" smtClean="0">
                          <a:latin typeface="Calibri"/>
                          <a:ea typeface="Calibri"/>
                          <a:cs typeface="Times New Roman"/>
                        </a:rPr>
                        <a:t>DESARROLLO DE ACTIVIDADES</a:t>
                      </a:r>
                      <a:endParaRPr lang="es-MX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 b="1" dirty="0" smtClean="0">
                          <a:latin typeface="Calibri"/>
                          <a:ea typeface="Calibri"/>
                          <a:cs typeface="Times New Roman"/>
                        </a:rPr>
                        <a:t>TIEMPO</a:t>
                      </a:r>
                      <a:endParaRPr lang="es-MX" sz="110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 b="1" dirty="0" smtClean="0">
                          <a:latin typeface="Calibri"/>
                          <a:ea typeface="Calibri"/>
                          <a:cs typeface="Times New Roman"/>
                        </a:rPr>
                        <a:t>ESPACIO</a:t>
                      </a:r>
                      <a:endParaRPr lang="es-MX" sz="110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 b="1" dirty="0" smtClean="0">
                          <a:latin typeface="Calibri"/>
                          <a:ea typeface="Calibri"/>
                          <a:cs typeface="Times New Roman"/>
                        </a:rPr>
                        <a:t>ORGANIZACIÓN</a:t>
                      </a:r>
                      <a:endParaRPr lang="es-MX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82880" algn="ctr">
                        <a:spcAft>
                          <a:spcPts val="0"/>
                        </a:spcAft>
                      </a:pPr>
                      <a:r>
                        <a:rPr lang="es-MX" sz="1000" b="1" dirty="0" smtClean="0">
                          <a:latin typeface="Calibri"/>
                          <a:ea typeface="Calibri"/>
                          <a:cs typeface="Times New Roman"/>
                        </a:rPr>
                        <a:t>RECURSOS </a:t>
                      </a:r>
                      <a:endParaRPr lang="es-MX" sz="110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indent="182880" algn="ctr">
                        <a:spcAft>
                          <a:spcPts val="0"/>
                        </a:spcAft>
                      </a:pPr>
                      <a:r>
                        <a:rPr lang="es-MX" sz="1000" b="1" dirty="0" smtClean="0">
                          <a:latin typeface="Calibri"/>
                          <a:ea typeface="Calibri"/>
                          <a:cs typeface="Times New Roman"/>
                        </a:rPr>
                        <a:t>DIDÁCTICOS</a:t>
                      </a:r>
                      <a:endParaRPr lang="es-MX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 b="1" dirty="0" smtClean="0">
                          <a:latin typeface="Calibri"/>
                          <a:ea typeface="Calibri"/>
                          <a:cs typeface="Times New Roman"/>
                        </a:rPr>
                        <a:t>EVALUACIÓN</a:t>
                      </a:r>
                      <a:endParaRPr lang="es-MX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6311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 b="1" dirty="0" smtClean="0">
                          <a:latin typeface="+mn-lt"/>
                          <a:ea typeface="Calibri"/>
                          <a:cs typeface="Times New Roman"/>
                        </a:rPr>
                        <a:t>CAMPO</a:t>
                      </a:r>
                      <a:r>
                        <a:rPr lang="es-MX" sz="1000" b="1" baseline="0" dirty="0" smtClean="0">
                          <a:latin typeface="+mn-lt"/>
                          <a:ea typeface="Calibri"/>
                          <a:cs typeface="Times New Roman"/>
                        </a:rPr>
                        <a:t> FORMATIVO:</a:t>
                      </a:r>
                      <a:endParaRPr lang="es-MX" sz="1000" b="1" dirty="0" smtClean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 dirty="0" smtClean="0">
                          <a:latin typeface="+mn-lt"/>
                          <a:ea typeface="Calibri"/>
                          <a:cs typeface="Times New Roman"/>
                        </a:rPr>
                        <a:t>Expresión</a:t>
                      </a:r>
                      <a:r>
                        <a:rPr lang="es-MX" sz="1000" baseline="0" dirty="0" smtClean="0">
                          <a:latin typeface="+mn-lt"/>
                          <a:ea typeface="Calibri"/>
                          <a:cs typeface="Times New Roman"/>
                        </a:rPr>
                        <a:t> y apreciación artística</a:t>
                      </a:r>
                      <a:endParaRPr lang="es-MX" sz="1000" dirty="0" smtClean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s-MX" sz="1000" dirty="0" smtClean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 b="1" dirty="0" smtClean="0">
                          <a:latin typeface="+mn-lt"/>
                          <a:ea typeface="Calibri"/>
                          <a:cs typeface="Times New Roman"/>
                        </a:rPr>
                        <a:t>ASPECTO: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b="0" dirty="0" smtClean="0">
                          <a:latin typeface="+mn-lt"/>
                          <a:ea typeface="Calibri"/>
                          <a:cs typeface="Times New Roman"/>
                        </a:rPr>
                        <a:t>Expresión</a:t>
                      </a:r>
                      <a:r>
                        <a:rPr lang="es-MX" sz="1000" b="0" baseline="0" dirty="0" smtClean="0">
                          <a:latin typeface="+mn-lt"/>
                          <a:ea typeface="Calibri"/>
                          <a:cs typeface="Times New Roman"/>
                        </a:rPr>
                        <a:t> y apreciación plástica</a:t>
                      </a:r>
                      <a:endParaRPr lang="es-MX" sz="1000" b="0" dirty="0" smtClean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s-MX" sz="1000" b="0" dirty="0" smtClean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 b="1" dirty="0" smtClean="0">
                          <a:latin typeface="+mn-lt"/>
                          <a:ea typeface="Calibri"/>
                          <a:cs typeface="Times New Roman"/>
                        </a:rPr>
                        <a:t>COMPETENCIA: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 b="0" dirty="0" smtClean="0">
                          <a:latin typeface="+mn-lt"/>
                          <a:ea typeface="Calibri"/>
                          <a:cs typeface="Times New Roman"/>
                        </a:rPr>
                        <a:t>Comunica y expresa</a:t>
                      </a:r>
                      <a:r>
                        <a:rPr lang="es-MX" sz="1000" b="0" baseline="0" dirty="0" smtClean="0">
                          <a:latin typeface="+mn-lt"/>
                          <a:ea typeface="Calibri"/>
                          <a:cs typeface="Times New Roman"/>
                        </a:rPr>
                        <a:t> creativamente sus ideas, sentimientos y fantasías mediante representaciones plásticas, usando técnicas y materiales variados.</a:t>
                      </a:r>
                      <a:endParaRPr lang="es-MX" sz="1000" b="0" dirty="0" smtClean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 b="1" dirty="0" smtClean="0">
                          <a:latin typeface="+mn-lt"/>
                          <a:ea typeface="Calibri"/>
                          <a:cs typeface="Times New Roman"/>
                        </a:rPr>
                        <a:t>NOMBRE</a:t>
                      </a:r>
                      <a:r>
                        <a:rPr lang="es-MX" sz="1000" b="1" baseline="0" dirty="0" smtClean="0">
                          <a:latin typeface="+mn-lt"/>
                          <a:ea typeface="Calibri"/>
                          <a:cs typeface="Times New Roman"/>
                        </a:rPr>
                        <a:t> DE LA ACTIVIDAD:</a:t>
                      </a:r>
                      <a:endParaRPr lang="es-MX" sz="1000" b="1" dirty="0" smtClean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 dirty="0" smtClean="0">
                          <a:latin typeface="+mn-lt"/>
                          <a:ea typeface="Calibri"/>
                          <a:cs typeface="Times New Roman"/>
                        </a:rPr>
                        <a:t>“Arcoíris”</a:t>
                      </a:r>
                      <a:endParaRPr lang="es-MX" sz="1000" baseline="0" dirty="0" smtClean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s-MX" sz="1000" dirty="0" smtClean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 b="1" dirty="0" smtClean="0">
                          <a:latin typeface="+mn-lt"/>
                          <a:ea typeface="Calibri"/>
                          <a:cs typeface="Times New Roman"/>
                        </a:rPr>
                        <a:t>PROPÓSITO: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 b="0" dirty="0" smtClean="0">
                          <a:latin typeface="+mn-lt"/>
                          <a:ea typeface="Calibri"/>
                          <a:cs typeface="Times New Roman"/>
                        </a:rPr>
                        <a:t>Observa e interpreta las creaciones artísticas</a:t>
                      </a:r>
                      <a:r>
                        <a:rPr lang="es-MX" sz="1000" b="0" baseline="0" dirty="0" smtClean="0">
                          <a:latin typeface="+mn-lt"/>
                          <a:ea typeface="Calibri"/>
                          <a:cs typeface="Times New Roman"/>
                        </a:rPr>
                        <a:t> de sus compañeros y encuentra semejanza y diferencias con las propias producciones cuando estas se hacen a partir de una misma situación</a:t>
                      </a:r>
                      <a:endParaRPr lang="es-MX" sz="1000" b="0" dirty="0" smtClean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 b="1" dirty="0" smtClean="0">
                          <a:latin typeface="+mn-lt"/>
                          <a:ea typeface="Calibri"/>
                          <a:cs typeface="Times New Roman"/>
                        </a:rPr>
                        <a:t>INICIO: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 b="0" dirty="0" smtClean="0">
                          <a:latin typeface="+mn-lt"/>
                          <a:ea typeface="Calibri"/>
                          <a:cs typeface="Times New Roman"/>
                        </a:rPr>
                        <a:t>Comentaran</a:t>
                      </a:r>
                      <a:r>
                        <a:rPr lang="es-MX" sz="1000" b="0" baseline="0" dirty="0" smtClean="0">
                          <a:latin typeface="+mn-lt"/>
                          <a:ea typeface="Calibri"/>
                          <a:cs typeface="Times New Roman"/>
                        </a:rPr>
                        <a:t> sus conocimientos  previos acerca del arcoíris resolverán una adivinanza relacionada con el arcoíris </a:t>
                      </a:r>
                      <a:endParaRPr lang="es-MX" sz="1000" b="0" dirty="0" smtClean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s-MX" sz="1000" b="1" dirty="0" smtClean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 b="1" baseline="0" dirty="0" smtClean="0">
                          <a:latin typeface="+mn-lt"/>
                          <a:ea typeface="Calibri"/>
                          <a:cs typeface="Times New Roman"/>
                        </a:rPr>
                        <a:t>DESARROLLO: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 baseline="0" dirty="0" smtClean="0">
                          <a:latin typeface="+mn-lt"/>
                          <a:ea typeface="Calibri"/>
                          <a:cs typeface="Times New Roman"/>
                        </a:rPr>
                        <a:t>Recibirán el material y las instrucciones guiándose del dibujo.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 baseline="0" dirty="0" smtClean="0">
                          <a:latin typeface="+mn-lt"/>
                          <a:ea typeface="Calibri"/>
                          <a:cs typeface="Times New Roman"/>
                        </a:rPr>
                        <a:t>Individual mente , material y las instrucciones guiándose de dibujos .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 baseline="0" dirty="0" smtClean="0">
                          <a:latin typeface="+mn-lt"/>
                          <a:ea typeface="Calibri"/>
                          <a:cs typeface="Times New Roman"/>
                        </a:rPr>
                        <a:t>1.Individual mente, en un recipiente colocaran en un vaso unas piedritas de colores ( tratar que las piedritas se mezclen y  se asignen los colores en forma correspondiente)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 baseline="0" dirty="0" smtClean="0">
                          <a:latin typeface="+mn-lt"/>
                          <a:ea typeface="Calibri"/>
                          <a:cs typeface="Times New Roman"/>
                        </a:rPr>
                        <a:t>2. Mezclaran las piedritas  asta integrarlos bien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s-MX" sz="1000" baseline="0" dirty="0" smtClean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s-MX" sz="1000" baseline="0" dirty="0" smtClean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 b="1" baseline="0" dirty="0" smtClean="0">
                          <a:latin typeface="+mn-lt"/>
                          <a:ea typeface="Calibri"/>
                          <a:cs typeface="Times New Roman"/>
                        </a:rPr>
                        <a:t>CIERRE: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baseline="0" dirty="0" smtClean="0">
                          <a:latin typeface="+mn-lt"/>
                          <a:ea typeface="Calibri"/>
                          <a:cs typeface="Times New Roman"/>
                        </a:rPr>
                        <a:t>5.En su libreta de notas científicas dibujaran el resultado del experimento.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s-MX" sz="1000" b="0" baseline="0" dirty="0" smtClean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 b="1" dirty="0" smtClean="0">
                          <a:latin typeface="+mn-lt"/>
                          <a:ea typeface="Calibri"/>
                          <a:cs typeface="Times New Roman"/>
                        </a:rPr>
                        <a:t>TIEMPO: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 baseline="0" dirty="0" smtClean="0">
                          <a:latin typeface="+mn-lt"/>
                          <a:ea typeface="Calibri"/>
                          <a:cs typeface="Times New Roman"/>
                        </a:rPr>
                        <a:t>25 minutos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s-MX" sz="1000" baseline="0" dirty="0" smtClean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 b="1" baseline="0" dirty="0" smtClean="0">
                          <a:latin typeface="+mn-lt"/>
                          <a:ea typeface="Calibri"/>
                          <a:cs typeface="Times New Roman"/>
                        </a:rPr>
                        <a:t>ESPACIO: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 baseline="0" dirty="0" smtClean="0">
                          <a:latin typeface="+mn-lt"/>
                          <a:ea typeface="Calibri"/>
                          <a:cs typeface="Times New Roman"/>
                        </a:rPr>
                        <a:t>Aula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s-MX" sz="1000" baseline="0" dirty="0" smtClean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 b="1" baseline="0" dirty="0" smtClean="0">
                          <a:latin typeface="+mn-lt"/>
                          <a:ea typeface="Calibri"/>
                          <a:cs typeface="Times New Roman"/>
                        </a:rPr>
                        <a:t>ORGANIZACIÓN: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 baseline="0" dirty="0" smtClean="0">
                          <a:latin typeface="+mn-lt"/>
                          <a:ea typeface="Calibri"/>
                          <a:cs typeface="Times New Roman"/>
                        </a:rPr>
                        <a:t>Equipos</a:t>
                      </a:r>
                      <a:endParaRPr lang="es-MX" sz="1000" dirty="0" smtClean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dirty="0" smtClean="0">
                          <a:latin typeface="+mn-lt"/>
                          <a:ea typeface="Calibri"/>
                          <a:cs typeface="Times New Roman"/>
                        </a:rPr>
                        <a:t>Vasos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dirty="0" smtClean="0">
                          <a:latin typeface="+mn-lt"/>
                          <a:ea typeface="Calibri"/>
                          <a:cs typeface="Times New Roman"/>
                        </a:rPr>
                        <a:t>Piedritas de colores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dirty="0" smtClean="0">
                          <a:latin typeface="+mn-lt"/>
                          <a:ea typeface="Calibri"/>
                          <a:cs typeface="Times New Roman"/>
                        </a:rPr>
                        <a:t>Libretitas científicas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 baseline="0" dirty="0" smtClean="0">
                          <a:latin typeface="+mn-lt"/>
                          <a:ea typeface="Calibri"/>
                          <a:cs typeface="Times New Roman"/>
                        </a:rPr>
                        <a:t>Lograron formar el arcoíris?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 baseline="0" dirty="0" smtClean="0">
                          <a:latin typeface="+mn-lt"/>
                          <a:ea typeface="Calibri"/>
                          <a:cs typeface="Times New Roman"/>
                        </a:rPr>
                        <a:t>Se logro la mezcla de las piedritas de colores?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1 Tabla"/>
          <p:cNvGraphicFramePr>
            <a:graphicFrameLocks noGrp="1"/>
          </p:cNvGraphicFramePr>
          <p:nvPr/>
        </p:nvGraphicFramePr>
        <p:xfrm>
          <a:off x="395288" y="1557338"/>
          <a:ext cx="8280920" cy="4471648"/>
        </p:xfrm>
        <a:graphic>
          <a:graphicData uri="http://schemas.openxmlformats.org/drawingml/2006/table">
            <a:tbl>
              <a:tblPr/>
              <a:tblGrid>
                <a:gridCol w="1034557"/>
                <a:gridCol w="1007083"/>
                <a:gridCol w="2545235"/>
                <a:gridCol w="1164922"/>
                <a:gridCol w="1237728"/>
                <a:gridCol w="1291395"/>
              </a:tblGrid>
              <a:tr h="60853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 b="1" dirty="0" smtClean="0">
                          <a:latin typeface="Calibri"/>
                          <a:ea typeface="Calibri"/>
                          <a:cs typeface="Times New Roman"/>
                        </a:rPr>
                        <a:t>CAMPO FORMATIVO</a:t>
                      </a:r>
                      <a:r>
                        <a:rPr lang="es-MX" sz="1000" b="1" baseline="0" dirty="0" smtClean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s-MX" sz="1000" b="1" dirty="0" smtClean="0">
                          <a:latin typeface="Calibri"/>
                          <a:ea typeface="Calibri"/>
                          <a:cs typeface="Times New Roman"/>
                        </a:rPr>
                        <a:t> Y ASPECTO</a:t>
                      </a:r>
                      <a:endParaRPr lang="es-MX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 b="1" dirty="0" smtClean="0">
                          <a:latin typeface="Calibri"/>
                          <a:ea typeface="Calibri"/>
                          <a:cs typeface="Times New Roman"/>
                        </a:rPr>
                        <a:t>NOMBRE DE LA ACTIVIDAD Y PROPÓSITO</a:t>
                      </a:r>
                      <a:endParaRPr lang="es-MX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 b="1" dirty="0" smtClean="0">
                          <a:latin typeface="Calibri"/>
                          <a:ea typeface="Calibri"/>
                          <a:cs typeface="Times New Roman"/>
                        </a:rPr>
                        <a:t>DESARROLLO DE ACTIVIDADES</a:t>
                      </a:r>
                      <a:endParaRPr lang="es-MX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 b="1" dirty="0" smtClean="0">
                          <a:latin typeface="Calibri"/>
                          <a:ea typeface="Calibri"/>
                          <a:cs typeface="Times New Roman"/>
                        </a:rPr>
                        <a:t>TIEMPO</a:t>
                      </a:r>
                      <a:endParaRPr lang="es-MX" sz="110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 b="1" dirty="0" smtClean="0">
                          <a:latin typeface="Calibri"/>
                          <a:ea typeface="Calibri"/>
                          <a:cs typeface="Times New Roman"/>
                        </a:rPr>
                        <a:t>ESPACIO</a:t>
                      </a:r>
                      <a:endParaRPr lang="es-MX" sz="110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 b="1" dirty="0" smtClean="0">
                          <a:latin typeface="Calibri"/>
                          <a:ea typeface="Calibri"/>
                          <a:cs typeface="Times New Roman"/>
                        </a:rPr>
                        <a:t>ORGANIZACIÓN</a:t>
                      </a:r>
                      <a:endParaRPr lang="es-MX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82880" algn="ctr">
                        <a:spcAft>
                          <a:spcPts val="0"/>
                        </a:spcAft>
                      </a:pPr>
                      <a:r>
                        <a:rPr lang="es-MX" sz="1000" b="1" dirty="0" smtClean="0">
                          <a:latin typeface="Calibri"/>
                          <a:ea typeface="Calibri"/>
                          <a:cs typeface="Times New Roman"/>
                        </a:rPr>
                        <a:t>RECURSOS </a:t>
                      </a:r>
                      <a:endParaRPr lang="es-MX" sz="110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indent="182880" algn="ctr">
                        <a:spcAft>
                          <a:spcPts val="0"/>
                        </a:spcAft>
                      </a:pPr>
                      <a:r>
                        <a:rPr lang="es-MX" sz="1000" b="1" dirty="0" smtClean="0">
                          <a:latin typeface="Calibri"/>
                          <a:ea typeface="Calibri"/>
                          <a:cs typeface="Times New Roman"/>
                        </a:rPr>
                        <a:t>DIDÁCTICOS</a:t>
                      </a:r>
                      <a:endParaRPr lang="es-MX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 b="1" dirty="0" smtClean="0">
                          <a:latin typeface="Calibri"/>
                          <a:ea typeface="Calibri"/>
                          <a:cs typeface="Times New Roman"/>
                        </a:rPr>
                        <a:t>EVALUACIÓN</a:t>
                      </a:r>
                      <a:endParaRPr lang="es-MX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6311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 b="1" dirty="0" smtClean="0">
                          <a:latin typeface="+mn-lt"/>
                          <a:ea typeface="Calibri"/>
                          <a:cs typeface="Times New Roman"/>
                        </a:rPr>
                        <a:t>CAMPO</a:t>
                      </a:r>
                      <a:r>
                        <a:rPr lang="es-MX" sz="1000" b="1" baseline="0" dirty="0" smtClean="0">
                          <a:latin typeface="+mn-lt"/>
                          <a:ea typeface="Calibri"/>
                          <a:cs typeface="Times New Roman"/>
                        </a:rPr>
                        <a:t> FORMATIVO:</a:t>
                      </a:r>
                      <a:endParaRPr lang="es-MX" sz="1000" b="1" dirty="0" smtClean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 dirty="0" smtClean="0">
                          <a:latin typeface="+mn-lt"/>
                          <a:ea typeface="Calibri"/>
                          <a:cs typeface="Times New Roman"/>
                        </a:rPr>
                        <a:t>Expresión</a:t>
                      </a:r>
                      <a:r>
                        <a:rPr lang="es-MX" sz="1000" baseline="0" dirty="0" smtClean="0">
                          <a:latin typeface="+mn-lt"/>
                          <a:ea typeface="Calibri"/>
                          <a:cs typeface="Times New Roman"/>
                        </a:rPr>
                        <a:t> y apreciación artística</a:t>
                      </a:r>
                      <a:endParaRPr lang="es-MX" sz="1000" dirty="0" smtClean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s-MX" sz="1000" dirty="0" smtClean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 b="1" dirty="0" smtClean="0">
                          <a:latin typeface="+mn-lt"/>
                          <a:ea typeface="Calibri"/>
                          <a:cs typeface="Times New Roman"/>
                        </a:rPr>
                        <a:t>ASPECTO: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b="0" dirty="0" smtClean="0">
                          <a:latin typeface="+mn-lt"/>
                          <a:ea typeface="Calibri"/>
                          <a:cs typeface="Times New Roman"/>
                        </a:rPr>
                        <a:t>Expresión</a:t>
                      </a:r>
                      <a:r>
                        <a:rPr lang="es-MX" sz="1000" b="0" baseline="0" dirty="0" smtClean="0">
                          <a:latin typeface="+mn-lt"/>
                          <a:ea typeface="Calibri"/>
                          <a:cs typeface="Times New Roman"/>
                        </a:rPr>
                        <a:t> y apreciación plástica</a:t>
                      </a:r>
                      <a:endParaRPr lang="es-MX" sz="1000" b="0" dirty="0" smtClean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s-MX" sz="1000" b="0" dirty="0" smtClean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 b="1" dirty="0" smtClean="0">
                          <a:latin typeface="+mn-lt"/>
                          <a:ea typeface="Calibri"/>
                          <a:cs typeface="Times New Roman"/>
                        </a:rPr>
                        <a:t>COMPETENCIA: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 b="0" dirty="0" smtClean="0">
                          <a:latin typeface="+mn-lt"/>
                          <a:ea typeface="Calibri"/>
                          <a:cs typeface="Times New Roman"/>
                        </a:rPr>
                        <a:t>Comunica y expresa</a:t>
                      </a:r>
                      <a:r>
                        <a:rPr lang="es-MX" sz="1000" b="0" baseline="0" dirty="0" smtClean="0">
                          <a:latin typeface="+mn-lt"/>
                          <a:ea typeface="Calibri"/>
                          <a:cs typeface="Times New Roman"/>
                        </a:rPr>
                        <a:t> creativamente sus ideas, sentimientos y fantasías mediante representaciones plásticas, usando técnicas y materiales variados.</a:t>
                      </a:r>
                      <a:endParaRPr lang="es-MX" sz="1000" b="0" dirty="0" smtClean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 b="1" dirty="0" smtClean="0">
                          <a:latin typeface="+mn-lt"/>
                          <a:ea typeface="Calibri"/>
                          <a:cs typeface="Times New Roman"/>
                        </a:rPr>
                        <a:t>NOMBRE</a:t>
                      </a:r>
                      <a:r>
                        <a:rPr lang="es-MX" sz="1000" b="1" baseline="0" dirty="0" smtClean="0">
                          <a:latin typeface="+mn-lt"/>
                          <a:ea typeface="Calibri"/>
                          <a:cs typeface="Times New Roman"/>
                        </a:rPr>
                        <a:t> DE LA ACTIVIDAD:</a:t>
                      </a:r>
                      <a:endParaRPr lang="es-MX" sz="1000" b="1" dirty="0" smtClean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 dirty="0" smtClean="0">
                          <a:latin typeface="+mn-lt"/>
                          <a:ea typeface="Calibri"/>
                          <a:cs typeface="Times New Roman"/>
                        </a:rPr>
                        <a:t>“Conozcamos</a:t>
                      </a:r>
                      <a:r>
                        <a:rPr lang="es-MX" sz="1000" baseline="0" dirty="0" smtClean="0">
                          <a:latin typeface="+mn-lt"/>
                          <a:ea typeface="Calibri"/>
                          <a:cs typeface="Times New Roman"/>
                        </a:rPr>
                        <a:t> colores</a:t>
                      </a:r>
                      <a:r>
                        <a:rPr lang="es-MX" sz="1000" dirty="0" smtClean="0">
                          <a:latin typeface="+mn-lt"/>
                          <a:ea typeface="Calibri"/>
                          <a:cs typeface="Times New Roman"/>
                        </a:rPr>
                        <a:t>”</a:t>
                      </a:r>
                      <a:endParaRPr lang="es-MX" sz="1000" baseline="0" dirty="0" smtClean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s-MX" sz="1000" dirty="0" smtClean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 b="1" dirty="0" smtClean="0">
                          <a:latin typeface="+mn-lt"/>
                          <a:ea typeface="Calibri"/>
                          <a:cs typeface="Times New Roman"/>
                        </a:rPr>
                        <a:t>PROPÓSITO: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 b="0" dirty="0" smtClean="0">
                          <a:latin typeface="+mn-lt"/>
                          <a:ea typeface="Calibri"/>
                          <a:cs typeface="Times New Roman"/>
                        </a:rPr>
                        <a:t>Utiliza</a:t>
                      </a:r>
                      <a:r>
                        <a:rPr lang="es-MX" sz="1000" b="0" baseline="0" dirty="0" smtClean="0">
                          <a:latin typeface="+mn-lt"/>
                          <a:ea typeface="Calibri"/>
                          <a:cs typeface="Times New Roman"/>
                        </a:rPr>
                        <a:t> algunas características propias del color , como la mezcla de colores y los tonos de sus producciones plásticas.</a:t>
                      </a:r>
                      <a:endParaRPr lang="es-MX" sz="1000" b="0" dirty="0" smtClean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 b="1" dirty="0" smtClean="0">
                          <a:latin typeface="+mn-lt"/>
                          <a:ea typeface="Calibri"/>
                          <a:cs typeface="Times New Roman"/>
                        </a:rPr>
                        <a:t>INICIO: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 b="0" dirty="0" smtClean="0">
                          <a:latin typeface="+mn-lt"/>
                          <a:ea typeface="Calibri"/>
                          <a:cs typeface="Times New Roman"/>
                        </a:rPr>
                        <a:t>Observaran</a:t>
                      </a:r>
                      <a:r>
                        <a:rPr lang="es-MX" sz="1000" b="0" baseline="0" dirty="0" smtClean="0">
                          <a:latin typeface="+mn-lt"/>
                          <a:ea typeface="Calibri"/>
                          <a:cs typeface="Times New Roman"/>
                        </a:rPr>
                        <a:t> y conocerán la gama de colores primarios y secundarios  ¿Cuáles son? Y ¿Qué colores generan de la mezcla de los colores primarios?</a:t>
                      </a:r>
                      <a:endParaRPr lang="es-MX" sz="1000" b="0" dirty="0" smtClean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 b="1" baseline="0" dirty="0" smtClean="0">
                          <a:latin typeface="+mn-lt"/>
                          <a:ea typeface="Calibri"/>
                          <a:cs typeface="Times New Roman"/>
                        </a:rPr>
                        <a:t>DESARROLLO: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 baseline="0" dirty="0" smtClean="0">
                          <a:latin typeface="+mn-lt"/>
                          <a:ea typeface="Calibri"/>
                          <a:cs typeface="Times New Roman"/>
                        </a:rPr>
                        <a:t>Se agrupan por parejas, posterior mente cada pareja recibirá 3 vasos transparentes de platico y pintura liquida como rojo  amarillo azul (colores primarios). Escuchan las indicaciones para mezclar los colores primarios  y así formar los colores secundarios, </a:t>
                      </a:r>
                      <a:r>
                        <a:rPr lang="es-MX" sz="1000" baseline="0" dirty="0" err="1" smtClean="0">
                          <a:latin typeface="+mn-lt"/>
                          <a:ea typeface="Calibri"/>
                          <a:cs typeface="Times New Roman"/>
                        </a:rPr>
                        <a:t>asi</a:t>
                      </a:r>
                      <a:r>
                        <a:rPr lang="es-MX" sz="1000" baseline="0" dirty="0" smtClean="0">
                          <a:latin typeface="+mn-lt"/>
                          <a:ea typeface="Calibri"/>
                          <a:cs typeface="Times New Roman"/>
                        </a:rPr>
                        <a:t> posterior mente pintaran con la mezcla que crearon con los colores primarios pintaran en hojas de maquina.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s-MX" sz="1000" baseline="0" dirty="0" smtClean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 b="1" baseline="0" dirty="0" smtClean="0">
                          <a:latin typeface="+mn-lt"/>
                          <a:ea typeface="Calibri"/>
                          <a:cs typeface="Times New Roman"/>
                        </a:rPr>
                        <a:t>CIERRE: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 b="0" baseline="0" dirty="0" smtClean="0">
                          <a:latin typeface="+mn-lt"/>
                          <a:ea typeface="Calibri"/>
                          <a:cs typeface="Times New Roman"/>
                        </a:rPr>
                        <a:t>Comentaran sobre  que colores  observaron al realizar la actividad y cuales resultaron de la mezcla.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 b="1" dirty="0" smtClean="0">
                          <a:latin typeface="+mn-lt"/>
                          <a:ea typeface="Calibri"/>
                          <a:cs typeface="Times New Roman"/>
                        </a:rPr>
                        <a:t>TIEMPO: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 baseline="0" dirty="0" smtClean="0">
                          <a:latin typeface="+mn-lt"/>
                          <a:ea typeface="Calibri"/>
                          <a:cs typeface="Times New Roman"/>
                        </a:rPr>
                        <a:t>20 minutos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s-MX" sz="1000" baseline="0" dirty="0" smtClean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 b="1" baseline="0" dirty="0" smtClean="0">
                          <a:latin typeface="+mn-lt"/>
                          <a:ea typeface="Calibri"/>
                          <a:cs typeface="Times New Roman"/>
                        </a:rPr>
                        <a:t>ESPACIO: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 baseline="0" dirty="0" smtClean="0">
                          <a:latin typeface="+mn-lt"/>
                          <a:ea typeface="Calibri"/>
                          <a:cs typeface="Times New Roman"/>
                        </a:rPr>
                        <a:t>Aula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s-MX" sz="1000" baseline="0" dirty="0" smtClean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 b="1" baseline="0" dirty="0" smtClean="0">
                          <a:latin typeface="+mn-lt"/>
                          <a:ea typeface="Calibri"/>
                          <a:cs typeface="Times New Roman"/>
                        </a:rPr>
                        <a:t>ORGANIZACIÓN: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 baseline="0" dirty="0" smtClean="0">
                          <a:latin typeface="+mn-lt"/>
                          <a:ea typeface="Calibri"/>
                          <a:cs typeface="Times New Roman"/>
                        </a:rPr>
                        <a:t>Equipos</a:t>
                      </a:r>
                      <a:endParaRPr lang="es-MX" sz="1000" dirty="0" smtClean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dirty="0" smtClean="0">
                          <a:latin typeface="+mn-lt"/>
                          <a:ea typeface="Calibri"/>
                          <a:cs typeface="Times New Roman"/>
                        </a:rPr>
                        <a:t>Vasos</a:t>
                      </a:r>
                      <a:r>
                        <a:rPr lang="es-MX" sz="1000" baseline="0" dirty="0" smtClean="0">
                          <a:latin typeface="+mn-lt"/>
                          <a:ea typeface="Calibri"/>
                          <a:cs typeface="Times New Roman"/>
                        </a:rPr>
                        <a:t> trasparentes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baseline="0" dirty="0" smtClean="0">
                          <a:latin typeface="+mn-lt"/>
                          <a:ea typeface="Calibri"/>
                          <a:cs typeface="Times New Roman"/>
                        </a:rPr>
                        <a:t>Pinturas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baseline="0" dirty="0" smtClean="0">
                          <a:latin typeface="+mn-lt"/>
                          <a:ea typeface="Calibri"/>
                          <a:cs typeface="Times New Roman"/>
                        </a:rPr>
                        <a:t>Hojas de maquina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baseline="0" dirty="0" smtClean="0">
                          <a:latin typeface="+mn-lt"/>
                          <a:ea typeface="Calibri"/>
                          <a:cs typeface="Times New Roman"/>
                        </a:rPr>
                        <a:t>pinceles</a:t>
                      </a:r>
                      <a:endParaRPr lang="es-MX" sz="1000" dirty="0" smtClean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 baseline="0" dirty="0" smtClean="0">
                          <a:latin typeface="+mn-lt"/>
                          <a:ea typeface="Calibri"/>
                          <a:cs typeface="Times New Roman"/>
                        </a:rPr>
                        <a:t>Lograron identificar la gama de colores primarios y secundarios?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 baseline="0" dirty="0" smtClean="0">
                          <a:latin typeface="+mn-lt"/>
                          <a:ea typeface="Calibri"/>
                          <a:cs typeface="Times New Roman"/>
                        </a:rPr>
                        <a:t>Lograron diferencias?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1 Tabla"/>
          <p:cNvGraphicFramePr>
            <a:graphicFrameLocks noGrp="1"/>
          </p:cNvGraphicFramePr>
          <p:nvPr/>
        </p:nvGraphicFramePr>
        <p:xfrm>
          <a:off x="395288" y="1557338"/>
          <a:ext cx="8280920" cy="4471648"/>
        </p:xfrm>
        <a:graphic>
          <a:graphicData uri="http://schemas.openxmlformats.org/drawingml/2006/table">
            <a:tbl>
              <a:tblPr/>
              <a:tblGrid>
                <a:gridCol w="1034557"/>
                <a:gridCol w="1007083"/>
                <a:gridCol w="2545235"/>
                <a:gridCol w="1164922"/>
                <a:gridCol w="1237728"/>
                <a:gridCol w="1291395"/>
              </a:tblGrid>
              <a:tr h="60853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 b="1" dirty="0" smtClean="0">
                          <a:latin typeface="Calibri"/>
                          <a:ea typeface="Calibri"/>
                          <a:cs typeface="Times New Roman"/>
                        </a:rPr>
                        <a:t>CAMPO FORMATIVO</a:t>
                      </a:r>
                      <a:r>
                        <a:rPr lang="es-MX" sz="1000" b="1" baseline="0" dirty="0" smtClean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s-MX" sz="1000" b="1" dirty="0" smtClean="0">
                          <a:latin typeface="Calibri"/>
                          <a:ea typeface="Calibri"/>
                          <a:cs typeface="Times New Roman"/>
                        </a:rPr>
                        <a:t> Y ASPECTO</a:t>
                      </a:r>
                      <a:endParaRPr lang="es-MX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 b="1" dirty="0" smtClean="0">
                          <a:latin typeface="Calibri"/>
                          <a:ea typeface="Calibri"/>
                          <a:cs typeface="Times New Roman"/>
                        </a:rPr>
                        <a:t>NOMBRE DE LA ACTIVIDAD Y PROPÓSITO</a:t>
                      </a:r>
                      <a:endParaRPr lang="es-MX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 b="1" dirty="0" smtClean="0">
                          <a:latin typeface="Calibri"/>
                          <a:ea typeface="Calibri"/>
                          <a:cs typeface="Times New Roman"/>
                        </a:rPr>
                        <a:t>DESARROLLO DE ACTIVIDADES</a:t>
                      </a:r>
                      <a:endParaRPr lang="es-MX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 b="1" dirty="0" smtClean="0">
                          <a:latin typeface="Calibri"/>
                          <a:ea typeface="Calibri"/>
                          <a:cs typeface="Times New Roman"/>
                        </a:rPr>
                        <a:t>TIEMPO</a:t>
                      </a:r>
                      <a:endParaRPr lang="es-MX" sz="110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 b="1" dirty="0" smtClean="0">
                          <a:latin typeface="Calibri"/>
                          <a:ea typeface="Calibri"/>
                          <a:cs typeface="Times New Roman"/>
                        </a:rPr>
                        <a:t>ESPACIO</a:t>
                      </a:r>
                      <a:endParaRPr lang="es-MX" sz="110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 b="1" dirty="0" smtClean="0">
                          <a:latin typeface="Calibri"/>
                          <a:ea typeface="Calibri"/>
                          <a:cs typeface="Times New Roman"/>
                        </a:rPr>
                        <a:t>ORGANIZACIÓN</a:t>
                      </a:r>
                      <a:endParaRPr lang="es-MX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82880" algn="ctr">
                        <a:spcAft>
                          <a:spcPts val="0"/>
                        </a:spcAft>
                      </a:pPr>
                      <a:r>
                        <a:rPr lang="es-MX" sz="1000" b="1" dirty="0" smtClean="0">
                          <a:latin typeface="Calibri"/>
                          <a:ea typeface="Calibri"/>
                          <a:cs typeface="Times New Roman"/>
                        </a:rPr>
                        <a:t>RECURSOS </a:t>
                      </a:r>
                      <a:endParaRPr lang="es-MX" sz="110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indent="182880" algn="ctr">
                        <a:spcAft>
                          <a:spcPts val="0"/>
                        </a:spcAft>
                      </a:pPr>
                      <a:r>
                        <a:rPr lang="es-MX" sz="1000" b="1" dirty="0" smtClean="0">
                          <a:latin typeface="Calibri"/>
                          <a:ea typeface="Calibri"/>
                          <a:cs typeface="Times New Roman"/>
                        </a:rPr>
                        <a:t>DIDÁCTICOS</a:t>
                      </a:r>
                      <a:endParaRPr lang="es-MX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 b="1" dirty="0" smtClean="0">
                          <a:latin typeface="Calibri"/>
                          <a:ea typeface="Calibri"/>
                          <a:cs typeface="Times New Roman"/>
                        </a:rPr>
                        <a:t>EVALUACIÓN</a:t>
                      </a:r>
                      <a:endParaRPr lang="es-MX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6311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 b="1" dirty="0" smtClean="0">
                          <a:latin typeface="+mn-lt"/>
                          <a:ea typeface="Calibri"/>
                          <a:cs typeface="Times New Roman"/>
                        </a:rPr>
                        <a:t>CAMPO</a:t>
                      </a:r>
                      <a:r>
                        <a:rPr lang="es-MX" sz="1000" b="1" baseline="0" dirty="0" smtClean="0">
                          <a:latin typeface="+mn-lt"/>
                          <a:ea typeface="Calibri"/>
                          <a:cs typeface="Times New Roman"/>
                        </a:rPr>
                        <a:t> FORMATIVO:</a:t>
                      </a:r>
                      <a:endParaRPr lang="es-MX" sz="1000" b="1" dirty="0" smtClean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 dirty="0" smtClean="0">
                          <a:latin typeface="+mn-lt"/>
                          <a:ea typeface="Calibri"/>
                          <a:cs typeface="Times New Roman"/>
                        </a:rPr>
                        <a:t>Lenguaje</a:t>
                      </a:r>
                      <a:r>
                        <a:rPr lang="es-MX" sz="1000" baseline="0" dirty="0" smtClean="0">
                          <a:latin typeface="+mn-lt"/>
                          <a:ea typeface="Calibri"/>
                          <a:cs typeface="Times New Roman"/>
                        </a:rPr>
                        <a:t> y Comunicación</a:t>
                      </a:r>
                      <a:endParaRPr lang="es-MX" sz="1000" dirty="0" smtClean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s-MX" sz="1000" dirty="0" smtClean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 b="1" dirty="0" smtClean="0">
                          <a:latin typeface="+mn-lt"/>
                          <a:ea typeface="Calibri"/>
                          <a:cs typeface="Times New Roman"/>
                        </a:rPr>
                        <a:t>ASPECTO: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 b="0" dirty="0" smtClean="0">
                          <a:latin typeface="+mn-lt"/>
                          <a:ea typeface="Calibri"/>
                          <a:cs typeface="Times New Roman"/>
                        </a:rPr>
                        <a:t>Lenguaje</a:t>
                      </a:r>
                      <a:r>
                        <a:rPr lang="es-MX" sz="1000" b="0" baseline="0" dirty="0" smtClean="0">
                          <a:latin typeface="+mn-lt"/>
                          <a:ea typeface="Calibri"/>
                          <a:cs typeface="Times New Roman"/>
                        </a:rPr>
                        <a:t> oral</a:t>
                      </a:r>
                      <a:endParaRPr lang="es-MX" sz="1000" b="0" dirty="0" smtClean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s-MX" sz="1000" b="1" dirty="0" smtClean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s-MX" sz="1000" b="0" dirty="0" smtClean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 b="1" dirty="0" smtClean="0">
                          <a:latin typeface="+mn-lt"/>
                          <a:ea typeface="Calibri"/>
                          <a:cs typeface="Times New Roman"/>
                        </a:rPr>
                        <a:t>NOMBRE</a:t>
                      </a:r>
                      <a:r>
                        <a:rPr lang="es-MX" sz="1000" b="1" baseline="0" dirty="0" smtClean="0">
                          <a:latin typeface="+mn-lt"/>
                          <a:ea typeface="Calibri"/>
                          <a:cs typeface="Times New Roman"/>
                        </a:rPr>
                        <a:t> DE LA ACTIVIDAD:</a:t>
                      </a:r>
                      <a:endParaRPr lang="es-MX" sz="1000" b="1" dirty="0" smtClean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 dirty="0" smtClean="0">
                          <a:latin typeface="+mn-lt"/>
                          <a:ea typeface="Calibri"/>
                          <a:cs typeface="Times New Roman"/>
                        </a:rPr>
                        <a:t>“Tiempo</a:t>
                      </a:r>
                      <a:r>
                        <a:rPr lang="es-MX" sz="1000" baseline="0" dirty="0" smtClean="0">
                          <a:latin typeface="+mn-lt"/>
                          <a:ea typeface="Calibri"/>
                          <a:cs typeface="Times New Roman"/>
                        </a:rPr>
                        <a:t> de compartir</a:t>
                      </a:r>
                      <a:r>
                        <a:rPr lang="es-MX" sz="1000" dirty="0" smtClean="0">
                          <a:latin typeface="+mn-lt"/>
                          <a:ea typeface="Calibri"/>
                          <a:cs typeface="Times New Roman"/>
                        </a:rPr>
                        <a:t>”</a:t>
                      </a:r>
                      <a:endParaRPr lang="es-MX" sz="1000" baseline="0" dirty="0" smtClean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s-MX" sz="1000" dirty="0" smtClean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 b="1" dirty="0" smtClean="0">
                          <a:latin typeface="+mn-lt"/>
                          <a:ea typeface="Calibri"/>
                          <a:cs typeface="Times New Roman"/>
                        </a:rPr>
                        <a:t>PROPÓSITO: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 b="0" dirty="0" smtClean="0">
                          <a:latin typeface="+mn-lt"/>
                          <a:ea typeface="Calibri"/>
                          <a:cs typeface="Times New Roman"/>
                        </a:rPr>
                        <a:t>Que</a:t>
                      </a:r>
                      <a:r>
                        <a:rPr lang="es-MX" sz="1000" b="0" baseline="0" dirty="0" smtClean="0">
                          <a:latin typeface="+mn-lt"/>
                          <a:ea typeface="Calibri"/>
                          <a:cs typeface="Times New Roman"/>
                        </a:rPr>
                        <a:t> el niño comunique sentimientos atreves de un dialogo para comunicarse.</a:t>
                      </a:r>
                      <a:endParaRPr lang="es-MX" sz="1000" b="0" dirty="0" smtClean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 b="1" dirty="0" smtClean="0">
                          <a:latin typeface="+mn-lt"/>
                          <a:ea typeface="Calibri"/>
                          <a:cs typeface="Times New Roman"/>
                        </a:rPr>
                        <a:t>INICIO: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 b="0" dirty="0" smtClean="0">
                          <a:latin typeface="+mn-lt"/>
                          <a:ea typeface="Calibri"/>
                          <a:cs typeface="Times New Roman"/>
                        </a:rPr>
                        <a:t>Se</a:t>
                      </a:r>
                      <a:r>
                        <a:rPr lang="es-MX" sz="1000" b="0" baseline="0" dirty="0" smtClean="0">
                          <a:latin typeface="+mn-lt"/>
                          <a:ea typeface="Calibri"/>
                          <a:cs typeface="Times New Roman"/>
                        </a:rPr>
                        <a:t> les invitara a sentarnos en el tapete, en un circulo, y se les explicara que comentaremos sobre sus animales favoritos.</a:t>
                      </a:r>
                      <a:endParaRPr lang="es-MX" sz="1000" b="0" dirty="0" smtClean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 b="1" baseline="0" dirty="0" smtClean="0">
                          <a:latin typeface="+mn-lt"/>
                          <a:ea typeface="Calibri"/>
                          <a:cs typeface="Times New Roman"/>
                        </a:rPr>
                        <a:t>DESARROLLO: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 baseline="0" dirty="0" smtClean="0">
                          <a:latin typeface="+mn-lt"/>
                          <a:ea typeface="Calibri"/>
                          <a:cs typeface="Times New Roman"/>
                        </a:rPr>
                        <a:t>Les empezare a preguntar sobre animales, y abordare sus favoritos, del bosque o del desierto, estando una platica con los alumnos.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s-MX" sz="1000" baseline="0" dirty="0" smtClean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 b="1" baseline="0" dirty="0" smtClean="0">
                          <a:latin typeface="+mn-lt"/>
                          <a:ea typeface="Calibri"/>
                          <a:cs typeface="Times New Roman"/>
                        </a:rPr>
                        <a:t>CIERRE: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baseline="0" dirty="0" smtClean="0">
                          <a:latin typeface="+mn-lt"/>
                          <a:ea typeface="Calibri"/>
                          <a:cs typeface="Times New Roman"/>
                        </a:rPr>
                        <a:t>Juntos descubriremos cual fue el animal favorito en general y algunas características del mismo, así podrán ver las diferencias de los diferentes alumnos.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s-MX" sz="1000" b="0" baseline="0" dirty="0" smtClean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 b="1" dirty="0" smtClean="0">
                          <a:latin typeface="+mn-lt"/>
                          <a:ea typeface="Calibri"/>
                          <a:cs typeface="Times New Roman"/>
                        </a:rPr>
                        <a:t>TIEMPO: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 baseline="0" dirty="0" smtClean="0">
                          <a:latin typeface="+mn-lt"/>
                          <a:ea typeface="Calibri"/>
                          <a:cs typeface="Times New Roman"/>
                        </a:rPr>
                        <a:t>20 minutos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s-MX" sz="1000" baseline="0" dirty="0" smtClean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 b="1" baseline="0" dirty="0" smtClean="0">
                          <a:latin typeface="+mn-lt"/>
                          <a:ea typeface="Calibri"/>
                          <a:cs typeface="Times New Roman"/>
                        </a:rPr>
                        <a:t>ESPACIO: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 baseline="0" dirty="0" smtClean="0">
                          <a:latin typeface="+mn-lt"/>
                          <a:ea typeface="Calibri"/>
                          <a:cs typeface="Times New Roman"/>
                        </a:rPr>
                        <a:t>Aula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s-MX" sz="1000" baseline="0" dirty="0" smtClean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 b="1" baseline="0" dirty="0" smtClean="0">
                          <a:latin typeface="+mn-lt"/>
                          <a:ea typeface="Calibri"/>
                          <a:cs typeface="Times New Roman"/>
                        </a:rPr>
                        <a:t>ORGANIZACIÓN: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 baseline="0" dirty="0" smtClean="0">
                          <a:latin typeface="+mn-lt"/>
                          <a:ea typeface="Calibri"/>
                          <a:cs typeface="Times New Roman"/>
                        </a:rPr>
                        <a:t>Todo el grupo</a:t>
                      </a:r>
                      <a:endParaRPr lang="es-MX" sz="1000" dirty="0" smtClean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dirty="0" smtClean="0">
                          <a:latin typeface="+mn-lt"/>
                          <a:ea typeface="Calibri"/>
                          <a:cs typeface="Times New Roman"/>
                        </a:rPr>
                        <a:t>Tapete</a:t>
                      </a:r>
                      <a:r>
                        <a:rPr lang="es-MX" sz="1000" baseline="0" dirty="0" smtClean="0">
                          <a:latin typeface="+mn-lt"/>
                          <a:ea typeface="Calibri"/>
                          <a:cs typeface="Times New Roman"/>
                        </a:rPr>
                        <a:t>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baseline="0" dirty="0" smtClean="0">
                          <a:latin typeface="+mn-lt"/>
                          <a:ea typeface="Calibri"/>
                          <a:cs typeface="Times New Roman"/>
                        </a:rPr>
                        <a:t>Estampas de diferentes animales</a:t>
                      </a:r>
                      <a:endParaRPr lang="es-MX" sz="1000" dirty="0" smtClean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 baseline="0" dirty="0" smtClean="0">
                          <a:latin typeface="+mn-lt"/>
                          <a:ea typeface="Calibri"/>
                          <a:cs typeface="Times New Roman"/>
                        </a:rPr>
                        <a:t>Ver como se expresan oralmente en el grupo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1 Tabla"/>
          <p:cNvGraphicFramePr>
            <a:graphicFrameLocks noGrp="1"/>
          </p:cNvGraphicFramePr>
          <p:nvPr/>
        </p:nvGraphicFramePr>
        <p:xfrm>
          <a:off x="395288" y="1557338"/>
          <a:ext cx="8280920" cy="4471648"/>
        </p:xfrm>
        <a:graphic>
          <a:graphicData uri="http://schemas.openxmlformats.org/drawingml/2006/table">
            <a:tbl>
              <a:tblPr/>
              <a:tblGrid>
                <a:gridCol w="1034557"/>
                <a:gridCol w="1007083"/>
                <a:gridCol w="2545235"/>
                <a:gridCol w="1164922"/>
                <a:gridCol w="1237728"/>
                <a:gridCol w="1291395"/>
              </a:tblGrid>
              <a:tr h="60853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 b="1" dirty="0" smtClean="0">
                          <a:latin typeface="Calibri"/>
                          <a:ea typeface="Calibri"/>
                          <a:cs typeface="Times New Roman"/>
                        </a:rPr>
                        <a:t>CAMPO FORMATIVO</a:t>
                      </a:r>
                      <a:r>
                        <a:rPr lang="es-MX" sz="1000" b="1" baseline="0" dirty="0" smtClean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s-MX" sz="1000" b="1" dirty="0" smtClean="0">
                          <a:latin typeface="Calibri"/>
                          <a:ea typeface="Calibri"/>
                          <a:cs typeface="Times New Roman"/>
                        </a:rPr>
                        <a:t> Y ASPECTO</a:t>
                      </a:r>
                      <a:endParaRPr lang="es-MX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 b="1" dirty="0" smtClean="0">
                          <a:latin typeface="Calibri"/>
                          <a:ea typeface="Calibri"/>
                          <a:cs typeface="Times New Roman"/>
                        </a:rPr>
                        <a:t>NOMBRE DE LA ACTIVIDAD Y PROPÓSITO</a:t>
                      </a:r>
                      <a:endParaRPr lang="es-MX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 b="1" dirty="0" smtClean="0">
                          <a:latin typeface="Calibri"/>
                          <a:ea typeface="Calibri"/>
                          <a:cs typeface="Times New Roman"/>
                        </a:rPr>
                        <a:t>DESARROLLO DE ACTIVIDADES</a:t>
                      </a:r>
                      <a:endParaRPr lang="es-MX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 b="1" dirty="0" smtClean="0">
                          <a:latin typeface="Calibri"/>
                          <a:ea typeface="Calibri"/>
                          <a:cs typeface="Times New Roman"/>
                        </a:rPr>
                        <a:t>TIEMPO</a:t>
                      </a:r>
                      <a:endParaRPr lang="es-MX" sz="110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 b="1" dirty="0" smtClean="0">
                          <a:latin typeface="Calibri"/>
                          <a:ea typeface="Calibri"/>
                          <a:cs typeface="Times New Roman"/>
                        </a:rPr>
                        <a:t>ESPACIO</a:t>
                      </a:r>
                      <a:endParaRPr lang="es-MX" sz="110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 b="1" dirty="0" smtClean="0">
                          <a:latin typeface="Calibri"/>
                          <a:ea typeface="Calibri"/>
                          <a:cs typeface="Times New Roman"/>
                        </a:rPr>
                        <a:t>ORGANIZACIÓN</a:t>
                      </a:r>
                      <a:endParaRPr lang="es-MX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82880" algn="ctr">
                        <a:spcAft>
                          <a:spcPts val="0"/>
                        </a:spcAft>
                      </a:pPr>
                      <a:r>
                        <a:rPr lang="es-MX" sz="1000" b="1" dirty="0" smtClean="0">
                          <a:latin typeface="Calibri"/>
                          <a:ea typeface="Calibri"/>
                          <a:cs typeface="Times New Roman"/>
                        </a:rPr>
                        <a:t>RECURSOS </a:t>
                      </a:r>
                      <a:endParaRPr lang="es-MX" sz="110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indent="182880" algn="ctr">
                        <a:spcAft>
                          <a:spcPts val="0"/>
                        </a:spcAft>
                      </a:pPr>
                      <a:r>
                        <a:rPr lang="es-MX" sz="1000" b="1" dirty="0" smtClean="0">
                          <a:latin typeface="Calibri"/>
                          <a:ea typeface="Calibri"/>
                          <a:cs typeface="Times New Roman"/>
                        </a:rPr>
                        <a:t>DIDÁCTICOS</a:t>
                      </a:r>
                      <a:endParaRPr lang="es-MX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 b="1" dirty="0" smtClean="0">
                          <a:latin typeface="Calibri"/>
                          <a:ea typeface="Calibri"/>
                          <a:cs typeface="Times New Roman"/>
                        </a:rPr>
                        <a:t>EVALUACIÓN</a:t>
                      </a:r>
                      <a:endParaRPr lang="es-MX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6311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 b="1" dirty="0" smtClean="0">
                          <a:latin typeface="+mn-lt"/>
                          <a:ea typeface="Calibri"/>
                          <a:cs typeface="Times New Roman"/>
                        </a:rPr>
                        <a:t>CAMPO</a:t>
                      </a:r>
                      <a:r>
                        <a:rPr lang="es-MX" sz="1000" b="1" baseline="0" dirty="0" smtClean="0">
                          <a:latin typeface="+mn-lt"/>
                          <a:ea typeface="Calibri"/>
                          <a:cs typeface="Times New Roman"/>
                        </a:rPr>
                        <a:t> FORMATIVO:</a:t>
                      </a:r>
                      <a:endParaRPr lang="es-MX" sz="1000" b="1" dirty="0" smtClean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 dirty="0" smtClean="0">
                          <a:latin typeface="+mn-lt"/>
                          <a:ea typeface="Calibri"/>
                          <a:cs typeface="Times New Roman"/>
                        </a:rPr>
                        <a:t>Lenguaje</a:t>
                      </a:r>
                      <a:r>
                        <a:rPr lang="es-MX" sz="1000" baseline="0" dirty="0" smtClean="0">
                          <a:latin typeface="+mn-lt"/>
                          <a:ea typeface="Calibri"/>
                          <a:cs typeface="Times New Roman"/>
                        </a:rPr>
                        <a:t> y Comunicación</a:t>
                      </a:r>
                      <a:endParaRPr lang="es-MX" sz="1000" dirty="0" smtClean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s-MX" sz="1000" dirty="0" smtClean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 b="1" dirty="0" smtClean="0">
                          <a:latin typeface="+mn-lt"/>
                          <a:ea typeface="Calibri"/>
                          <a:cs typeface="Times New Roman"/>
                        </a:rPr>
                        <a:t>ASPECTO: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 b="0" dirty="0" smtClean="0">
                          <a:latin typeface="+mn-lt"/>
                          <a:ea typeface="Calibri"/>
                          <a:cs typeface="Times New Roman"/>
                        </a:rPr>
                        <a:t>Lenguaje</a:t>
                      </a:r>
                      <a:r>
                        <a:rPr lang="es-MX" sz="1000" b="0" baseline="0" dirty="0" smtClean="0">
                          <a:latin typeface="+mn-lt"/>
                          <a:ea typeface="Calibri"/>
                          <a:cs typeface="Times New Roman"/>
                        </a:rPr>
                        <a:t> oral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s-MX" sz="1000" b="0" baseline="0" dirty="0" smtClean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100" b="1" baseline="0" dirty="0" smtClean="0">
                          <a:latin typeface="+mn-lt"/>
                          <a:ea typeface="Calibri"/>
                          <a:cs typeface="Times New Roman"/>
                        </a:rPr>
                        <a:t>Competencia: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 b="0" dirty="0" smtClean="0">
                          <a:latin typeface="+mn-lt"/>
                          <a:ea typeface="Calibri"/>
                          <a:cs typeface="Times New Roman"/>
                        </a:rPr>
                        <a:t>Comunica estados de animo, sentimientos, emociones y vivencias a través del lenguaje oral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s-MX" sz="1000" b="1" dirty="0" smtClean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s-MX" sz="1000" b="0" dirty="0" smtClean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 b="1" dirty="0" smtClean="0">
                          <a:latin typeface="+mn-lt"/>
                          <a:ea typeface="Calibri"/>
                          <a:cs typeface="Times New Roman"/>
                        </a:rPr>
                        <a:t>NOMBRE</a:t>
                      </a:r>
                      <a:r>
                        <a:rPr lang="es-MX" sz="1000" b="1" baseline="0" dirty="0" smtClean="0">
                          <a:latin typeface="+mn-lt"/>
                          <a:ea typeface="Calibri"/>
                          <a:cs typeface="Times New Roman"/>
                        </a:rPr>
                        <a:t> DE LA ACTIVIDAD:</a:t>
                      </a:r>
                      <a:endParaRPr lang="es-MX" sz="1000" b="1" dirty="0" smtClean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 dirty="0" smtClean="0">
                          <a:latin typeface="+mn-lt"/>
                          <a:ea typeface="Calibri"/>
                          <a:cs typeface="Times New Roman"/>
                        </a:rPr>
                        <a:t>“Juan</a:t>
                      </a:r>
                      <a:r>
                        <a:rPr lang="es-MX" sz="1000" baseline="0" dirty="0" smtClean="0">
                          <a:latin typeface="+mn-lt"/>
                          <a:ea typeface="Calibri"/>
                          <a:cs typeface="Times New Roman"/>
                        </a:rPr>
                        <a:t> y sus amigos</a:t>
                      </a:r>
                      <a:r>
                        <a:rPr lang="es-MX" sz="1000" dirty="0" smtClean="0">
                          <a:latin typeface="+mn-lt"/>
                          <a:ea typeface="Calibri"/>
                          <a:cs typeface="Times New Roman"/>
                        </a:rPr>
                        <a:t>”</a:t>
                      </a:r>
                      <a:endParaRPr lang="es-MX" sz="1000" baseline="0" dirty="0" smtClean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s-MX" sz="1000" dirty="0" smtClean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 b="1" dirty="0" smtClean="0">
                          <a:latin typeface="+mn-lt"/>
                          <a:ea typeface="Calibri"/>
                          <a:cs typeface="Times New Roman"/>
                        </a:rPr>
                        <a:t>PROPÓSITO: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 b="0" dirty="0" smtClean="0">
                          <a:latin typeface="+mn-lt"/>
                          <a:ea typeface="Calibri"/>
                          <a:cs typeface="Times New Roman"/>
                        </a:rPr>
                        <a:t>Escuchen</a:t>
                      </a:r>
                      <a:r>
                        <a:rPr lang="es-MX" sz="1000" b="0" baseline="0" dirty="0" smtClean="0">
                          <a:latin typeface="+mn-lt"/>
                          <a:ea typeface="Calibri"/>
                          <a:cs typeface="Times New Roman"/>
                        </a:rPr>
                        <a:t> el desarrollo del cuento</a:t>
                      </a:r>
                      <a:endParaRPr lang="es-MX" sz="1000" b="0" dirty="0" smtClean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 b="1" dirty="0" smtClean="0">
                          <a:latin typeface="+mn-lt"/>
                          <a:ea typeface="Calibri"/>
                          <a:cs typeface="Times New Roman"/>
                        </a:rPr>
                        <a:t>INICIO: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 b="0" dirty="0" smtClean="0">
                          <a:latin typeface="+mn-lt"/>
                          <a:ea typeface="Calibri"/>
                          <a:cs typeface="Times New Roman"/>
                        </a:rPr>
                        <a:t>Se</a:t>
                      </a:r>
                      <a:r>
                        <a:rPr lang="es-MX" sz="1000" b="0" baseline="0" dirty="0" smtClean="0">
                          <a:latin typeface="+mn-lt"/>
                          <a:ea typeface="Calibri"/>
                          <a:cs typeface="Times New Roman"/>
                        </a:rPr>
                        <a:t> les comentara a los niños si han tirado basura en el rio o mar, se les preguntara  en donde han tirado basura .</a:t>
                      </a:r>
                      <a:endParaRPr lang="es-MX" sz="1000" b="0" dirty="0" smtClean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 b="1" baseline="0" dirty="0" smtClean="0">
                          <a:latin typeface="+mn-lt"/>
                          <a:ea typeface="Calibri"/>
                          <a:cs typeface="Times New Roman"/>
                        </a:rPr>
                        <a:t>DESARROLLO: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 baseline="0" dirty="0" smtClean="0">
                          <a:latin typeface="+mn-lt"/>
                          <a:ea typeface="Calibri"/>
                          <a:cs typeface="Times New Roman"/>
                        </a:rPr>
                        <a:t>Se les leerá el cuento , observando las ilustraciones del cuento.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 b="1" baseline="0" dirty="0" smtClean="0">
                          <a:latin typeface="+mn-lt"/>
                          <a:ea typeface="Calibri"/>
                          <a:cs typeface="Times New Roman"/>
                        </a:rPr>
                        <a:t>CIERRE: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 b="0" baseline="0" dirty="0" smtClean="0">
                          <a:latin typeface="+mn-lt"/>
                          <a:ea typeface="Calibri"/>
                          <a:cs typeface="Times New Roman"/>
                        </a:rPr>
                        <a:t>Comentaran de que se trato , se les comentara la importancia que debe tener no tirar basura en un rio o mar, para no tener contaminación.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 b="1" dirty="0" smtClean="0">
                          <a:latin typeface="+mn-lt"/>
                          <a:ea typeface="Calibri"/>
                          <a:cs typeface="Times New Roman"/>
                        </a:rPr>
                        <a:t>TIEMPO: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 baseline="0" dirty="0" smtClean="0">
                          <a:latin typeface="+mn-lt"/>
                          <a:ea typeface="Calibri"/>
                          <a:cs typeface="Times New Roman"/>
                        </a:rPr>
                        <a:t>20 minutos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s-MX" sz="1000" baseline="0" dirty="0" smtClean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 b="1" baseline="0" dirty="0" smtClean="0">
                          <a:latin typeface="+mn-lt"/>
                          <a:ea typeface="Calibri"/>
                          <a:cs typeface="Times New Roman"/>
                        </a:rPr>
                        <a:t>ESPACIO: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 baseline="0" dirty="0" smtClean="0">
                          <a:latin typeface="+mn-lt"/>
                          <a:ea typeface="Calibri"/>
                          <a:cs typeface="Times New Roman"/>
                        </a:rPr>
                        <a:t>Aula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s-MX" sz="1000" baseline="0" dirty="0" smtClean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 b="1" baseline="0" dirty="0" smtClean="0">
                          <a:latin typeface="+mn-lt"/>
                          <a:ea typeface="Calibri"/>
                          <a:cs typeface="Times New Roman"/>
                        </a:rPr>
                        <a:t>ORGANIZACIÓN: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 baseline="0" dirty="0" smtClean="0">
                          <a:latin typeface="+mn-lt"/>
                          <a:ea typeface="Calibri"/>
                          <a:cs typeface="Times New Roman"/>
                        </a:rPr>
                        <a:t>Todo el grupo</a:t>
                      </a:r>
                      <a:endParaRPr lang="es-MX" sz="1000" dirty="0" smtClean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baseline="0" dirty="0" smtClean="0">
                          <a:latin typeface="+mn-lt"/>
                          <a:ea typeface="Calibri"/>
                          <a:cs typeface="Times New Roman"/>
                        </a:rPr>
                        <a:t>Cuento de Juan y sus amigos.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 baseline="0" dirty="0" smtClean="0">
                          <a:latin typeface="+mn-lt"/>
                          <a:ea typeface="Calibri"/>
                          <a:cs typeface="Times New Roman"/>
                        </a:rPr>
                        <a:t>La imaginación  al responder las preguntas.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1 Tabla"/>
          <p:cNvGraphicFramePr>
            <a:graphicFrameLocks noGrp="1"/>
          </p:cNvGraphicFramePr>
          <p:nvPr/>
        </p:nvGraphicFramePr>
        <p:xfrm>
          <a:off x="395288" y="1557338"/>
          <a:ext cx="8280920" cy="4471648"/>
        </p:xfrm>
        <a:graphic>
          <a:graphicData uri="http://schemas.openxmlformats.org/drawingml/2006/table">
            <a:tbl>
              <a:tblPr/>
              <a:tblGrid>
                <a:gridCol w="1034557"/>
                <a:gridCol w="1007083"/>
                <a:gridCol w="2545235"/>
                <a:gridCol w="1164922"/>
                <a:gridCol w="1237728"/>
                <a:gridCol w="1291395"/>
              </a:tblGrid>
              <a:tr h="60853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 b="1" dirty="0" smtClean="0">
                          <a:latin typeface="Calibri"/>
                          <a:ea typeface="Calibri"/>
                          <a:cs typeface="Times New Roman"/>
                        </a:rPr>
                        <a:t>CAMPO FORMATIVO</a:t>
                      </a:r>
                      <a:r>
                        <a:rPr lang="es-MX" sz="1000" b="1" baseline="0" dirty="0" smtClean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s-MX" sz="1000" b="1" dirty="0" smtClean="0">
                          <a:latin typeface="Calibri"/>
                          <a:ea typeface="Calibri"/>
                          <a:cs typeface="Times New Roman"/>
                        </a:rPr>
                        <a:t> Y ASPECTO</a:t>
                      </a:r>
                      <a:endParaRPr lang="es-MX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 b="1" dirty="0" smtClean="0">
                          <a:latin typeface="Calibri"/>
                          <a:ea typeface="Calibri"/>
                          <a:cs typeface="Times New Roman"/>
                        </a:rPr>
                        <a:t>NOMBRE DE LA ACTIVIDAD Y PROPÓSITO</a:t>
                      </a:r>
                      <a:endParaRPr lang="es-MX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 b="1" dirty="0" smtClean="0">
                          <a:latin typeface="Calibri"/>
                          <a:ea typeface="Calibri"/>
                          <a:cs typeface="Times New Roman"/>
                        </a:rPr>
                        <a:t>DESARROLLO DE ACTIVIDADES</a:t>
                      </a:r>
                      <a:endParaRPr lang="es-MX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 b="1" dirty="0" smtClean="0">
                          <a:latin typeface="Calibri"/>
                          <a:ea typeface="Calibri"/>
                          <a:cs typeface="Times New Roman"/>
                        </a:rPr>
                        <a:t>TIEMPO</a:t>
                      </a:r>
                      <a:endParaRPr lang="es-MX" sz="110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 b="1" dirty="0" smtClean="0">
                          <a:latin typeface="Calibri"/>
                          <a:ea typeface="Calibri"/>
                          <a:cs typeface="Times New Roman"/>
                        </a:rPr>
                        <a:t>ESPACIO</a:t>
                      </a:r>
                      <a:endParaRPr lang="es-MX" sz="110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 b="1" dirty="0" smtClean="0">
                          <a:latin typeface="Calibri"/>
                          <a:ea typeface="Calibri"/>
                          <a:cs typeface="Times New Roman"/>
                        </a:rPr>
                        <a:t>ORGANIZACIÓN</a:t>
                      </a:r>
                      <a:endParaRPr lang="es-MX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82880" algn="ctr">
                        <a:spcAft>
                          <a:spcPts val="0"/>
                        </a:spcAft>
                      </a:pPr>
                      <a:r>
                        <a:rPr lang="es-MX" sz="1000" b="1" dirty="0" smtClean="0">
                          <a:latin typeface="Calibri"/>
                          <a:ea typeface="Calibri"/>
                          <a:cs typeface="Times New Roman"/>
                        </a:rPr>
                        <a:t>RECURSOS </a:t>
                      </a:r>
                      <a:endParaRPr lang="es-MX" sz="110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indent="182880" algn="ctr">
                        <a:spcAft>
                          <a:spcPts val="0"/>
                        </a:spcAft>
                      </a:pPr>
                      <a:r>
                        <a:rPr lang="es-MX" sz="1000" b="1" dirty="0" smtClean="0">
                          <a:latin typeface="Calibri"/>
                          <a:ea typeface="Calibri"/>
                          <a:cs typeface="Times New Roman"/>
                        </a:rPr>
                        <a:t>DIDÁCTICOS</a:t>
                      </a:r>
                      <a:endParaRPr lang="es-MX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 b="1" dirty="0" smtClean="0">
                          <a:latin typeface="Calibri"/>
                          <a:ea typeface="Calibri"/>
                          <a:cs typeface="Times New Roman"/>
                        </a:rPr>
                        <a:t>EVALUACIÓN</a:t>
                      </a:r>
                      <a:endParaRPr lang="es-MX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6311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 b="1" dirty="0" smtClean="0">
                          <a:latin typeface="+mn-lt"/>
                          <a:ea typeface="Calibri"/>
                          <a:cs typeface="Times New Roman"/>
                        </a:rPr>
                        <a:t>CAMPO</a:t>
                      </a:r>
                      <a:r>
                        <a:rPr lang="es-MX" sz="1000" b="1" baseline="0" dirty="0" smtClean="0">
                          <a:latin typeface="+mn-lt"/>
                          <a:ea typeface="Calibri"/>
                          <a:cs typeface="Times New Roman"/>
                        </a:rPr>
                        <a:t> FORMATIVO:</a:t>
                      </a:r>
                      <a:endParaRPr lang="es-MX" sz="1000" b="1" dirty="0" smtClean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 dirty="0" smtClean="0">
                          <a:latin typeface="+mn-lt"/>
                          <a:ea typeface="Calibri"/>
                          <a:cs typeface="Times New Roman"/>
                        </a:rPr>
                        <a:t>Lenguaje</a:t>
                      </a:r>
                      <a:r>
                        <a:rPr lang="es-MX" sz="1000" baseline="0" dirty="0" smtClean="0">
                          <a:latin typeface="+mn-lt"/>
                          <a:ea typeface="Calibri"/>
                          <a:cs typeface="Times New Roman"/>
                        </a:rPr>
                        <a:t> y Comunicación</a:t>
                      </a:r>
                      <a:endParaRPr lang="es-MX" sz="1000" dirty="0" smtClean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s-MX" sz="1000" dirty="0" smtClean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 b="1" dirty="0" smtClean="0">
                          <a:latin typeface="+mn-lt"/>
                          <a:ea typeface="Calibri"/>
                          <a:cs typeface="Times New Roman"/>
                        </a:rPr>
                        <a:t>ASPECTO: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 b="0" dirty="0" smtClean="0">
                          <a:latin typeface="+mn-lt"/>
                          <a:ea typeface="Calibri"/>
                          <a:cs typeface="Times New Roman"/>
                        </a:rPr>
                        <a:t>Lenguaje</a:t>
                      </a:r>
                      <a:r>
                        <a:rPr lang="es-MX" sz="1000" b="0" baseline="0" dirty="0" smtClean="0">
                          <a:latin typeface="+mn-lt"/>
                          <a:ea typeface="Calibri"/>
                          <a:cs typeface="Times New Roman"/>
                        </a:rPr>
                        <a:t> escrito</a:t>
                      </a:r>
                      <a:endParaRPr lang="es-MX" sz="1000" b="0" dirty="0" smtClean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s-MX" sz="1000" b="1" dirty="0" smtClean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s-MX" sz="1000" b="0" dirty="0" smtClean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 b="1" dirty="0" smtClean="0">
                          <a:latin typeface="+mn-lt"/>
                          <a:ea typeface="Calibri"/>
                          <a:cs typeface="Times New Roman"/>
                        </a:rPr>
                        <a:t>NOMBRE</a:t>
                      </a:r>
                      <a:r>
                        <a:rPr lang="es-MX" sz="1000" b="1" baseline="0" dirty="0" smtClean="0">
                          <a:latin typeface="+mn-lt"/>
                          <a:ea typeface="Calibri"/>
                          <a:cs typeface="Times New Roman"/>
                        </a:rPr>
                        <a:t> DE LA ACTIVIDAD:</a:t>
                      </a:r>
                      <a:endParaRPr lang="es-MX" sz="1000" b="1" dirty="0" smtClean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 dirty="0" smtClean="0">
                          <a:latin typeface="+mn-lt"/>
                          <a:ea typeface="Calibri"/>
                          <a:cs typeface="Times New Roman"/>
                        </a:rPr>
                        <a:t>“Identificando</a:t>
                      </a:r>
                      <a:r>
                        <a:rPr lang="es-MX" sz="1000" baseline="0" dirty="0" smtClean="0">
                          <a:latin typeface="+mn-lt"/>
                          <a:ea typeface="Calibri"/>
                          <a:cs typeface="Times New Roman"/>
                        </a:rPr>
                        <a:t> imágenes</a:t>
                      </a:r>
                      <a:r>
                        <a:rPr lang="es-MX" sz="1000" dirty="0" smtClean="0">
                          <a:latin typeface="+mn-lt"/>
                          <a:ea typeface="Calibri"/>
                          <a:cs typeface="Times New Roman"/>
                        </a:rPr>
                        <a:t>”</a:t>
                      </a:r>
                      <a:endParaRPr lang="es-MX" sz="1000" baseline="0" dirty="0" smtClean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s-MX" sz="1000" dirty="0" smtClean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 b="1" dirty="0" smtClean="0">
                          <a:latin typeface="+mn-lt"/>
                          <a:ea typeface="Calibri"/>
                          <a:cs typeface="Times New Roman"/>
                        </a:rPr>
                        <a:t>PROPÓSITO: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 b="0" dirty="0" smtClean="0">
                          <a:latin typeface="+mn-lt"/>
                          <a:ea typeface="Calibri"/>
                          <a:cs typeface="Times New Roman"/>
                        </a:rPr>
                        <a:t>Conocer</a:t>
                      </a:r>
                      <a:r>
                        <a:rPr lang="es-MX" sz="1000" b="0" baseline="0" dirty="0" smtClean="0">
                          <a:latin typeface="+mn-lt"/>
                          <a:ea typeface="Calibri"/>
                          <a:cs typeface="Times New Roman"/>
                        </a:rPr>
                        <a:t> algunas imágenes por medio de una identificación de palabras.</a:t>
                      </a:r>
                      <a:endParaRPr lang="es-MX" sz="1000" b="0" dirty="0" smtClean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 b="1" dirty="0" smtClean="0">
                          <a:latin typeface="+mn-lt"/>
                          <a:ea typeface="Calibri"/>
                          <a:cs typeface="Times New Roman"/>
                        </a:rPr>
                        <a:t>INICIO: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 b="0" dirty="0" smtClean="0">
                          <a:latin typeface="+mn-lt"/>
                          <a:ea typeface="Calibri"/>
                          <a:cs typeface="Times New Roman"/>
                        </a:rPr>
                        <a:t>Los niños</a:t>
                      </a:r>
                      <a:r>
                        <a:rPr lang="es-MX" sz="1000" b="0" baseline="0" dirty="0" smtClean="0">
                          <a:latin typeface="+mn-lt"/>
                          <a:ea typeface="Calibri"/>
                          <a:cs typeface="Times New Roman"/>
                        </a:rPr>
                        <a:t> estarán sentados en su lugar y en el pizarrón estarán pegadas imágenes , los niños participaran tratando de decir que es lo que dice las palabras y lo colocaran en la imagen debida, después lo leerán con sus propias palabras.</a:t>
                      </a:r>
                      <a:endParaRPr lang="es-MX" sz="1000" b="0" dirty="0" smtClean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 b="1" baseline="0" dirty="0" smtClean="0">
                          <a:latin typeface="+mn-lt"/>
                          <a:ea typeface="Calibri"/>
                          <a:cs typeface="Times New Roman"/>
                        </a:rPr>
                        <a:t>DESARROLLO: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 baseline="0" dirty="0" smtClean="0">
                          <a:latin typeface="+mn-lt"/>
                          <a:ea typeface="Calibri"/>
                          <a:cs typeface="Times New Roman"/>
                        </a:rPr>
                        <a:t>Se les  entregara hojas  para que pongan las imágenes con las palabras.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 b="1" baseline="0" dirty="0" smtClean="0">
                          <a:latin typeface="+mn-lt"/>
                          <a:ea typeface="Calibri"/>
                          <a:cs typeface="Times New Roman"/>
                        </a:rPr>
                        <a:t>CIERRE: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 b="0" baseline="0" dirty="0" smtClean="0">
                          <a:latin typeface="+mn-lt"/>
                          <a:ea typeface="Calibri"/>
                          <a:cs typeface="Times New Roman"/>
                        </a:rPr>
                        <a:t>Se les cuestionara a los niños para evaluar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 b="1" dirty="0" smtClean="0">
                          <a:latin typeface="+mn-lt"/>
                          <a:ea typeface="Calibri"/>
                          <a:cs typeface="Times New Roman"/>
                        </a:rPr>
                        <a:t>TIEMPO: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 baseline="0" dirty="0" smtClean="0">
                          <a:latin typeface="+mn-lt"/>
                          <a:ea typeface="Calibri"/>
                          <a:cs typeface="Times New Roman"/>
                        </a:rPr>
                        <a:t>20 minutos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s-MX" sz="1000" baseline="0" dirty="0" smtClean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 b="1" baseline="0" dirty="0" smtClean="0">
                          <a:latin typeface="+mn-lt"/>
                          <a:ea typeface="Calibri"/>
                          <a:cs typeface="Times New Roman"/>
                        </a:rPr>
                        <a:t>ESPACIO: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 baseline="0" dirty="0" smtClean="0">
                          <a:latin typeface="+mn-lt"/>
                          <a:ea typeface="Calibri"/>
                          <a:cs typeface="Times New Roman"/>
                        </a:rPr>
                        <a:t>Aula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s-MX" sz="1000" baseline="0" dirty="0" smtClean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 b="1" baseline="0" dirty="0" smtClean="0">
                          <a:latin typeface="+mn-lt"/>
                          <a:ea typeface="Calibri"/>
                          <a:cs typeface="Times New Roman"/>
                        </a:rPr>
                        <a:t>ORGANIZACIÓN:</a:t>
                      </a:r>
                      <a:endParaRPr lang="es-MX" sz="1000" b="0" baseline="0" dirty="0" smtClean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 b="0" baseline="0" dirty="0" smtClean="0">
                          <a:latin typeface="+mn-lt"/>
                          <a:ea typeface="Calibri"/>
                          <a:cs typeface="Times New Roman"/>
                        </a:rPr>
                        <a:t>individual</a:t>
                      </a:r>
                      <a:endParaRPr lang="es-MX" sz="1000" b="1" baseline="0" dirty="0" smtClean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baseline="0" dirty="0" smtClean="0">
                          <a:latin typeface="+mn-lt"/>
                          <a:ea typeface="Calibri"/>
                          <a:cs typeface="Times New Roman"/>
                        </a:rPr>
                        <a:t>Hojas de maquina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baseline="0" dirty="0" smtClean="0">
                          <a:latin typeface="+mn-lt"/>
                          <a:ea typeface="Calibri"/>
                          <a:cs typeface="Times New Roman"/>
                        </a:rPr>
                        <a:t>Imágenes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baseline="0" dirty="0" smtClean="0">
                          <a:latin typeface="+mn-lt"/>
                          <a:ea typeface="Calibri"/>
                          <a:cs typeface="Times New Roman"/>
                        </a:rPr>
                        <a:t>Palabras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000" baseline="0" dirty="0" smtClean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 baseline="0" dirty="0" smtClean="0">
                          <a:latin typeface="+mn-lt"/>
                          <a:ea typeface="Calibri"/>
                          <a:cs typeface="Times New Roman"/>
                        </a:rPr>
                        <a:t>Observar si los niños identificaron las letras y no batallaron por medio de las imágenes y saber en que se les dificulto para resolverlo.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193</TotalTime>
  <Words>2194</Words>
  <Application>Microsoft Office PowerPoint</Application>
  <PresentationFormat>Presentación en pantalla (4:3)</PresentationFormat>
  <Paragraphs>430</Paragraphs>
  <Slides>11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2" baseType="lpstr">
      <vt:lpstr>Tema de Office</vt:lpstr>
      <vt:lpstr>Diapositiva 1</vt:lpstr>
      <vt:lpstr>Escuela Normal de Educación Preescolar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  <vt:lpstr>Diapositiva 10</vt:lpstr>
      <vt:lpstr>Diapositiva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ACER</dc:creator>
  <cp:lastModifiedBy>SHADOW LITE SP3</cp:lastModifiedBy>
  <cp:revision>24</cp:revision>
  <dcterms:created xsi:type="dcterms:W3CDTF">2011-10-21T02:09:33Z</dcterms:created>
  <dcterms:modified xsi:type="dcterms:W3CDTF">2011-10-24T18:47:17Z</dcterms:modified>
</cp:coreProperties>
</file>