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2" d="100"/>
          <a:sy n="72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F292FB-3E54-4D01-B4EE-EF13B83A8415}" type="datetimeFigureOut">
              <a:rPr lang="es-ES" smtClean="0"/>
              <a:pPr/>
              <a:t>19/12/2011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3798E9-1362-4856-AE09-EEF7D00749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83160" y="2271486"/>
            <a:ext cx="7560840" cy="3605786"/>
          </a:xfrm>
        </p:spPr>
        <p:txBody>
          <a:bodyPr>
            <a:noAutofit/>
          </a:bodyPr>
          <a:lstStyle/>
          <a:p>
            <a:pPr algn="ctr"/>
            <a:r>
              <a:rPr lang="es-ES_tradnl" sz="4800" dirty="0" smtClean="0">
                <a:solidFill>
                  <a:srgbClr val="002060"/>
                </a:solidFill>
                <a:latin typeface="Berlin Sans FB Demi" pitchFamily="34" charset="0"/>
              </a:rPr>
              <a:t>Vida cotidiana en las Instituciones educativas, planificación, rutinas, clima institucional y turbulencias</a:t>
            </a:r>
            <a:r>
              <a:rPr lang="es-ES_tradnl" sz="4800" dirty="0" smtClean="0">
                <a:solidFill>
                  <a:srgbClr val="009900"/>
                </a:solidFill>
                <a:latin typeface="Berlin Sans FB Demi" pitchFamily="34" charset="0"/>
              </a:rPr>
              <a:t>;</a:t>
            </a:r>
            <a:r>
              <a:rPr lang="es-ES_tradnl" sz="4800" dirty="0" smtClean="0">
                <a:solidFill>
                  <a:srgbClr val="FF0066"/>
                </a:solidFill>
                <a:latin typeface="Berlin Sans FB Demi" pitchFamily="34" charset="0"/>
              </a:rPr>
              <a:t>*</a:t>
            </a:r>
            <a:r>
              <a:rPr lang="es-ES_tradnl" sz="4800" dirty="0" smtClean="0">
                <a:solidFill>
                  <a:srgbClr val="002060"/>
                </a:solidFill>
                <a:latin typeface="Berlin Sans FB Demi" pitchFamily="34" charset="0"/>
              </a:rPr>
              <a:t/>
            </a:r>
            <a:br>
              <a:rPr lang="es-ES_tradnl" sz="4800" dirty="0" smtClean="0">
                <a:solidFill>
                  <a:srgbClr val="002060"/>
                </a:solidFill>
                <a:latin typeface="Berlin Sans FB Demi" pitchFamily="34" charset="0"/>
              </a:rPr>
            </a:br>
            <a:endParaRPr lang="es-ES" sz="4800" dirty="0">
              <a:solidFill>
                <a:srgbClr val="00206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6120680" cy="4629128"/>
          </a:xfrm>
        </p:spPr>
        <p:txBody>
          <a:bodyPr>
            <a:noAutofit/>
          </a:bodyPr>
          <a:lstStyle/>
          <a:p>
            <a:pPr>
              <a:buNone/>
            </a:pPr>
            <a:endParaRPr lang="es-ES_tradnl" sz="1700" dirty="0" smtClean="0">
              <a:latin typeface="Berlin Sans FB" pitchFamily="34" charset="0"/>
            </a:endParaRPr>
          </a:p>
          <a:p>
            <a:r>
              <a:rPr lang="es-ES_tradnl" sz="1700" dirty="0" smtClean="0">
                <a:latin typeface="Berlin Sans FB" pitchFamily="34" charset="0"/>
              </a:rPr>
              <a:t>En la cotidianidad del proceso escolar se inscriben sus determinaciones institucionales, históricas y sociales.</a:t>
            </a:r>
          </a:p>
          <a:p>
            <a:pPr>
              <a:buNone/>
            </a:pPr>
            <a:endParaRPr lang="es-ES_tradnl" sz="1700" dirty="0" smtClean="0">
              <a:latin typeface="Berlin Sans FB" pitchFamily="34" charset="0"/>
            </a:endParaRPr>
          </a:p>
          <a:p>
            <a:r>
              <a:rPr lang="es-ES_tradnl" sz="1700" dirty="0" smtClean="0">
                <a:solidFill>
                  <a:srgbClr val="FF0000"/>
                </a:solidFill>
                <a:latin typeface="Berlin Sans FB" pitchFamily="34" charset="0"/>
              </a:rPr>
              <a:t>¿Qué significa “hábito”?  </a:t>
            </a:r>
            <a:endParaRPr lang="es-ES_tradnl" sz="17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s-ES_tradnl" sz="1700" i="1" dirty="0" smtClean="0">
                <a:latin typeface="Berlin Sans FB" pitchFamily="34" charset="0"/>
              </a:rPr>
              <a:t>Costumbre adquirida por la repetición de un acto.</a:t>
            </a:r>
          </a:p>
          <a:p>
            <a:pPr>
              <a:buNone/>
            </a:pPr>
            <a:endParaRPr lang="es-ES_tradnl" sz="1700" i="1" dirty="0" smtClean="0">
              <a:latin typeface="Berlin Sans FB" pitchFamily="34" charset="0"/>
            </a:endParaRPr>
          </a:p>
          <a:p>
            <a:r>
              <a:rPr lang="es-ES_tradnl" sz="1700" dirty="0" smtClean="0">
                <a:latin typeface="Berlin Sans FB" pitchFamily="34" charset="0"/>
              </a:rPr>
              <a:t>En el jardín, los niños aprenden a “comportarse tal como la sociedad espera de ellos” a “fuerza de repetir determinadas actividades”</a:t>
            </a:r>
          </a:p>
          <a:p>
            <a:endParaRPr lang="es-ES_tradnl" sz="1700" dirty="0" smtClean="0">
              <a:latin typeface="Berlin Sans FB" pitchFamily="34" charset="0"/>
            </a:endParaRPr>
          </a:p>
          <a:p>
            <a:r>
              <a:rPr lang="es-ES_tradnl" sz="1700" dirty="0" smtClean="0">
                <a:latin typeface="Berlin Sans FB" pitchFamily="34" charset="0"/>
              </a:rPr>
              <a:t>El hábito no hace al monje.</a:t>
            </a:r>
          </a:p>
          <a:p>
            <a:endParaRPr lang="es-ES_tradnl" sz="1700" dirty="0" smtClean="0">
              <a:latin typeface="Berlin Sans FB" pitchFamily="34" charset="0"/>
            </a:endParaRPr>
          </a:p>
          <a:p>
            <a:pPr lvl="0"/>
            <a:r>
              <a:rPr lang="es-ES_tradnl" sz="1700" dirty="0" smtClean="0">
                <a:latin typeface="Berlin Sans FB" pitchFamily="34" charset="0"/>
              </a:rPr>
              <a:t>Los hábitos se contextualizan: lo que quiere decir, que hay modos de comportarse que será especialmente valorados y seleccionados de acuerdo con el contexto que habitemos, a veces este contexto es únicamente el escolar.</a:t>
            </a:r>
          </a:p>
          <a:p>
            <a:endParaRPr lang="es-ES_tradnl" sz="1700" dirty="0" smtClean="0">
              <a:latin typeface="Berlin Sans FB" pitchFamily="34" charset="0"/>
            </a:endParaRPr>
          </a:p>
          <a:p>
            <a:endParaRPr lang="es-ES_tradnl" sz="1700" dirty="0" smtClean="0">
              <a:latin typeface="Berlin Sans FB" pitchFamily="34" charset="0"/>
            </a:endParaRPr>
          </a:p>
          <a:p>
            <a:endParaRPr lang="es-ES_tradnl" sz="1700" dirty="0" smtClean="0">
              <a:latin typeface="Berlin Sans FB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2264" y="260648"/>
            <a:ext cx="8584232" cy="1143000"/>
          </a:xfrm>
        </p:spPr>
        <p:txBody>
          <a:bodyPr>
            <a:noAutofit/>
          </a:bodyPr>
          <a:lstStyle/>
          <a:p>
            <a:pPr algn="ctr"/>
            <a:r>
              <a:rPr lang="es-ES_tradnl" sz="4400" dirty="0" smtClean="0">
                <a:solidFill>
                  <a:srgbClr val="002060"/>
                </a:solidFill>
                <a:latin typeface="Berlin Sans FB Demi" pitchFamily="34" charset="0"/>
              </a:rPr>
              <a:t>Vida Cotidiana en la Escuela: ¿Con o sin Alienación?</a:t>
            </a:r>
            <a:r>
              <a:rPr lang="es-ES_tradnl" sz="4400" dirty="0" smtClean="0">
                <a:solidFill>
                  <a:srgbClr val="009900"/>
                </a:solidFill>
                <a:latin typeface="Berlin Sans FB Demi" pitchFamily="34" charset="0"/>
              </a:rPr>
              <a:t>;</a:t>
            </a:r>
            <a:r>
              <a:rPr lang="es-ES_tradnl" sz="4400" dirty="0" smtClean="0">
                <a:solidFill>
                  <a:srgbClr val="FF0066"/>
                </a:solidFill>
                <a:latin typeface="Berlin Sans FB Demi" pitchFamily="34" charset="0"/>
              </a:rPr>
              <a:t>*</a:t>
            </a:r>
            <a:endParaRPr lang="es-ES" sz="4400" dirty="0">
              <a:solidFill>
                <a:srgbClr val="FF0066"/>
              </a:solidFill>
              <a:latin typeface="Berlin Sans FB Demi" pitchFamily="34" charset="0"/>
            </a:endParaRPr>
          </a:p>
        </p:txBody>
      </p:sp>
      <p:pic>
        <p:nvPicPr>
          <p:cNvPr id="8194" name="Picture 2" descr="http://es.dreamstime.com/monje-budista-thumb16561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060848"/>
            <a:ext cx="1630741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08248" y="764704"/>
            <a:ext cx="8584232" cy="1143000"/>
          </a:xfrm>
        </p:spPr>
        <p:txBody>
          <a:bodyPr>
            <a:noAutofit/>
          </a:bodyPr>
          <a:lstStyle/>
          <a:p>
            <a:pPr algn="ctr"/>
            <a:r>
              <a:rPr lang="es-ES_tradnl" sz="4000" dirty="0" smtClean="0">
                <a:solidFill>
                  <a:srgbClr val="002060"/>
                </a:solidFill>
                <a:latin typeface="Berlin Sans FB Demi" pitchFamily="34" charset="0"/>
              </a:rPr>
              <a:t>Los Hábitos y las Rutinas de la Vida Cotidiana: Saludos, intercambio, higiene, alimentación, descanso</a:t>
            </a:r>
            <a:r>
              <a:rPr lang="es-ES_tradnl" sz="4000" dirty="0" smtClean="0">
                <a:solidFill>
                  <a:srgbClr val="009900"/>
                </a:solidFill>
                <a:latin typeface="Berlin Sans FB Demi" pitchFamily="34" charset="0"/>
              </a:rPr>
              <a:t>;</a:t>
            </a:r>
            <a:r>
              <a:rPr lang="es-ES_tradnl" sz="4000" dirty="0" smtClean="0">
                <a:solidFill>
                  <a:srgbClr val="FF0066"/>
                </a:solidFill>
                <a:latin typeface="Berlin Sans FB Demi" pitchFamily="34" charset="0"/>
              </a:rPr>
              <a:t>*</a:t>
            </a:r>
            <a:endParaRPr lang="es-ES" sz="4000" dirty="0">
              <a:solidFill>
                <a:srgbClr val="FF0066"/>
              </a:solidFill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2555776" y="2204864"/>
            <a:ext cx="6120680" cy="3456384"/>
          </a:xfrm>
        </p:spPr>
        <p:txBody>
          <a:bodyPr>
            <a:noAutofit/>
          </a:bodyPr>
          <a:lstStyle/>
          <a:p>
            <a:pPr>
              <a:buNone/>
            </a:pPr>
            <a:endParaRPr lang="es-ES_tradnl" sz="1800" dirty="0" smtClean="0">
              <a:latin typeface="Berlin Sans FB" pitchFamily="34" charset="0"/>
            </a:endParaRPr>
          </a:p>
          <a:p>
            <a:r>
              <a:rPr lang="es-ES_tradnl" sz="1800" dirty="0" smtClean="0">
                <a:latin typeface="Berlin Sans FB" pitchFamily="34" charset="0"/>
              </a:rPr>
              <a:t>Establecer </a:t>
            </a:r>
            <a:r>
              <a:rPr lang="es-ES_tradnl" sz="1800" dirty="0" smtClean="0">
                <a:solidFill>
                  <a:srgbClr val="FF0000"/>
                </a:solidFill>
                <a:latin typeface="Berlin Sans FB" pitchFamily="34" charset="0"/>
              </a:rPr>
              <a:t>“patrones de conducta” </a:t>
            </a:r>
            <a:r>
              <a:rPr lang="es-ES_tradnl" sz="1800" dirty="0" smtClean="0">
                <a:latin typeface="Berlin Sans FB" pitchFamily="34" charset="0"/>
              </a:rPr>
              <a:t>a través de estímulos condicionantes.</a:t>
            </a:r>
          </a:p>
          <a:p>
            <a:endParaRPr lang="es-ES_tradnl" sz="1800" dirty="0" smtClean="0">
              <a:latin typeface="Berlin Sans FB" pitchFamily="34" charset="0"/>
            </a:endParaRPr>
          </a:p>
          <a:p>
            <a:r>
              <a:rPr lang="es-ES_tradnl" sz="1800" dirty="0" smtClean="0">
                <a:latin typeface="Berlin Sans FB" pitchFamily="34" charset="0"/>
              </a:rPr>
              <a:t>Las actividades cotidianas continúan centradas en la enseñanza de los hábitos.</a:t>
            </a:r>
          </a:p>
          <a:p>
            <a:endParaRPr lang="es-ES_tradnl" sz="1800" dirty="0" smtClean="0">
              <a:latin typeface="Berlin Sans FB" pitchFamily="34" charset="0"/>
            </a:endParaRPr>
          </a:p>
          <a:p>
            <a:r>
              <a:rPr lang="es-ES_tradnl" sz="1800" dirty="0" smtClean="0">
                <a:latin typeface="Berlin Sans FB" pitchFamily="34" charset="0"/>
              </a:rPr>
              <a:t>El hábito es tomado por la sociedad como una conducta mecanizada y estereotipada, en la cual, una vez que se consolide, no interviene el plano de la conciencia</a:t>
            </a:r>
          </a:p>
          <a:p>
            <a:endParaRPr lang="es-ES_tradnl" sz="1800" dirty="0" smtClean="0">
              <a:latin typeface="Berlin Sans FB" pitchFamily="34" charset="0"/>
            </a:endParaRPr>
          </a:p>
          <a:p>
            <a:endParaRPr lang="es-ES_tradnl" sz="1800" dirty="0" smtClean="0">
              <a:latin typeface="Berlin Sans FB" pitchFamily="34" charset="0"/>
            </a:endParaRPr>
          </a:p>
        </p:txBody>
      </p:sp>
      <p:pic>
        <p:nvPicPr>
          <p:cNvPr id="7172" name="Picture 4" descr="http://www.imaginaria.com.ar/18/1/lecturas-01-Valo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48880"/>
            <a:ext cx="228600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contenido"/>
          <p:cNvSpPr txBox="1">
            <a:spLocks/>
          </p:cNvSpPr>
          <p:nvPr/>
        </p:nvSpPr>
        <p:spPr>
          <a:xfrm>
            <a:off x="216024" y="1412776"/>
            <a:ext cx="6228184" cy="52565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_tradnl" sz="2400" dirty="0" smtClean="0">
                <a:latin typeface="Berlin Sans FB" pitchFamily="34" charset="0"/>
              </a:rPr>
              <a:t>Son una serie de hábitos que el niño repite diariamente.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s-ES_tradnl" sz="2400" dirty="0" smtClean="0">
              <a:latin typeface="Berlin Sans FB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_tradnl" sz="2400" dirty="0" err="1" smtClean="0">
                <a:solidFill>
                  <a:srgbClr val="FF0000"/>
                </a:solidFill>
                <a:latin typeface="Berlin Sans FB" pitchFamily="34" charset="0"/>
              </a:rPr>
              <a:t>Malajovich</a:t>
            </a:r>
            <a:r>
              <a:rPr lang="es-ES_tradnl" sz="2400" dirty="0" smtClean="0">
                <a:solidFill>
                  <a:srgbClr val="FF0000"/>
                </a:solidFill>
                <a:latin typeface="Berlin Sans FB" pitchFamily="34" charset="0"/>
              </a:rPr>
              <a:t>: </a:t>
            </a:r>
            <a:r>
              <a:rPr lang="es-ES_tradnl" sz="2400" dirty="0" smtClean="0">
                <a:latin typeface="Berlin Sans FB" pitchFamily="34" charset="0"/>
              </a:rPr>
              <a:t>las rutinas cotidianas son estables en el tiempo, contribuyen a que el niño aprenda a prever el resultado de sus acciones.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s-ES_tradnl" sz="2400" dirty="0" smtClean="0">
              <a:latin typeface="Berlin Sans FB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_tradnl" sz="2400" dirty="0" err="1" smtClean="0">
                <a:solidFill>
                  <a:srgbClr val="FF0000"/>
                </a:solidFill>
                <a:latin typeface="Berlin Sans FB" pitchFamily="34" charset="0"/>
              </a:rPr>
              <a:t>Lautrey</a:t>
            </a:r>
            <a:r>
              <a:rPr lang="es-ES_tradnl" sz="2400" dirty="0" smtClean="0">
                <a:solidFill>
                  <a:srgbClr val="FF0000"/>
                </a:solidFill>
                <a:latin typeface="Berlin Sans FB" pitchFamily="34" charset="0"/>
              </a:rPr>
              <a:t>: </a:t>
            </a:r>
            <a:r>
              <a:rPr lang="es-ES_tradnl" sz="2400" dirty="0" smtClean="0">
                <a:latin typeface="Berlin Sans FB" pitchFamily="34" charset="0"/>
              </a:rPr>
              <a:t>las rutinas cotidianas son los ambientes flexiblemente estructurados, los mas favorecedores del desarrollo, los que están reglados por pautas claras, pero susceptibles de modificarse dependiendo de las circunstancias,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s-ES_tradnl" sz="24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erlin Sans FB" pitchFamily="34" charset="0"/>
              <a:ea typeface="+mn-ea"/>
              <a:cs typeface="+mn-cs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51520" y="-27384"/>
            <a:ext cx="8584232" cy="1143000"/>
          </a:xfrm>
        </p:spPr>
        <p:txBody>
          <a:bodyPr>
            <a:noAutofit/>
          </a:bodyPr>
          <a:lstStyle/>
          <a:p>
            <a:pPr algn="ctr"/>
            <a:r>
              <a:rPr lang="es-ES_tradnl" sz="5400" dirty="0" smtClean="0">
                <a:solidFill>
                  <a:srgbClr val="002060"/>
                </a:solidFill>
                <a:latin typeface="Berlin Sans FB Demi" pitchFamily="34" charset="0"/>
              </a:rPr>
              <a:t>Las Rutinas</a:t>
            </a:r>
            <a:r>
              <a:rPr lang="es-ES_tradnl" sz="5400" dirty="0" smtClean="0">
                <a:solidFill>
                  <a:srgbClr val="009900"/>
                </a:solidFill>
                <a:latin typeface="Berlin Sans FB Demi" pitchFamily="34" charset="0"/>
              </a:rPr>
              <a:t>;</a:t>
            </a:r>
            <a:r>
              <a:rPr lang="es-ES_tradnl" sz="5400" dirty="0" smtClean="0">
                <a:solidFill>
                  <a:srgbClr val="FF0066"/>
                </a:solidFill>
                <a:latin typeface="Berlin Sans FB Demi" pitchFamily="34" charset="0"/>
              </a:rPr>
              <a:t>*</a:t>
            </a:r>
            <a:endParaRPr lang="es-ES" sz="5400" dirty="0">
              <a:solidFill>
                <a:srgbClr val="FF0066"/>
              </a:solidFill>
              <a:latin typeface="Berlin Sans FB Demi" pitchFamily="34" charset="0"/>
            </a:endParaRPr>
          </a:p>
        </p:txBody>
      </p:sp>
      <p:pic>
        <p:nvPicPr>
          <p:cNvPr id="4" name="Picture 2" descr="http://www.universalbaby.es/wp-content/higiene-de-los-ni%C3%B1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196752"/>
            <a:ext cx="2118940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899592" y="5661248"/>
            <a:ext cx="7128792" cy="576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s-ES_tradnl" sz="2400" dirty="0" smtClean="0">
              <a:latin typeface="Berlin Sans FB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s-ES_tradnl" sz="24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erlin Sans FB" pitchFamily="34" charset="0"/>
              <a:ea typeface="+mn-ea"/>
              <a:cs typeface="+mn-cs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4232" cy="1143000"/>
          </a:xfrm>
        </p:spPr>
        <p:txBody>
          <a:bodyPr>
            <a:noAutofit/>
          </a:bodyPr>
          <a:lstStyle/>
          <a:p>
            <a:pPr algn="ctr"/>
            <a:r>
              <a:rPr lang="es-ES_tradnl" sz="5400" dirty="0" smtClean="0">
                <a:solidFill>
                  <a:srgbClr val="002060"/>
                </a:solidFill>
                <a:latin typeface="Berlin Sans FB Demi" pitchFamily="34" charset="0"/>
              </a:rPr>
              <a:t>Los Hábitos y Las Rutinas: ¿Problemas o ventajas?</a:t>
            </a:r>
            <a:r>
              <a:rPr lang="es-ES_tradnl" sz="5400" dirty="0" smtClean="0">
                <a:solidFill>
                  <a:srgbClr val="009900"/>
                </a:solidFill>
                <a:latin typeface="Berlin Sans FB Demi" pitchFamily="34" charset="0"/>
              </a:rPr>
              <a:t>;</a:t>
            </a:r>
            <a:r>
              <a:rPr lang="es-ES_tradnl" sz="5400" dirty="0" smtClean="0">
                <a:solidFill>
                  <a:srgbClr val="FF0066"/>
                </a:solidFill>
                <a:latin typeface="Berlin Sans FB Demi" pitchFamily="34" charset="0"/>
              </a:rPr>
              <a:t>*</a:t>
            </a:r>
            <a:endParaRPr lang="es-ES" sz="5400" dirty="0">
              <a:solidFill>
                <a:srgbClr val="FF0066"/>
              </a:solidFill>
              <a:latin typeface="Berlin Sans FB Demi" pitchFamily="34" charset="0"/>
            </a:endParaRPr>
          </a:p>
        </p:txBody>
      </p:sp>
      <p:sp>
        <p:nvSpPr>
          <p:cNvPr id="8" name="2 Marcador de contenido"/>
          <p:cNvSpPr>
            <a:spLocks noGrp="1"/>
          </p:cNvSpPr>
          <p:nvPr>
            <p:ph sz="quarter" idx="1"/>
          </p:nvPr>
        </p:nvSpPr>
        <p:spPr>
          <a:xfrm>
            <a:off x="2555776" y="1916832"/>
            <a:ext cx="6120680" cy="34563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_tradnl" sz="2000" dirty="0" smtClean="0">
                <a:latin typeface="Berlin Sans FB" pitchFamily="34" charset="0"/>
              </a:rPr>
              <a:t>Serán un problema:</a:t>
            </a:r>
          </a:p>
          <a:p>
            <a:r>
              <a:rPr lang="es-ES_tradnl" sz="2000" dirty="0" smtClean="0">
                <a:latin typeface="Berlin Sans FB" pitchFamily="34" charset="0"/>
              </a:rPr>
              <a:t>Si el docente no se cuestiona el enfoque y la modalidad y la intención con que promueve el tratamiento del hábito.</a:t>
            </a:r>
          </a:p>
          <a:p>
            <a:r>
              <a:rPr lang="es-ES_tradnl" sz="2000" dirty="0" smtClean="0">
                <a:latin typeface="Berlin Sans FB" pitchFamily="34" charset="0"/>
              </a:rPr>
              <a:t>Si el tiempo escolar comprende sólo una sumativa de hábitos, así se revitualiza / rutiniza la tarea, perdiendo progresivamente sentido.</a:t>
            </a:r>
          </a:p>
          <a:p>
            <a:r>
              <a:rPr lang="es-ES_tradnl" sz="2000" dirty="0" smtClean="0">
                <a:latin typeface="Berlin Sans FB" pitchFamily="34" charset="0"/>
              </a:rPr>
              <a:t>Si se plantea la dicotomía entre hábitos vs autonomía. ¿Queremos formar niños autómatas / ciegamente obedientes o autónomos?</a:t>
            </a:r>
          </a:p>
          <a:p>
            <a:r>
              <a:rPr lang="es-ES_tradnl" sz="2000" dirty="0" smtClean="0">
                <a:latin typeface="Berlin Sans FB" pitchFamily="34" charset="0"/>
              </a:rPr>
              <a:t>Si la totalidad de la actividad de la jornada consiste en una suma de ritos automatizados, o rutinas mecánicas.</a:t>
            </a:r>
          </a:p>
          <a:p>
            <a:endParaRPr lang="es-ES_tradnl" sz="1700" dirty="0" smtClean="0">
              <a:latin typeface="Berlin Sans FB" pitchFamily="34" charset="0"/>
            </a:endParaRPr>
          </a:p>
          <a:p>
            <a:endParaRPr lang="es-ES_tradnl" sz="1700" dirty="0" smtClean="0">
              <a:latin typeface="Berlin Sans FB" pitchFamily="34" charset="0"/>
            </a:endParaRPr>
          </a:p>
          <a:p>
            <a:endParaRPr lang="es-ES_tradnl" sz="1700" dirty="0" smtClean="0">
              <a:latin typeface="Berlin Sans FB" pitchFamily="34" charset="0"/>
            </a:endParaRPr>
          </a:p>
        </p:txBody>
      </p:sp>
      <p:pic>
        <p:nvPicPr>
          <p:cNvPr id="5122" name="Picture 2" descr="http://spanskespanol.wikispaces.com/file/view/profesor2.jpg/95790386/profeso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2376264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4232" cy="1143000"/>
          </a:xfrm>
        </p:spPr>
        <p:txBody>
          <a:bodyPr>
            <a:noAutofit/>
          </a:bodyPr>
          <a:lstStyle/>
          <a:p>
            <a:pPr algn="ctr"/>
            <a:r>
              <a:rPr lang="es-ES_tradnl" sz="5400" dirty="0" smtClean="0">
                <a:solidFill>
                  <a:srgbClr val="002060"/>
                </a:solidFill>
                <a:latin typeface="Berlin Sans FB Demi" pitchFamily="34" charset="0"/>
              </a:rPr>
              <a:t>Los Ritos, los Rituales y la Ritualización</a:t>
            </a:r>
            <a:r>
              <a:rPr lang="es-ES_tradnl" sz="5400" dirty="0" smtClean="0">
                <a:solidFill>
                  <a:srgbClr val="009900"/>
                </a:solidFill>
                <a:latin typeface="Berlin Sans FB Demi" pitchFamily="34" charset="0"/>
              </a:rPr>
              <a:t>;</a:t>
            </a:r>
            <a:r>
              <a:rPr lang="es-ES_tradnl" sz="5400" dirty="0" smtClean="0">
                <a:solidFill>
                  <a:srgbClr val="FF0066"/>
                </a:solidFill>
                <a:latin typeface="Berlin Sans FB Demi" pitchFamily="34" charset="0"/>
              </a:rPr>
              <a:t>*</a:t>
            </a:r>
            <a:endParaRPr lang="es-ES" sz="5400" dirty="0">
              <a:solidFill>
                <a:srgbClr val="FF0066"/>
              </a:solidFill>
              <a:latin typeface="Berlin Sans FB Demi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16024" y="1772816"/>
            <a:ext cx="6228184" cy="48965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_tradnl" sz="2400" dirty="0" smtClean="0">
                <a:solidFill>
                  <a:srgbClr val="FF0000"/>
                </a:solidFill>
                <a:latin typeface="Berlin Sans FB" pitchFamily="34" charset="0"/>
              </a:rPr>
              <a:t>Ritualización: </a:t>
            </a:r>
            <a:r>
              <a:rPr lang="es-ES_tradnl" sz="2400" dirty="0" smtClean="0">
                <a:latin typeface="Berlin Sans FB" pitchFamily="34" charset="0"/>
              </a:rPr>
              <a:t>es una forma muy efectiva para controlar el comportamiento de los niños.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s-ES_tradnl" sz="2400" dirty="0" smtClean="0">
              <a:latin typeface="Berlin Sans FB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_tradnl" sz="2400" dirty="0" smtClean="0">
                <a:latin typeface="Berlin Sans FB" pitchFamily="34" charset="0"/>
              </a:rPr>
              <a:t>La relación pedagógica se va reduciendo en el intercambio mecánico de información.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s-ES_tradnl" sz="2400" dirty="0" smtClean="0">
              <a:latin typeface="Berlin Sans FB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_tradnl" sz="2400" dirty="0" smtClean="0">
                <a:latin typeface="Berlin Sans FB" pitchFamily="34" charset="0"/>
              </a:rPr>
              <a:t>Atenta contra la creatividad de niños y docentes, pues introduce subrepticia y tenazmente.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s-ES_tradnl" sz="2400" dirty="0" smtClean="0">
              <a:latin typeface="Berlin Sans FB" pitchFamily="34" charset="0"/>
            </a:endParaRPr>
          </a:p>
        </p:txBody>
      </p:sp>
      <p:pic>
        <p:nvPicPr>
          <p:cNvPr id="4098" name="Picture 2" descr="http://www.sosprograms.com/images/p_mom_kid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204864"/>
            <a:ext cx="2088232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08248" y="1421904"/>
            <a:ext cx="8584232" cy="1143000"/>
          </a:xfrm>
        </p:spPr>
        <p:txBody>
          <a:bodyPr>
            <a:noAutofit/>
          </a:bodyPr>
          <a:lstStyle/>
          <a:p>
            <a:pPr algn="ctr"/>
            <a:r>
              <a:rPr lang="es-ES_tradnl" sz="5400" dirty="0" smtClean="0">
                <a:solidFill>
                  <a:srgbClr val="002060"/>
                </a:solidFill>
                <a:latin typeface="Berlin Sans FB Demi" pitchFamily="34" charset="0"/>
              </a:rPr>
              <a:t>Visión ideológica de la Práctica Educativa Institucional</a:t>
            </a:r>
            <a:r>
              <a:rPr lang="es-ES_tradnl" sz="5400" dirty="0" smtClean="0">
                <a:solidFill>
                  <a:srgbClr val="009900"/>
                </a:solidFill>
                <a:latin typeface="Berlin Sans FB Demi" pitchFamily="34" charset="0"/>
              </a:rPr>
              <a:t>;</a:t>
            </a:r>
            <a:r>
              <a:rPr lang="es-ES_tradnl" sz="5400" dirty="0" smtClean="0">
                <a:solidFill>
                  <a:srgbClr val="FF0066"/>
                </a:solidFill>
                <a:latin typeface="Berlin Sans FB Demi" pitchFamily="34" charset="0"/>
              </a:rPr>
              <a:t>*</a:t>
            </a:r>
            <a:endParaRPr lang="es-ES" sz="5400" dirty="0">
              <a:solidFill>
                <a:srgbClr val="FF0066"/>
              </a:solidFill>
              <a:latin typeface="Berlin Sans FB Demi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2771800" y="2996952"/>
            <a:ext cx="6120680" cy="3456384"/>
          </a:xfrm>
        </p:spPr>
        <p:txBody>
          <a:bodyPr>
            <a:noAutofit/>
          </a:bodyPr>
          <a:lstStyle/>
          <a:p>
            <a:r>
              <a:rPr lang="es-ES_tradnl" dirty="0" smtClean="0">
                <a:solidFill>
                  <a:srgbClr val="FF0000"/>
                </a:solidFill>
                <a:latin typeface="Berlin Sans FB" pitchFamily="34" charset="0"/>
              </a:rPr>
              <a:t>La Institución como lugar de trabajo: </a:t>
            </a:r>
            <a:r>
              <a:rPr lang="es-ES_tradnl" dirty="0" smtClean="0">
                <a:latin typeface="Berlin Sans FB" pitchFamily="34" charset="0"/>
              </a:rPr>
              <a:t>se cierra a la diversidad y el docente enfrenta un conflicto.</a:t>
            </a:r>
          </a:p>
          <a:p>
            <a:pPr>
              <a:buNone/>
            </a:pPr>
            <a:endParaRPr lang="es-ES_tradnl" dirty="0" smtClean="0">
              <a:latin typeface="Berlin Sans FB" pitchFamily="34" charset="0"/>
            </a:endParaRPr>
          </a:p>
          <a:p>
            <a:r>
              <a:rPr lang="es-ES_tradnl" dirty="0" smtClean="0">
                <a:solidFill>
                  <a:srgbClr val="FF0000"/>
                </a:solidFill>
                <a:latin typeface="Berlin Sans FB" pitchFamily="34" charset="0"/>
              </a:rPr>
              <a:t>La Institución como lugar pedagógico: </a:t>
            </a:r>
            <a:r>
              <a:rPr lang="es-ES_tradnl" dirty="0" smtClean="0">
                <a:latin typeface="Berlin Sans FB" pitchFamily="34" charset="0"/>
              </a:rPr>
              <a:t>contribuye al desarrollo integral de los niños sin diferenciación alguna.</a:t>
            </a:r>
          </a:p>
        </p:txBody>
      </p:sp>
      <p:pic>
        <p:nvPicPr>
          <p:cNvPr id="3074" name="Picture 2" descr="http://1.bp.blogspot.com/-ChNgni5WX-A/ThbcbiXsZfI/AAAAAAAAHgw/HBHF18Y32xA/s1600/escuela+f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780928"/>
            <a:ext cx="2376264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1520" y="557808"/>
            <a:ext cx="8584232" cy="1143000"/>
          </a:xfrm>
        </p:spPr>
        <p:txBody>
          <a:bodyPr>
            <a:noAutofit/>
          </a:bodyPr>
          <a:lstStyle/>
          <a:p>
            <a:pPr algn="ctr"/>
            <a:r>
              <a:rPr lang="es-ES_tradnl" sz="5400" dirty="0" smtClean="0">
                <a:solidFill>
                  <a:srgbClr val="002060"/>
                </a:solidFill>
                <a:latin typeface="Berlin Sans FB Demi" pitchFamily="34" charset="0"/>
              </a:rPr>
              <a:t>¿Y las prácticas docentes cotidianas?</a:t>
            </a:r>
            <a:r>
              <a:rPr lang="es-ES_tradnl" sz="5400" dirty="0" smtClean="0">
                <a:solidFill>
                  <a:srgbClr val="009900"/>
                </a:solidFill>
                <a:latin typeface="Berlin Sans FB Demi" pitchFamily="34" charset="0"/>
              </a:rPr>
              <a:t>;</a:t>
            </a:r>
            <a:r>
              <a:rPr lang="es-ES_tradnl" sz="5400" dirty="0" smtClean="0">
                <a:solidFill>
                  <a:srgbClr val="FF0066"/>
                </a:solidFill>
                <a:latin typeface="Berlin Sans FB Demi" pitchFamily="34" charset="0"/>
              </a:rPr>
              <a:t>*</a:t>
            </a:r>
            <a:endParaRPr lang="es-ES" sz="5400" dirty="0">
              <a:solidFill>
                <a:srgbClr val="FF0066"/>
              </a:solidFill>
              <a:latin typeface="Berlin Sans FB Demi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251520" y="2276872"/>
            <a:ext cx="6228184" cy="38164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_tradnl" sz="2400" dirty="0" smtClean="0">
                <a:latin typeface="Berlin Sans FB" pitchFamily="34" charset="0"/>
              </a:rPr>
              <a:t>Los hábitos son empleados por los docentes también.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s-ES_tradnl" sz="2400" dirty="0" smtClean="0">
              <a:latin typeface="Berlin Sans FB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_tradnl" sz="2400" dirty="0" err="1" smtClean="0">
                <a:solidFill>
                  <a:srgbClr val="FF0000"/>
                </a:solidFill>
                <a:latin typeface="Berlin Sans FB" pitchFamily="34" charset="0"/>
              </a:rPr>
              <a:t>Bordieu</a:t>
            </a:r>
            <a:r>
              <a:rPr lang="es-ES_tradnl" sz="2400" dirty="0" smtClean="0">
                <a:solidFill>
                  <a:srgbClr val="FF0000"/>
                </a:solidFill>
                <a:latin typeface="Berlin Sans FB" pitchFamily="34" charset="0"/>
              </a:rPr>
              <a:t>: </a:t>
            </a:r>
            <a:r>
              <a:rPr lang="es-ES_tradnl" sz="2400" dirty="0" smtClean="0">
                <a:latin typeface="Berlin Sans FB" pitchFamily="34" charset="0"/>
              </a:rPr>
              <a:t>los docentes deben tener una relación creativa y activa con el mundo.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s-ES_tradnl" sz="2400" dirty="0" smtClean="0">
              <a:latin typeface="Berlin Sans FB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_tradnl" sz="2400" dirty="0" smtClean="0">
                <a:latin typeface="Berlin Sans FB" pitchFamily="34" charset="0"/>
              </a:rPr>
              <a:t>El rol docente es una posición dentro de un sistema de división del </a:t>
            </a:r>
            <a:r>
              <a:rPr lang="es-ES_tradnl" sz="2400" dirty="0" smtClean="0">
                <a:latin typeface="Berlin Sans FB" pitchFamily="34" charset="0"/>
              </a:rPr>
              <a:t>trabajo.</a:t>
            </a:r>
            <a:endParaRPr lang="es-ES_tradnl" sz="2400" dirty="0" smtClean="0">
              <a:latin typeface="Berlin Sans FB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_tradnl" sz="2400" dirty="0" smtClean="0">
              <a:latin typeface="Berlin Sans FB" pitchFamily="34" charset="0"/>
            </a:endParaRPr>
          </a:p>
        </p:txBody>
      </p:sp>
      <p:pic>
        <p:nvPicPr>
          <p:cNvPr id="2050" name="Picture 2" descr="http://urkullu.files.wordpress.com/2009/10/profesor-chifla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132856"/>
            <a:ext cx="2160240" cy="35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36240" y="5085184"/>
            <a:ext cx="8584232" cy="1656184"/>
          </a:xfrm>
        </p:spPr>
        <p:txBody>
          <a:bodyPr>
            <a:noAutofit/>
          </a:bodyPr>
          <a:lstStyle/>
          <a:p>
            <a:pPr algn="ctr"/>
            <a:r>
              <a:rPr lang="es-ES_tradnl" sz="3600" dirty="0" smtClean="0">
                <a:solidFill>
                  <a:srgbClr val="7030A0"/>
                </a:solidFill>
                <a:latin typeface="Berlin Sans FB Demi" pitchFamily="34" charset="0"/>
              </a:rPr>
              <a:t>La escuela es</a:t>
            </a:r>
            <a:r>
              <a:rPr lang="es-ES_tradnl" sz="3600" dirty="0" smtClean="0">
                <a:solidFill>
                  <a:srgbClr val="7030A0"/>
                </a:solidFill>
                <a:latin typeface="Berlin Sans FB Demi" pitchFamily="34" charset="0"/>
              </a:rPr>
              <a:t> </a:t>
            </a:r>
            <a:r>
              <a:rPr lang="es-ES_tradnl" sz="3600" dirty="0" smtClean="0">
                <a:solidFill>
                  <a:srgbClr val="7030A0"/>
                </a:solidFill>
                <a:latin typeface="Berlin Sans FB Demi" pitchFamily="34" charset="0"/>
              </a:rPr>
              <a:t>un lugar privilegiado para </a:t>
            </a:r>
            <a:r>
              <a:rPr lang="es-ES_tradnl" sz="3600" dirty="0" smtClean="0">
                <a:solidFill>
                  <a:srgbClr val="0070C0"/>
                </a:solidFill>
                <a:latin typeface="Berlin Sans FB Demi" pitchFamily="34" charset="0"/>
              </a:rPr>
              <a:t>la expresión de los conflictos </a:t>
            </a:r>
            <a:r>
              <a:rPr lang="es-ES_tradnl" sz="3600" dirty="0" smtClean="0">
                <a:solidFill>
                  <a:srgbClr val="FF0066"/>
                </a:solidFill>
                <a:latin typeface="Berlin Sans FB Demi" pitchFamily="34" charset="0"/>
              </a:rPr>
              <a:t>institucionales</a:t>
            </a:r>
            <a:r>
              <a:rPr lang="es-ES_tradnl" sz="3600" dirty="0" smtClean="0">
                <a:solidFill>
                  <a:srgbClr val="009900"/>
                </a:solidFill>
                <a:latin typeface="Berlin Sans FB Demi" pitchFamily="34" charset="0"/>
              </a:rPr>
              <a:t>;</a:t>
            </a:r>
            <a:r>
              <a:rPr lang="es-ES_tradnl" sz="3600" dirty="0" smtClean="0">
                <a:solidFill>
                  <a:srgbClr val="FFFF00"/>
                </a:solidFill>
                <a:latin typeface="Berlin Sans FB Demi" pitchFamily="34" charset="0"/>
              </a:rPr>
              <a:t>*</a:t>
            </a:r>
            <a:endParaRPr lang="es-ES" sz="3600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pic>
        <p:nvPicPr>
          <p:cNvPr id="1026" name="Picture 2" descr="http://hammondhomeschool.webs.com/clip_art_for_webs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76672"/>
            <a:ext cx="6336704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</TotalTime>
  <Words>536</Words>
  <Application>Microsoft Office PowerPoint</Application>
  <PresentationFormat>Presentación en pantalla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Mirador</vt:lpstr>
      <vt:lpstr>Vida cotidiana en las Instituciones educativas, planificación, rutinas, clima institucional y turbulencias;* </vt:lpstr>
      <vt:lpstr>Vida Cotidiana en la Escuela: ¿Con o sin Alienación?;*</vt:lpstr>
      <vt:lpstr>Los Hábitos y las Rutinas de la Vida Cotidiana: Saludos, intercambio, higiene, alimentación, descanso;*</vt:lpstr>
      <vt:lpstr>Las Rutinas;*</vt:lpstr>
      <vt:lpstr>Los Hábitos y Las Rutinas: ¿Problemas o ventajas?;*</vt:lpstr>
      <vt:lpstr>Los Ritos, los Rituales y la Ritualización;*</vt:lpstr>
      <vt:lpstr>Visión ideológica de la Práctica Educativa Institucional;*</vt:lpstr>
      <vt:lpstr>¿Y las prácticas docentes cotidianas?;*</vt:lpstr>
      <vt:lpstr>La escuela es un lugar privilegiado para la expresión de los conflictos institucionales;*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Pasos para  Resumir;*</dc:title>
  <dc:creator>SEVEN</dc:creator>
  <cp:lastModifiedBy>SEVEN</cp:lastModifiedBy>
  <cp:revision>15</cp:revision>
  <dcterms:created xsi:type="dcterms:W3CDTF">2011-10-03T20:19:52Z</dcterms:created>
  <dcterms:modified xsi:type="dcterms:W3CDTF">2011-12-20T02:59:24Z</dcterms:modified>
</cp:coreProperties>
</file>