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20" r:id="rId2"/>
  </p:sldMasterIdLst>
  <p:sldIdLst>
    <p:sldId id="256" r:id="rId3"/>
    <p:sldId id="257" r:id="rId4"/>
    <p:sldId id="258" r:id="rId5"/>
    <p:sldId id="259" r:id="rId6"/>
    <p:sldId id="260" r:id="rId7"/>
    <p:sldId id="261"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6E4A5533-B73E-4A60-8D82-D67FC47A3D3E}" type="datetimeFigureOut">
              <a:rPr lang="es-MX" smtClean="0"/>
              <a:t>05/01/2012</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14B25731-40DB-4C85-97DB-3670E40E5627}"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6E4A5533-B73E-4A60-8D82-D67FC47A3D3E}" type="datetimeFigureOut">
              <a:rPr lang="es-MX" smtClean="0"/>
              <a:t>05/01/2012</a:t>
            </a:fld>
            <a:endParaRPr lang="es-MX"/>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14B25731-40DB-4C85-97DB-3670E40E5627}"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6E4A5533-B73E-4A60-8D82-D67FC47A3D3E}" type="datetimeFigureOut">
              <a:rPr lang="es-MX" smtClean="0"/>
              <a:t>05/01/2012</a:t>
            </a:fld>
            <a:endParaRPr lang="es-MX"/>
          </a:p>
        </p:txBody>
      </p:sp>
      <p:sp>
        <p:nvSpPr>
          <p:cNvPr id="9" name="8 Marcador de número de diapositiva"/>
          <p:cNvSpPr>
            <a:spLocks noGrp="1"/>
          </p:cNvSpPr>
          <p:nvPr>
            <p:ph type="sldNum" sz="quarter" idx="15"/>
          </p:nvPr>
        </p:nvSpPr>
        <p:spPr/>
        <p:txBody>
          <a:bodyPr rtlCol="0"/>
          <a:lstStyle/>
          <a:p>
            <a:fld id="{14B25731-40DB-4C85-97DB-3670E40E5627}" type="slidenum">
              <a:rPr lang="es-MX" smtClean="0"/>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6E4A5533-B73E-4A60-8D82-D67FC47A3D3E}" type="datetimeFigureOut">
              <a:rPr lang="es-MX" smtClean="0"/>
              <a:t>05/01/2012</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14B25731-40DB-4C85-97DB-3670E40E5627}"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6E4A5533-B73E-4A60-8D82-D67FC47A3D3E}" type="datetimeFigureOut">
              <a:rPr lang="es-MX" smtClean="0"/>
              <a:t>05/01/2012</a:t>
            </a:fld>
            <a:endParaRPr lang="es-MX"/>
          </a:p>
        </p:txBody>
      </p:sp>
      <p:sp>
        <p:nvSpPr>
          <p:cNvPr id="7" name="6 Marcador de número de diapositiva"/>
          <p:cNvSpPr>
            <a:spLocks noGrp="1"/>
          </p:cNvSpPr>
          <p:nvPr>
            <p:ph type="sldNum" sz="quarter" idx="11"/>
          </p:nvPr>
        </p:nvSpPr>
        <p:spPr/>
        <p:txBody>
          <a:bodyPr rtlCol="0"/>
          <a:lstStyle/>
          <a:p>
            <a:fld id="{14B25731-40DB-4C85-97DB-3670E40E5627}" type="slidenum">
              <a:rPr lang="es-MX" smtClean="0"/>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6E4A5533-B73E-4A60-8D82-D67FC47A3D3E}" type="datetimeFigureOut">
              <a:rPr lang="es-MX" smtClean="0"/>
              <a:t>05/01/2012</a:t>
            </a:fld>
            <a:endParaRPr lang="es-MX"/>
          </a:p>
        </p:txBody>
      </p:sp>
      <p:sp>
        <p:nvSpPr>
          <p:cNvPr id="22" name="21 Marcador de número de diapositiva"/>
          <p:cNvSpPr>
            <a:spLocks noGrp="1"/>
          </p:cNvSpPr>
          <p:nvPr>
            <p:ph type="sldNum" sz="quarter" idx="15"/>
          </p:nvPr>
        </p:nvSpPr>
        <p:spPr/>
        <p:txBody>
          <a:bodyPr rtlCol="0"/>
          <a:lstStyle/>
          <a:p>
            <a:fld id="{14B25731-40DB-4C85-97DB-3670E40E5627}" type="slidenum">
              <a:rPr lang="es-MX" smtClean="0"/>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6E4A5533-B73E-4A60-8D82-D67FC47A3D3E}" type="datetimeFigureOut">
              <a:rPr lang="es-MX" smtClean="0"/>
              <a:t>05/01/2012</a:t>
            </a:fld>
            <a:endParaRPr lang="es-MX"/>
          </a:p>
        </p:txBody>
      </p:sp>
      <p:sp>
        <p:nvSpPr>
          <p:cNvPr id="9" name="8 Marcador de número de diapositiva"/>
          <p:cNvSpPr>
            <a:spLocks noGrp="1"/>
          </p:cNvSpPr>
          <p:nvPr>
            <p:ph type="sldNum" sz="quarter" idx="15"/>
          </p:nvPr>
        </p:nvSpPr>
        <p:spPr/>
        <p:txBody>
          <a:bodyPr rtlCol="0"/>
          <a:lstStyle/>
          <a:p>
            <a:fld id="{14B25731-40DB-4C85-97DB-3670E40E5627}" type="slidenum">
              <a:rPr lang="es-MX" smtClean="0"/>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6E4A5533-B73E-4A60-8D82-D67FC47A3D3E}" type="datetimeFigureOut">
              <a:rPr lang="es-MX" smtClean="0"/>
              <a:t>05/01/2012</a:t>
            </a:fld>
            <a:endParaRPr lang="es-MX"/>
          </a:p>
        </p:txBody>
      </p:sp>
      <p:sp>
        <p:nvSpPr>
          <p:cNvPr id="18" name="17 Marcador de número de diapositiva"/>
          <p:cNvSpPr>
            <a:spLocks noGrp="1"/>
          </p:cNvSpPr>
          <p:nvPr>
            <p:ph type="sldNum" sz="quarter" idx="11"/>
          </p:nvPr>
        </p:nvSpPr>
        <p:spPr/>
        <p:txBody>
          <a:bodyPr rtlCol="0"/>
          <a:lstStyle/>
          <a:p>
            <a:fld id="{14B25731-40DB-4C85-97DB-3670E40E5627}" type="slidenum">
              <a:rPr lang="es-MX" smtClean="0"/>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6E4A5533-B73E-4A60-8D82-D67FC47A3D3E}" type="datetimeFigureOut">
              <a:rPr lang="es-MX" smtClean="0"/>
              <a:t>05/01/2012</a:t>
            </a:fld>
            <a:endParaRPr lang="es-MX"/>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14B25731-40DB-4C85-97DB-3670E40E5627}" type="slidenum">
              <a:rPr lang="es-MX" smtClean="0"/>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6E4A5533-B73E-4A60-8D82-D67FC47A3D3E}" type="datetimeFigureOut">
              <a:rPr lang="es-MX" smtClean="0"/>
              <a:t>05/01/2012</a:t>
            </a:fld>
            <a:endParaRPr lang="es-MX"/>
          </a:p>
        </p:txBody>
      </p:sp>
      <p:sp>
        <p:nvSpPr>
          <p:cNvPr id="7" name="6 Marcador de número de diapositiva"/>
          <p:cNvSpPr>
            <a:spLocks noGrp="1"/>
          </p:cNvSpPr>
          <p:nvPr>
            <p:ph type="sldNum" sz="quarter" idx="11"/>
          </p:nvPr>
        </p:nvSpPr>
        <p:spPr/>
        <p:txBody>
          <a:bodyPr rtlCol="0"/>
          <a:lstStyle/>
          <a:p>
            <a:fld id="{14B25731-40DB-4C85-97DB-3670E40E5627}" type="slidenum">
              <a:rPr lang="es-MX" smtClean="0"/>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E4A5533-B73E-4A60-8D82-D67FC47A3D3E}" type="datetimeFigureOut">
              <a:rPr lang="es-MX" smtClean="0"/>
              <a:t>05/01/2012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4B25731-40DB-4C85-97DB-3670E40E5627}"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6E4A5533-B73E-4A60-8D82-D67FC47A3D3E}" type="datetimeFigureOut">
              <a:rPr lang="es-MX" smtClean="0"/>
              <a:t>05/01/2012</a:t>
            </a:fld>
            <a:endParaRPr lang="es-MX"/>
          </a:p>
        </p:txBody>
      </p:sp>
      <p:sp>
        <p:nvSpPr>
          <p:cNvPr id="22" name="21 Marcador de número de diapositiva"/>
          <p:cNvSpPr>
            <a:spLocks noGrp="1"/>
          </p:cNvSpPr>
          <p:nvPr>
            <p:ph type="sldNum" sz="quarter" idx="15"/>
          </p:nvPr>
        </p:nvSpPr>
        <p:spPr/>
        <p:txBody>
          <a:bodyPr rtlCol="0"/>
          <a:lstStyle/>
          <a:p>
            <a:fld id="{14B25731-40DB-4C85-97DB-3670E40E5627}" type="slidenum">
              <a:rPr lang="es-MX" smtClean="0"/>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6E4A5533-B73E-4A60-8D82-D67FC47A3D3E}" type="datetimeFigureOut">
              <a:rPr lang="es-MX" smtClean="0"/>
              <a:t>05/01/2012</a:t>
            </a:fld>
            <a:endParaRPr lang="es-MX"/>
          </a:p>
        </p:txBody>
      </p:sp>
      <p:sp>
        <p:nvSpPr>
          <p:cNvPr id="18" name="17 Marcador de número de diapositiva"/>
          <p:cNvSpPr>
            <a:spLocks noGrp="1"/>
          </p:cNvSpPr>
          <p:nvPr>
            <p:ph type="sldNum" sz="quarter" idx="11"/>
          </p:nvPr>
        </p:nvSpPr>
        <p:spPr/>
        <p:txBody>
          <a:bodyPr rtlCol="0"/>
          <a:lstStyle/>
          <a:p>
            <a:fld id="{14B25731-40DB-4C85-97DB-3670E40E5627}" type="slidenum">
              <a:rPr lang="es-MX" smtClean="0"/>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E4A5533-B73E-4A60-8D82-D67FC47A3D3E}" type="datetimeFigureOut">
              <a:rPr lang="es-MX" smtClean="0"/>
              <a:t>05/01/2012</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4B25731-40DB-4C85-97DB-3670E40E5627}"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E4A5533-B73E-4A60-8D82-D67FC47A3D3E}" type="datetimeFigureOut">
              <a:rPr lang="es-MX" smtClean="0"/>
              <a:t>05/01/2012</a:t>
            </a:fld>
            <a:endParaRPr lang="es-MX"/>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4B25731-40DB-4C85-97DB-3670E40E5627}"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t="-14000" b="-14000"/>
          </a:stretch>
        </a:blipFill>
        <a:effectLst/>
      </p:bgPr>
    </p:bg>
    <p:spTree>
      <p:nvGrpSpPr>
        <p:cNvPr id="1" name=""/>
        <p:cNvGrpSpPr/>
        <p:nvPr/>
      </p:nvGrpSpPr>
      <p:grpSpPr>
        <a:xfrm>
          <a:off x="0" y="0"/>
          <a:ext cx="0" cy="0"/>
          <a:chOff x="0" y="0"/>
          <a:chExt cx="0" cy="0"/>
        </a:xfrm>
      </p:grpSpPr>
      <p:sp>
        <p:nvSpPr>
          <p:cNvPr id="4" name="3 Rectángulo"/>
          <p:cNvSpPr/>
          <p:nvPr/>
        </p:nvSpPr>
        <p:spPr>
          <a:xfrm>
            <a:off x="-119284" y="4797152"/>
            <a:ext cx="9464450"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7620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chemeClr val="accent2">
                      <a:satMod val="175000"/>
                      <a:alpha val="40000"/>
                    </a:schemeClr>
                  </a:glow>
                  <a:outerShdw blurRad="50800" dist="39000" dir="5460000" algn="tl">
                    <a:srgbClr val="000000">
                      <a:alpha val="38000"/>
                    </a:srgbClr>
                  </a:outerShdw>
                </a:effectLst>
                <a:latin typeface="Showcard Gothic" pitchFamily="82" charset="0"/>
              </a:rPr>
              <a:t>El PAPEL DE LA EDUCADORA </a:t>
            </a:r>
          </a:p>
          <a:p>
            <a:pPr algn="ctr"/>
            <a:r>
              <a:rPr lang="es-ES" sz="5400" b="1" dirty="0" smtClean="0">
                <a:ln w="7620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chemeClr val="accent2">
                      <a:satMod val="175000"/>
                      <a:alpha val="40000"/>
                    </a:schemeClr>
                  </a:glow>
                  <a:outerShdw blurRad="50800" dist="39000" dir="5460000" algn="tl">
                    <a:srgbClr val="000000">
                      <a:alpha val="38000"/>
                    </a:srgbClr>
                  </a:outerShdw>
                </a:effectLst>
                <a:latin typeface="Showcard Gothic" pitchFamily="82" charset="0"/>
              </a:rPr>
              <a:t>O EL EDUCADOR</a:t>
            </a:r>
            <a:endParaRPr lang="es-ES" sz="5400" b="1" cap="none" spc="0" dirty="0">
              <a:ln w="7620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chemeClr val="accent2">
                    <a:satMod val="175000"/>
                    <a:alpha val="40000"/>
                  </a:schemeClr>
                </a:glow>
                <a:outerShdw blurRad="50800" dist="39000" dir="5460000" algn="tl">
                  <a:srgbClr val="000000">
                    <a:alpha val="38000"/>
                  </a:srgbClr>
                </a:outerShdw>
              </a:effectLst>
              <a:latin typeface="Showcard Gothic"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539552" y="260648"/>
            <a:ext cx="7416824" cy="6370975"/>
          </a:xfrm>
          <a:prstGeom prst="rect">
            <a:avLst/>
          </a:prstGeom>
          <a:noFill/>
        </p:spPr>
        <p:txBody>
          <a:bodyPr wrap="square" rtlCol="0">
            <a:spAutoFit/>
          </a:bodyPr>
          <a:lstStyle/>
          <a:p>
            <a:r>
              <a:rPr lang="es-MX" sz="1700" dirty="0" smtClean="0"/>
              <a:t>Como en todo proyecto educativo, el papel del educador es extremadamente importante, el proyecto de Filosofía 3/18 exige una nueva forma de trabajar en clase, y por lo tanto, una nueva manera de actuar por parte del enseñante, falta que este abandone el tradicional papel de autoridad informativa, pero que se conserve la autoridad instructiva.</a:t>
            </a:r>
          </a:p>
          <a:p>
            <a:endParaRPr lang="es-MX" sz="1700" dirty="0"/>
          </a:p>
          <a:p>
            <a:r>
              <a:rPr lang="es-MX" sz="1700" dirty="0" smtClean="0"/>
              <a:t>Entrar de lleno en la practica no directiva: cooperación entre el alumnado, desparece la figura del enseñante que lo sabe todo y aparece como </a:t>
            </a:r>
            <a:r>
              <a:rPr lang="es-MX" sz="1700" dirty="0" err="1" smtClean="0"/>
              <a:t>arbito</a:t>
            </a:r>
            <a:r>
              <a:rPr lang="es-MX" sz="1700" dirty="0" smtClean="0"/>
              <a:t>, conductor, cuestionador, colaborador y pensador  el mismo.</a:t>
            </a:r>
          </a:p>
          <a:p>
            <a:endParaRPr lang="es-MX" sz="1700" dirty="0"/>
          </a:p>
          <a:p>
            <a:r>
              <a:rPr lang="es-MX" sz="1700" dirty="0" smtClean="0"/>
              <a:t>El papel del enseñante no se debe ser dar información ni evaluar, ya que debemos de evitar la tentación de </a:t>
            </a:r>
            <a:r>
              <a:rPr lang="es-MX" sz="1700" dirty="0" err="1" smtClean="0"/>
              <a:t>indoctrinar</a:t>
            </a:r>
            <a:r>
              <a:rPr lang="es-MX" sz="1700" dirty="0" smtClean="0"/>
              <a:t>, Es necesario dejar fluir la reflexión y provocar preguntas mas que dar respuestas.</a:t>
            </a:r>
          </a:p>
          <a:p>
            <a:endParaRPr lang="es-MX" sz="1700" dirty="0"/>
          </a:p>
          <a:p>
            <a:r>
              <a:rPr lang="es-MX" sz="1700" dirty="0" smtClean="0"/>
              <a:t>Hará falta trabajar estrategias que han de ser utilizadas para guiar la discusión. Una vez asegurada la atmosfera hemos de adentrar en el objetivo fundamental: potenciar el aspecto intelectual. Dirigir  una discusión filosófica es un arte que exige saber cuando intervenir y cuando no, potenciar habilidades en una persona, sacar punta a una opinión, ayudar a descubrir las implicaciones. Por tanto, el papel del maestro o maestra es de arbitro, pero pronto se convierte en un conductor; mediador ,animador y, por eso, en responsable del crecimiento individual y colectivo.</a:t>
            </a:r>
            <a:endParaRPr lang="es-MX" sz="1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3635896" y="2060848"/>
            <a:ext cx="5040560" cy="3416320"/>
          </a:xfrm>
          <a:prstGeom prst="rect">
            <a:avLst/>
          </a:prstGeom>
          <a:noFill/>
        </p:spPr>
        <p:txBody>
          <a:bodyPr wrap="square" rtlCol="0">
            <a:spAutoFit/>
          </a:bodyPr>
          <a:lstStyle/>
          <a:p>
            <a:r>
              <a:rPr lang="es-MX" dirty="0" smtClean="0"/>
              <a:t>Es la técnica educativa que mas influencia tiene sobre los estudiantes. Consiste que el profesor muestre como y por que lo hace lo que hace. Verbalizar los pasos de los procesos es un labor fundamental para que los estudiantes entienden que las cosas tienen una dinámica.</a:t>
            </a:r>
          </a:p>
          <a:p>
            <a:endParaRPr lang="es-MX" dirty="0"/>
          </a:p>
          <a:p>
            <a:r>
              <a:rPr lang="es-MX" dirty="0" smtClean="0"/>
              <a:t>Los profesores y los cargos directivos, igual que las madres y los padres, son modelos. Muestran con su ejemplo como se puede actuar, y los niños actúan igual</a:t>
            </a:r>
            <a:endParaRPr lang="es-MX" dirty="0"/>
          </a:p>
        </p:txBody>
      </p:sp>
      <p:sp>
        <p:nvSpPr>
          <p:cNvPr id="6" name="5 Rectángulo"/>
          <p:cNvSpPr/>
          <p:nvPr/>
        </p:nvSpPr>
        <p:spPr>
          <a:xfrm>
            <a:off x="2051720" y="404664"/>
            <a:ext cx="4544834"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cap="none" spc="0" dirty="0" smtClean="0">
                <a:ln/>
                <a:solidFill>
                  <a:schemeClr val="accent3"/>
                </a:solidFill>
                <a:effectLst/>
              </a:rPr>
              <a:t>MODELAJE</a:t>
            </a:r>
            <a:endParaRPr lang="es-ES" sz="5400" b="1" cap="none" spc="0" dirty="0">
              <a:ln/>
              <a:solidFill>
                <a:schemeClr val="accent3"/>
              </a:solidFill>
              <a:effectLst/>
            </a:endParaRPr>
          </a:p>
        </p:txBody>
      </p:sp>
      <p:pic>
        <p:nvPicPr>
          <p:cNvPr id="7" name="6 Imagen" descr="preschool_picture350.jpg"/>
          <p:cNvPicPr>
            <a:picLocks noChangeAspect="1"/>
          </p:cNvPicPr>
          <p:nvPr/>
        </p:nvPicPr>
        <p:blipFill>
          <a:blip r:embed="rId2" cstate="print"/>
          <a:stretch>
            <a:fillRect/>
          </a:stretch>
        </p:blipFill>
        <p:spPr>
          <a:xfrm>
            <a:off x="539552" y="2204864"/>
            <a:ext cx="2874004" cy="2808312"/>
          </a:xfrm>
          <a:prstGeom prst="rect">
            <a:avLst/>
          </a:prstGeom>
          <a:ln w="76200">
            <a:solidFill>
              <a:schemeClr val="bg2">
                <a:lumMod val="50000"/>
              </a:schemeClr>
            </a:solidFill>
          </a:ln>
          <a:effectLst>
            <a:glow rad="228600">
              <a:schemeClr val="accent4">
                <a:satMod val="175000"/>
                <a:alpha val="40000"/>
              </a:schemeClr>
            </a:glow>
          </a:effectLst>
          <a:scene3d>
            <a:camera prst="perspectiveLeft"/>
            <a:lightRig rig="threePt" dir="t"/>
          </a:scene3d>
          <a:sp3d>
            <a:bevelT w="114300" prst="artDeco"/>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2564904"/>
            <a:ext cx="3888432" cy="3139321"/>
          </a:xfrm>
          <a:prstGeom prst="rect">
            <a:avLst/>
          </a:prstGeom>
          <a:noFill/>
        </p:spPr>
        <p:txBody>
          <a:bodyPr wrap="square" rtlCol="0">
            <a:spAutoFit/>
          </a:bodyPr>
          <a:lstStyle/>
          <a:p>
            <a:r>
              <a:rPr lang="es-MX" dirty="0" smtClean="0"/>
              <a:t>Empieza por la auto exigencia del profesor, debe ser muy cuidadoso con e propio lenguaje, muy claro y preciso.</a:t>
            </a:r>
          </a:p>
          <a:p>
            <a:endParaRPr lang="es-MX" dirty="0"/>
          </a:p>
          <a:p>
            <a:r>
              <a:rPr lang="es-MX" dirty="0" smtClean="0"/>
              <a:t>Buscar la precisión en el lenguaje es un labor lenta, pero que hace falta ir afinando a medida de que los mismos estudiantes van incorporando vocabulario nuevo y mas variado. </a:t>
            </a:r>
            <a:endParaRPr lang="es-MX" dirty="0"/>
          </a:p>
        </p:txBody>
      </p:sp>
      <p:pic>
        <p:nvPicPr>
          <p:cNvPr id="5" name="4 Imagen" descr="412_142990_3939903_24176.jpg"/>
          <p:cNvPicPr>
            <a:picLocks noChangeAspect="1"/>
          </p:cNvPicPr>
          <p:nvPr/>
        </p:nvPicPr>
        <p:blipFill>
          <a:blip r:embed="rId2" cstate="print"/>
          <a:stretch>
            <a:fillRect/>
          </a:stretch>
        </p:blipFill>
        <p:spPr>
          <a:xfrm>
            <a:off x="4716016" y="1916832"/>
            <a:ext cx="3915108" cy="4019164"/>
          </a:xfrm>
          <a:prstGeom prst="rect">
            <a:avLst/>
          </a:prstGeom>
        </p:spPr>
      </p:pic>
      <p:sp>
        <p:nvSpPr>
          <p:cNvPr id="6" name="5 Rectángulo"/>
          <p:cNvSpPr/>
          <p:nvPr/>
        </p:nvSpPr>
        <p:spPr>
          <a:xfrm>
            <a:off x="129943" y="404664"/>
            <a:ext cx="9014057"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PRECISION </a:t>
            </a:r>
            <a:r>
              <a:rPr lang="es-ES"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LINGüISTICA</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67944" y="1916832"/>
            <a:ext cx="4464496" cy="3970318"/>
          </a:xfrm>
          <a:prstGeom prst="rect">
            <a:avLst/>
          </a:prstGeom>
          <a:noFill/>
        </p:spPr>
        <p:txBody>
          <a:bodyPr wrap="square" rtlCol="0">
            <a:spAutoFit/>
          </a:bodyPr>
          <a:lstStyle/>
          <a:p>
            <a:r>
              <a:rPr lang="es-MX" dirty="0" smtClean="0"/>
              <a:t>El trabajo con grupos de educación infantil exige una forma peculiar de estar atento al ambiente general del grupo. A veces están nerviosos o </a:t>
            </a:r>
            <a:r>
              <a:rPr lang="es-MX" dirty="0" err="1" smtClean="0"/>
              <a:t>euróticos</a:t>
            </a:r>
            <a:r>
              <a:rPr lang="es-MX" dirty="0" smtClean="0"/>
              <a:t>, se mueven mucho y se distraen. </a:t>
            </a:r>
          </a:p>
          <a:p>
            <a:endParaRPr lang="es-MX" dirty="0"/>
          </a:p>
          <a:p>
            <a:r>
              <a:rPr lang="es-MX" dirty="0" smtClean="0"/>
              <a:t>En estos casos se debe de romper el hielo de la reflexión y buscar otros recursos (canciones, movimientos rítmicos, etc. ), para reordenar la calma en el grupo, para procurar la atención de la mayoría y volver a enfocar la situación</a:t>
            </a:r>
            <a:endParaRPr lang="es-MX" dirty="0"/>
          </a:p>
        </p:txBody>
      </p:sp>
      <p:pic>
        <p:nvPicPr>
          <p:cNvPr id="5" name="4 Imagen" descr="nino-depresion-soledad-infancia.jpg"/>
          <p:cNvPicPr>
            <a:picLocks noChangeAspect="1"/>
          </p:cNvPicPr>
          <p:nvPr/>
        </p:nvPicPr>
        <p:blipFill>
          <a:blip r:embed="rId2" cstate="print"/>
          <a:stretch>
            <a:fillRect/>
          </a:stretch>
        </p:blipFill>
        <p:spPr>
          <a:xfrm>
            <a:off x="467544" y="2132856"/>
            <a:ext cx="3403813" cy="3564162"/>
          </a:xfrm>
          <a:prstGeom prst="rect">
            <a:avLst/>
          </a:prstGeom>
          <a:ln w="76200">
            <a:solidFill>
              <a:srgbClr val="00B0F0"/>
            </a:solidFill>
          </a:ln>
          <a:effectLst>
            <a:glow rad="228600">
              <a:schemeClr val="accent2">
                <a:satMod val="175000"/>
                <a:alpha val="40000"/>
              </a:schemeClr>
            </a:glow>
            <a:outerShdw blurRad="50800" dist="38100" dir="10800000" algn="r" rotWithShape="0">
              <a:prstClr val="black">
                <a:alpha val="40000"/>
              </a:prstClr>
            </a:outerShdw>
          </a:effectLst>
          <a:scene3d>
            <a:camera prst="perspectiveRight"/>
            <a:lightRig rig="threePt" dir="t"/>
          </a:scene3d>
          <a:sp3d>
            <a:bevelT w="139700" h="139700" prst="divot"/>
          </a:sp3d>
        </p:spPr>
      </p:pic>
      <p:sp>
        <p:nvSpPr>
          <p:cNvPr id="6" name="5 Rectángulo"/>
          <p:cNvSpPr/>
          <p:nvPr/>
        </p:nvSpPr>
        <p:spPr>
          <a:xfrm>
            <a:off x="1403648" y="692696"/>
            <a:ext cx="592982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SENSIBILIDAD</a:t>
            </a:r>
            <a:endParaRPr lang="es-E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3000"/>
            <a:lum/>
          </a:blip>
          <a:srcRect/>
          <a:stretch>
            <a:fillRect l="-12000" r="-12000"/>
          </a:stretch>
        </a:blipFill>
        <a:effectLst/>
      </p:bgPr>
    </p:bg>
    <p:spTree>
      <p:nvGrpSpPr>
        <p:cNvPr id="1" name=""/>
        <p:cNvGrpSpPr/>
        <p:nvPr/>
      </p:nvGrpSpPr>
      <p:grpSpPr>
        <a:xfrm>
          <a:off x="0" y="0"/>
          <a:ext cx="0" cy="0"/>
          <a:chOff x="0" y="0"/>
          <a:chExt cx="0" cy="0"/>
        </a:xfrm>
      </p:grpSpPr>
      <p:sp>
        <p:nvSpPr>
          <p:cNvPr id="4" name="3 CuadroTexto"/>
          <p:cNvSpPr txBox="1"/>
          <p:nvPr/>
        </p:nvSpPr>
        <p:spPr>
          <a:xfrm>
            <a:off x="395536" y="1772816"/>
            <a:ext cx="7992888" cy="5078313"/>
          </a:xfrm>
          <a:prstGeom prst="rect">
            <a:avLst/>
          </a:prstGeom>
          <a:noFill/>
        </p:spPr>
        <p:txBody>
          <a:bodyPr wrap="square" rtlCol="0">
            <a:spAutoFit/>
          </a:bodyPr>
          <a:lstStyle/>
          <a:p>
            <a:r>
              <a:rPr lang="es-MX" dirty="0" smtClean="0"/>
              <a:t>El adulto  que practica filosofía  con niños no ha de dar respuesta a las preguntas, al contrario ha de procurar que el niños las intente de responder por si mismos, velar para que el niño piense en la dirección adecuada, para que caya acercando a </a:t>
            </a:r>
            <a:r>
              <a:rPr lang="es-MX" dirty="0"/>
              <a:t>l</a:t>
            </a:r>
            <a:r>
              <a:rPr lang="es-MX" dirty="0" smtClean="0"/>
              <a:t>as respuestas de forma autónoma.</a:t>
            </a:r>
          </a:p>
          <a:p>
            <a:endParaRPr lang="es-MX" dirty="0"/>
          </a:p>
          <a:p>
            <a:r>
              <a:rPr lang="es-MX" dirty="0" smtClean="0"/>
              <a:t>La combinación de ventajas de desventajas que un adulto aporta  en encuentro filosófico con un niño, fomenta una relación muy especial.</a:t>
            </a:r>
          </a:p>
          <a:p>
            <a:endParaRPr lang="es-MX" dirty="0"/>
          </a:p>
          <a:p>
            <a:r>
              <a:rPr lang="es-MX" dirty="0" smtClean="0"/>
              <a:t>Las actividades que proponemos en la segunda parte del manual se pueden plantear de muchas maneras:</a:t>
            </a:r>
          </a:p>
          <a:p>
            <a:pPr marL="342900" indent="-342900">
              <a:buAutoNum type="alphaLcParenR"/>
            </a:pPr>
            <a:r>
              <a:rPr lang="es-MX" dirty="0" smtClean="0"/>
              <a:t>Encadenar habilidades, usando las habilidades como guía, si se quiere. Es decir, trabajar con la observación, la imaginación o la traducción del lenguaje oral.</a:t>
            </a:r>
          </a:p>
          <a:p>
            <a:pPr marL="342900" indent="-342900">
              <a:buAutoNum type="alphaLcParenR"/>
            </a:pPr>
            <a:r>
              <a:rPr lang="es-MX" dirty="0"/>
              <a:t> </a:t>
            </a:r>
            <a:r>
              <a:rPr lang="es-MX" dirty="0" smtClean="0"/>
              <a:t>Agrupadas a través de una excusa central: un juego, un cuento o un cuadro.</a:t>
            </a:r>
          </a:p>
          <a:p>
            <a:pPr marL="342900" indent="-342900">
              <a:buAutoNum type="alphaLcParenR"/>
            </a:pPr>
            <a:r>
              <a:rPr lang="es-MX" dirty="0"/>
              <a:t> </a:t>
            </a:r>
            <a:r>
              <a:rPr lang="es-MX" dirty="0" smtClean="0"/>
              <a:t>Relacionándolas</a:t>
            </a:r>
          </a:p>
          <a:p>
            <a:pPr marL="342900" indent="-342900">
              <a:buAutoNum type="alphaLcParenR"/>
            </a:pPr>
            <a:r>
              <a:rPr lang="es-MX" dirty="0"/>
              <a:t> </a:t>
            </a:r>
            <a:r>
              <a:rPr lang="es-MX" dirty="0" smtClean="0"/>
              <a:t>Una vez que se conoce bien la propuesta, se puede diseñar un literario temático.</a:t>
            </a:r>
            <a:endParaRPr lang="es-MX" dirty="0"/>
          </a:p>
        </p:txBody>
      </p:sp>
      <p:sp>
        <p:nvSpPr>
          <p:cNvPr id="6" name="5 Rectángulo"/>
          <p:cNvSpPr/>
          <p:nvPr/>
        </p:nvSpPr>
        <p:spPr>
          <a:xfrm>
            <a:off x="1691680" y="548680"/>
            <a:ext cx="5570757"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CONDUCCION</a:t>
            </a:r>
            <a:endParaRPr lang="es-E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62</TotalTime>
  <Words>629</Words>
  <Application>Microsoft Office PowerPoint</Application>
  <PresentationFormat>Presentación en pantalla (4:3)</PresentationFormat>
  <Paragraphs>31</Paragraphs>
  <Slides>6</Slides>
  <Notes>0</Notes>
  <HiddenSlides>0</HiddenSlides>
  <MMClips>0</MMClips>
  <ScaleCrop>false</ScaleCrop>
  <HeadingPairs>
    <vt:vector size="4" baseType="variant">
      <vt:variant>
        <vt:lpstr>Tema</vt:lpstr>
      </vt:variant>
      <vt:variant>
        <vt:i4>2</vt:i4>
      </vt:variant>
      <vt:variant>
        <vt:lpstr>Títulos de diapositiva</vt:lpstr>
      </vt:variant>
      <vt:variant>
        <vt:i4>6</vt:i4>
      </vt:variant>
    </vt:vector>
  </HeadingPairs>
  <TitlesOfParts>
    <vt:vector size="8" baseType="lpstr">
      <vt:lpstr>1_Mirador</vt:lpstr>
      <vt:lpstr>Mirador</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Claudia</dc:creator>
  <cp:lastModifiedBy>Claudia</cp:lastModifiedBy>
  <cp:revision>7</cp:revision>
  <dcterms:created xsi:type="dcterms:W3CDTF">2012-01-06T01:50:28Z</dcterms:created>
  <dcterms:modified xsi:type="dcterms:W3CDTF">2012-01-06T02:52:51Z</dcterms:modified>
</cp:coreProperties>
</file>