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8" r:id="rId3"/>
    <p:sldId id="259" r:id="rId4"/>
    <p:sldId id="260" r:id="rId5"/>
    <p:sldId id="261" r:id="rId6"/>
    <p:sldId id="262" r:id="rId7"/>
    <p:sldId id="263" r:id="rId8"/>
    <p:sldId id="265" r:id="rId9"/>
    <p:sldId id="266" r:id="rId10"/>
    <p:sldId id="267" r:id="rId11"/>
    <p:sldId id="269" r:id="rId12"/>
    <p:sldId id="270" r:id="rId1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381396-49FE-4EFE-AC26-0FF68FF5C2B4}" type="datetimeFigureOut">
              <a:rPr lang="es-MX" smtClean="0"/>
              <a:t>21/10/2011</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5EB904-BD86-45D2-B505-C0AD1940779E}" type="slidenum">
              <a:rPr lang="es-MX" smtClean="0"/>
              <a:t>‹Nº›</a:t>
            </a:fld>
            <a:endParaRPr lang="es-MX"/>
          </a:p>
        </p:txBody>
      </p:sp>
    </p:spTree>
    <p:extLst>
      <p:ext uri="{BB962C8B-B14F-4D97-AF65-F5344CB8AC3E}">
        <p14:creationId xmlns:p14="http://schemas.microsoft.com/office/powerpoint/2010/main" val="32720598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1CE53919-7243-424E-B354-FB924C267AC9}" type="slidenum">
              <a:rPr lang="es-MX" smtClean="0"/>
              <a:t>11</a:t>
            </a:fld>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CDC97559-B1E8-4E7E-88EA-FABF7AB0D485}" type="datetimeFigureOut">
              <a:rPr lang="es-MX" smtClean="0"/>
              <a:t>21/10/2011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FE75348-1487-45B6-9DB4-CC6269CB4F79}"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DC97559-B1E8-4E7E-88EA-FABF7AB0D485}" type="datetimeFigureOut">
              <a:rPr lang="es-MX" smtClean="0"/>
              <a:t>21/10/2011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FE75348-1487-45B6-9DB4-CC6269CB4F79}"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DC97559-B1E8-4E7E-88EA-FABF7AB0D485}" type="datetimeFigureOut">
              <a:rPr lang="es-MX" smtClean="0"/>
              <a:t>21/10/2011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FE75348-1487-45B6-9DB4-CC6269CB4F79}"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DC97559-B1E8-4E7E-88EA-FABF7AB0D485}" type="datetimeFigureOut">
              <a:rPr lang="es-MX" smtClean="0"/>
              <a:t>21/10/2011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FE75348-1487-45B6-9DB4-CC6269CB4F79}"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DC97559-B1E8-4E7E-88EA-FABF7AB0D485}" type="datetimeFigureOut">
              <a:rPr lang="es-MX" smtClean="0"/>
              <a:t>21/10/2011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4FE75348-1487-45B6-9DB4-CC6269CB4F79}"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CDC97559-B1E8-4E7E-88EA-FABF7AB0D485}" type="datetimeFigureOut">
              <a:rPr lang="es-MX" smtClean="0"/>
              <a:t>21/10/2011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FE75348-1487-45B6-9DB4-CC6269CB4F79}"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CDC97559-B1E8-4E7E-88EA-FABF7AB0D485}" type="datetimeFigureOut">
              <a:rPr lang="es-MX" smtClean="0"/>
              <a:t>21/10/2011</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4FE75348-1487-45B6-9DB4-CC6269CB4F79}"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CDC97559-B1E8-4E7E-88EA-FABF7AB0D485}" type="datetimeFigureOut">
              <a:rPr lang="es-MX" smtClean="0"/>
              <a:t>21/10/2011</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4FE75348-1487-45B6-9DB4-CC6269CB4F79}"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DC97559-B1E8-4E7E-88EA-FABF7AB0D485}" type="datetimeFigureOut">
              <a:rPr lang="es-MX" smtClean="0"/>
              <a:t>21/10/2011</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4FE75348-1487-45B6-9DB4-CC6269CB4F79}"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DC97559-B1E8-4E7E-88EA-FABF7AB0D485}" type="datetimeFigureOut">
              <a:rPr lang="es-MX" smtClean="0"/>
              <a:t>21/10/2011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FE75348-1487-45B6-9DB4-CC6269CB4F79}"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DC97559-B1E8-4E7E-88EA-FABF7AB0D485}" type="datetimeFigureOut">
              <a:rPr lang="es-MX" smtClean="0"/>
              <a:t>21/10/2011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4FE75348-1487-45B6-9DB4-CC6269CB4F79}" type="slidenum">
              <a:rPr lang="es-MX" smtClean="0"/>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1000" r="-11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C97559-B1E8-4E7E-88EA-FABF7AB0D485}" type="datetimeFigureOut">
              <a:rPr lang="es-MX" smtClean="0"/>
              <a:t>21/10/2011</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E75348-1487-45B6-9DB4-CC6269CB4F79}"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2492896"/>
            <a:ext cx="9144000" cy="172819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MX"/>
          </a:p>
        </p:txBody>
      </p:sp>
      <p:sp>
        <p:nvSpPr>
          <p:cNvPr id="5" name="4 Rectángulo"/>
          <p:cNvSpPr/>
          <p:nvPr/>
        </p:nvSpPr>
        <p:spPr>
          <a:xfrm>
            <a:off x="0" y="2492897"/>
            <a:ext cx="9144000" cy="1200329"/>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s-ES" sz="72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Capacidad </a:t>
            </a:r>
            <a:r>
              <a:rPr lang="es-ES" sz="72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afectivas </a:t>
            </a:r>
            <a:endParaRPr lang="es-ES" sz="72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1115616" y="620688"/>
            <a:ext cx="7056784" cy="4248472"/>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r>
              <a:rPr lang="es-MX" dirty="0" smtClean="0"/>
              <a:t>3 y 4 años </a:t>
            </a:r>
            <a:endParaRPr lang="es-MX" dirty="0"/>
          </a:p>
          <a:p>
            <a:r>
              <a:rPr lang="es-MX" dirty="0" smtClean="0"/>
              <a:t>Dentro de las habilidades de </a:t>
            </a:r>
            <a:r>
              <a:rPr lang="es-MX" dirty="0" err="1" smtClean="0"/>
              <a:t>locomocion</a:t>
            </a:r>
            <a:r>
              <a:rPr lang="es-MX" dirty="0" smtClean="0"/>
              <a:t> y </a:t>
            </a:r>
            <a:r>
              <a:rPr lang="es-MX" dirty="0" err="1" smtClean="0"/>
              <a:t>desplasamiento</a:t>
            </a:r>
            <a:r>
              <a:rPr lang="es-MX" dirty="0" smtClean="0"/>
              <a:t> encontramos las habilidades </a:t>
            </a:r>
            <a:r>
              <a:rPr lang="es-MX" dirty="0" err="1" smtClean="0"/>
              <a:t>basicas</a:t>
            </a:r>
            <a:r>
              <a:rPr lang="es-MX" dirty="0" smtClean="0"/>
              <a:t>: correr, caminar, saltar, rodar, subir, etc. En todas ellas se produce una </a:t>
            </a:r>
            <a:r>
              <a:rPr lang="es-MX" dirty="0" err="1" smtClean="0"/>
              <a:t>evolucion</a:t>
            </a:r>
            <a:r>
              <a:rPr lang="es-MX" dirty="0" smtClean="0"/>
              <a:t> en la etapa de </a:t>
            </a:r>
            <a:r>
              <a:rPr lang="es-MX" dirty="0" err="1" smtClean="0"/>
              <a:t>educacion</a:t>
            </a:r>
            <a:r>
              <a:rPr lang="es-MX" dirty="0" smtClean="0"/>
              <a:t> infantil, que va desde el inicio con faltas de coordinación, con dificultades para mantener el equilibrio ,  con rigidez en unas partes del cuerpo  hasta </a:t>
            </a:r>
            <a:r>
              <a:rPr lang="es-MX" dirty="0"/>
              <a:t>c</a:t>
            </a:r>
            <a:r>
              <a:rPr lang="es-MX" dirty="0" smtClean="0"/>
              <a:t>ierto automatismo, que se adquiere aproximadamente durante los 2 y 3 años y a partir del cual se progresan  hacia un movimiento mas </a:t>
            </a:r>
            <a:r>
              <a:rPr lang="es-MX" dirty="0" err="1" smtClean="0"/>
              <a:t>armonico</a:t>
            </a:r>
            <a:r>
              <a:rPr lang="es-MX" dirty="0" smtClean="0"/>
              <a:t> en torno en cuanto a los 4 o5 años  </a:t>
            </a:r>
            <a:r>
              <a:rPr lang="es-MX" dirty="0"/>
              <a:t> </a:t>
            </a:r>
          </a:p>
        </p:txBody>
      </p:sp>
    </p:spTree>
    <p:extLst>
      <p:ext uri="{BB962C8B-B14F-4D97-AF65-F5344CB8AC3E}">
        <p14:creationId xmlns:p14="http://schemas.microsoft.com/office/powerpoint/2010/main" val="40543044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55576" y="116632"/>
            <a:ext cx="7772400" cy="1800200"/>
          </a:xfrm>
        </p:spPr>
        <p:txBody>
          <a:bodyPr>
            <a:noAutofit/>
          </a:bodyPr>
          <a:lstStyle/>
          <a:p>
            <a:pPr algn="ctr"/>
            <a:r>
              <a:rPr lang="es-MX" sz="5400" b="1" dirty="0" smtClean="0">
                <a:ln w="28575" cmpd="sng">
                  <a:solidFill>
                    <a:sysClr val="windowText" lastClr="000000"/>
                  </a:solidFill>
                  <a:prstDash val="solid"/>
                  <a:miter lim="800000"/>
                </a:ln>
                <a:solidFill>
                  <a:srgbClr val="FFFF00"/>
                </a:solidFill>
                <a:effectLst>
                  <a:outerShdw blurRad="50800" algn="tl" rotWithShape="0">
                    <a:srgbClr val="000000"/>
                  </a:outerShdw>
                </a:effectLst>
              </a:rPr>
              <a:t>Las capacidades cognitivas</a:t>
            </a:r>
            <a:endParaRPr lang="es-MX" sz="5400" b="1" dirty="0">
              <a:ln w="28575" cmpd="sng">
                <a:solidFill>
                  <a:sysClr val="windowText" lastClr="000000"/>
                </a:solidFill>
                <a:prstDash val="solid"/>
                <a:miter lim="800000"/>
              </a:ln>
              <a:solidFill>
                <a:srgbClr val="FFFF00"/>
              </a:solidFill>
              <a:effectLst>
                <a:outerShdw blurRad="50800" algn="tl" rotWithShape="0">
                  <a:srgbClr val="000000"/>
                </a:outerShdw>
              </a:effectLst>
            </a:endParaRPr>
          </a:p>
        </p:txBody>
      </p:sp>
      <p:sp>
        <p:nvSpPr>
          <p:cNvPr id="4" name="3 Rectángulo redondeado"/>
          <p:cNvSpPr/>
          <p:nvPr/>
        </p:nvSpPr>
        <p:spPr>
          <a:xfrm>
            <a:off x="370023" y="1465436"/>
            <a:ext cx="8496944" cy="5040560"/>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s-MX"/>
          </a:p>
        </p:txBody>
      </p:sp>
      <p:sp>
        <p:nvSpPr>
          <p:cNvPr id="5" name="4 Subtítulo"/>
          <p:cNvSpPr>
            <a:spLocks noGrp="1"/>
          </p:cNvSpPr>
          <p:nvPr>
            <p:ph type="subTitle" idx="1"/>
          </p:nvPr>
        </p:nvSpPr>
        <p:spPr/>
        <p:txBody>
          <a:bodyPr/>
          <a:lstStyle/>
          <a:p>
            <a:endParaRPr lang="es-MX"/>
          </a:p>
        </p:txBody>
      </p:sp>
      <p:sp>
        <p:nvSpPr>
          <p:cNvPr id="6" name="5 CuadroTexto"/>
          <p:cNvSpPr txBox="1"/>
          <p:nvPr/>
        </p:nvSpPr>
        <p:spPr>
          <a:xfrm>
            <a:off x="899592" y="1916832"/>
            <a:ext cx="72008" cy="369332"/>
          </a:xfrm>
          <a:prstGeom prst="rect">
            <a:avLst/>
          </a:prstGeom>
          <a:noFill/>
        </p:spPr>
        <p:txBody>
          <a:bodyPr wrap="square" rtlCol="0">
            <a:spAutoFit/>
          </a:bodyPr>
          <a:lstStyle/>
          <a:p>
            <a:endParaRPr lang="es-MX" dirty="0"/>
          </a:p>
        </p:txBody>
      </p:sp>
      <p:sp>
        <p:nvSpPr>
          <p:cNvPr id="7" name="6 CuadroTexto"/>
          <p:cNvSpPr txBox="1"/>
          <p:nvPr/>
        </p:nvSpPr>
        <p:spPr>
          <a:xfrm>
            <a:off x="971600" y="2286164"/>
            <a:ext cx="7488832" cy="369332"/>
          </a:xfrm>
          <a:prstGeom prst="rect">
            <a:avLst/>
          </a:prstGeom>
          <a:noFill/>
        </p:spPr>
        <p:txBody>
          <a:bodyPr wrap="square" rtlCol="0">
            <a:spAutoFit/>
          </a:bodyPr>
          <a:lstStyle/>
          <a:p>
            <a:endParaRPr lang="es-MX" dirty="0"/>
          </a:p>
        </p:txBody>
      </p:sp>
      <p:sp>
        <p:nvSpPr>
          <p:cNvPr id="8" name="7 CuadroTexto"/>
          <p:cNvSpPr txBox="1"/>
          <p:nvPr/>
        </p:nvSpPr>
        <p:spPr>
          <a:xfrm>
            <a:off x="611560" y="1628800"/>
            <a:ext cx="8064896" cy="5293757"/>
          </a:xfrm>
          <a:prstGeom prst="rect">
            <a:avLst/>
          </a:prstGeom>
          <a:noFill/>
        </p:spPr>
        <p:txBody>
          <a:bodyPr wrap="square" rtlCol="0">
            <a:spAutoFit/>
          </a:bodyPr>
          <a:lstStyle/>
          <a:p>
            <a:pPr algn="ctr"/>
            <a:r>
              <a:rPr lang="es-MX" sz="2000" b="1" dirty="0">
                <a:ln w="18415" cmpd="sng">
                  <a:solidFill>
                    <a:sysClr val="windowText" lastClr="000000"/>
                  </a:solidFill>
                  <a:prstDash val="solid"/>
                </a:ln>
                <a:solidFill>
                  <a:schemeClr val="bg1"/>
                </a:solidFill>
                <a:latin typeface="Comic Sans MS" pitchFamily="66" charset="0"/>
              </a:rPr>
              <a:t>El acceso a la evolución simbólica ha contribuido espectacularmente en la evolución del niño pequeño, no solo en la relación con la adquisición  del lenguaje, sino también posibilitando el acceso a la representación constante de un mundo que es competencia.</a:t>
            </a:r>
          </a:p>
          <a:p>
            <a:pPr algn="ctr"/>
            <a:r>
              <a:rPr lang="es-MX" sz="2000" b="1" dirty="0">
                <a:ln w="18415" cmpd="sng">
                  <a:solidFill>
                    <a:sysClr val="windowText" lastClr="000000"/>
                  </a:solidFill>
                  <a:prstDash val="solid"/>
                </a:ln>
                <a:solidFill>
                  <a:schemeClr val="bg1"/>
                </a:solidFill>
                <a:latin typeface="Comic Sans MS" pitchFamily="66" charset="0"/>
              </a:rPr>
              <a:t>Observamos que a lo largo de la etapa, que los pequeños de entre dos y seis años hacen un esfuerzo constante de compresión del mundo que les rodea y elaboran su propia explicación a partir  de lo que explican los adultos o de lo que ellas experimentan.</a:t>
            </a:r>
          </a:p>
          <a:p>
            <a:pPr algn="ctr"/>
            <a:r>
              <a:rPr lang="es-MX" sz="2000" b="1" dirty="0">
                <a:ln w="18415" cmpd="sng">
                  <a:solidFill>
                    <a:sysClr val="windowText" lastClr="000000"/>
                  </a:solidFill>
                  <a:prstDash val="solid"/>
                </a:ln>
                <a:solidFill>
                  <a:schemeClr val="bg1"/>
                </a:solidFill>
                <a:latin typeface="Comic Sans MS" pitchFamily="66" charset="0"/>
              </a:rPr>
              <a:t>Esto significa que el tipo de comprensión del mundo que tienen los pequeños de estas edades sea igual al tipo de comprensión  que tenemos los adultos.</a:t>
            </a:r>
          </a:p>
          <a:p>
            <a:pPr algn="ctr"/>
            <a:r>
              <a:rPr lang="es-MX" sz="2000" b="1" dirty="0">
                <a:ln>
                  <a:solidFill>
                    <a:sysClr val="windowText" lastClr="000000"/>
                  </a:solidFill>
                </a:ln>
                <a:solidFill>
                  <a:schemeClr val="bg1"/>
                </a:solidFill>
                <a:latin typeface="Comic Sans MS" pitchFamily="66" charset="0"/>
              </a:rPr>
              <a:t>A pesar de que ya poseen cierto conocimiento del mundo que les rodea, los  niños y las niñas tienen capacidades para resolver problemas y para organizar la realidad.</a:t>
            </a:r>
          </a:p>
          <a:p>
            <a:endParaRPr lang="es-MX" dirty="0"/>
          </a:p>
        </p:txBody>
      </p:sp>
    </p:spTree>
    <p:extLst>
      <p:ext uri="{BB962C8B-B14F-4D97-AF65-F5344CB8AC3E}">
        <p14:creationId xmlns:p14="http://schemas.microsoft.com/office/powerpoint/2010/main" val="22212057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611560" y="764704"/>
            <a:ext cx="7848872" cy="5328592"/>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s-MX"/>
          </a:p>
        </p:txBody>
      </p:sp>
      <p:sp>
        <p:nvSpPr>
          <p:cNvPr id="5" name="4 Rectángulo"/>
          <p:cNvSpPr/>
          <p:nvPr/>
        </p:nvSpPr>
        <p:spPr>
          <a:xfrm>
            <a:off x="467544" y="1340768"/>
            <a:ext cx="8136904" cy="4801314"/>
          </a:xfrm>
          <a:prstGeom prst="rect">
            <a:avLst/>
          </a:prstGeom>
        </p:spPr>
        <p:txBody>
          <a:bodyPr wrap="square">
            <a:spAutoFit/>
          </a:bodyPr>
          <a:lstStyle/>
          <a:p>
            <a:pPr algn="ctr"/>
            <a:r>
              <a:rPr lang="es-MX" b="1" dirty="0">
                <a:ln>
                  <a:solidFill>
                    <a:sysClr val="windowText" lastClr="000000"/>
                  </a:solidFill>
                </a:ln>
                <a:solidFill>
                  <a:srgbClr val="C00000"/>
                </a:solidFill>
                <a:latin typeface="Comic Sans MS" pitchFamily="66" charset="0"/>
              </a:rPr>
              <a:t>Estas conductas se han explicado muy bien a partir de las investigaciones de jean </a:t>
            </a:r>
            <a:r>
              <a:rPr lang="es-MX" b="1" dirty="0" err="1">
                <a:ln>
                  <a:solidFill>
                    <a:sysClr val="windowText" lastClr="000000"/>
                  </a:solidFill>
                </a:ln>
                <a:solidFill>
                  <a:srgbClr val="C00000"/>
                </a:solidFill>
                <a:latin typeface="Comic Sans MS" pitchFamily="66" charset="0"/>
              </a:rPr>
              <a:t>piaget</a:t>
            </a:r>
            <a:r>
              <a:rPr lang="es-MX" b="1" dirty="0">
                <a:ln>
                  <a:solidFill>
                    <a:sysClr val="windowText" lastClr="000000"/>
                  </a:solidFill>
                </a:ln>
                <a:solidFill>
                  <a:srgbClr val="C00000"/>
                </a:solidFill>
                <a:latin typeface="Comic Sans MS" pitchFamily="66" charset="0"/>
              </a:rPr>
              <a:t> en relación con el pensamiento de los pequeños .</a:t>
            </a:r>
          </a:p>
          <a:p>
            <a:pPr algn="ctr"/>
            <a:endParaRPr lang="es-MX" b="1" dirty="0">
              <a:ln>
                <a:solidFill>
                  <a:sysClr val="windowText" lastClr="000000"/>
                </a:solidFill>
              </a:ln>
              <a:solidFill>
                <a:srgbClr val="C00000"/>
              </a:solidFill>
              <a:latin typeface="Comic Sans MS" pitchFamily="66" charset="0"/>
            </a:endParaRPr>
          </a:p>
          <a:p>
            <a:pPr algn="ctr"/>
            <a:r>
              <a:rPr lang="es-MX" b="1" dirty="0">
                <a:ln>
                  <a:solidFill>
                    <a:sysClr val="windowText" lastClr="000000"/>
                  </a:solidFill>
                </a:ln>
                <a:solidFill>
                  <a:srgbClr val="C00000"/>
                </a:solidFill>
                <a:latin typeface="Comic Sans MS" pitchFamily="66" charset="0"/>
              </a:rPr>
              <a:t>Egocentrismo:  tomar únicamente el punto de vista personal desestimando a los demás, la dificultad e ponerse en practica.</a:t>
            </a:r>
          </a:p>
          <a:p>
            <a:pPr algn="ctr"/>
            <a:endParaRPr lang="es-MX" b="1" dirty="0">
              <a:ln>
                <a:solidFill>
                  <a:sysClr val="windowText" lastClr="000000"/>
                </a:solidFill>
              </a:ln>
              <a:solidFill>
                <a:srgbClr val="C00000"/>
              </a:solidFill>
              <a:latin typeface="Comic Sans MS" pitchFamily="66" charset="0"/>
            </a:endParaRPr>
          </a:p>
          <a:p>
            <a:pPr algn="ctr"/>
            <a:r>
              <a:rPr lang="es-MX" b="1" dirty="0">
                <a:ln>
                  <a:solidFill>
                    <a:sysClr val="windowText" lastClr="000000"/>
                  </a:solidFill>
                </a:ln>
                <a:solidFill>
                  <a:srgbClr val="C00000"/>
                </a:solidFill>
                <a:latin typeface="Comic Sans MS" pitchFamily="66" charset="0"/>
              </a:rPr>
              <a:t>Finalismo: considerar que los fenómenos naturales son provocados por una voluntad humana, como sus actos de voluntad; no distinguir entre lo que es natural y lo que es artificial. </a:t>
            </a:r>
          </a:p>
          <a:p>
            <a:pPr algn="ctr"/>
            <a:endParaRPr lang="es-MX" b="1" dirty="0">
              <a:ln>
                <a:solidFill>
                  <a:sysClr val="windowText" lastClr="000000"/>
                </a:solidFill>
              </a:ln>
              <a:solidFill>
                <a:srgbClr val="C00000"/>
              </a:solidFill>
              <a:latin typeface="Comic Sans MS" pitchFamily="66" charset="0"/>
            </a:endParaRPr>
          </a:p>
          <a:p>
            <a:pPr algn="ctr"/>
            <a:r>
              <a:rPr lang="es-MX" b="1" dirty="0">
                <a:ln>
                  <a:solidFill>
                    <a:sysClr val="windowText" lastClr="000000"/>
                  </a:solidFill>
                </a:ln>
                <a:solidFill>
                  <a:srgbClr val="C00000"/>
                </a:solidFill>
                <a:latin typeface="Comic Sans MS" pitchFamily="66" charset="0"/>
              </a:rPr>
              <a:t>Animismo: considerar que el mundo es animado, igual que él, distingue entre lo que esta vivo y lo que no tiene vida.</a:t>
            </a:r>
          </a:p>
          <a:p>
            <a:pPr algn="ctr"/>
            <a:endParaRPr lang="es-MX" b="1" dirty="0">
              <a:ln>
                <a:solidFill>
                  <a:sysClr val="windowText" lastClr="000000"/>
                </a:solidFill>
              </a:ln>
              <a:solidFill>
                <a:srgbClr val="C00000"/>
              </a:solidFill>
              <a:latin typeface="Comic Sans MS" pitchFamily="66" charset="0"/>
            </a:endParaRPr>
          </a:p>
          <a:p>
            <a:pPr algn="ctr"/>
            <a:r>
              <a:rPr lang="es-MX" b="1" dirty="0">
                <a:ln>
                  <a:solidFill>
                    <a:sysClr val="windowText" lastClr="000000"/>
                  </a:solidFill>
                </a:ln>
                <a:solidFill>
                  <a:srgbClr val="C00000"/>
                </a:solidFill>
                <a:latin typeface="Comic Sans MS" pitchFamily="66" charset="0"/>
              </a:rPr>
              <a:t>Contracción:  tiene dificultades para tener en cuenta todos los elementos que están presentes en una situación y sólo tienen encuentra, solo se centra en uno.</a:t>
            </a:r>
          </a:p>
        </p:txBody>
      </p:sp>
    </p:spTree>
    <p:extLst>
      <p:ext uri="{BB962C8B-B14F-4D97-AF65-F5344CB8AC3E}">
        <p14:creationId xmlns:p14="http://schemas.microsoft.com/office/powerpoint/2010/main" val="23903297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4" y="476672"/>
            <a:ext cx="5328592" cy="5293757"/>
          </a:xfrm>
          <a:prstGeom prst="rect">
            <a:avLst/>
          </a:prstGeom>
        </p:spPr>
        <p:style>
          <a:lnRef idx="1">
            <a:schemeClr val="accent6"/>
          </a:lnRef>
          <a:fillRef idx="3">
            <a:schemeClr val="accent6"/>
          </a:fillRef>
          <a:effectRef idx="2">
            <a:schemeClr val="accent6"/>
          </a:effectRef>
          <a:fontRef idx="minor">
            <a:schemeClr val="lt1"/>
          </a:fontRef>
        </p:style>
        <p:txBody>
          <a:bodyPr wrap="square" rtlCol="0">
            <a:spAutoFit/>
          </a:bodyPr>
          <a:lstStyle/>
          <a:p>
            <a:pPr lvl="0"/>
            <a:r>
              <a:rPr lang="es-MX" sz="3200" dirty="0">
                <a:solidFill>
                  <a:schemeClr val="bg1"/>
                </a:solidFill>
              </a:rPr>
              <a:t>A partir de los 2 años, los niños empiezan a descubrir que pueden tomar iniciativas, no hacer lo que se les pide, oponerse a una exigencia, etc. Estas situaciones son muy habituales a esta edad, ya que representan una manera de reforzar la propia personalidad y capacidad de autonomía</a:t>
            </a:r>
            <a:r>
              <a:rPr lang="es-MX" dirty="0">
                <a:solidFill>
                  <a:schemeClr val="bg1"/>
                </a:solidFill>
              </a:rPr>
              <a:t>.</a:t>
            </a:r>
          </a:p>
          <a:p>
            <a:endParaRPr lang="es-MX" dirty="0"/>
          </a:p>
        </p:txBody>
      </p:sp>
      <p:pic>
        <p:nvPicPr>
          <p:cNvPr id="5" name="il_fi" descr="http://cosasentremujeres.com.ar/wp-content/uploads/2011/08/ni%C3%B1os-rebeldes.jpg"/>
          <p:cNvPicPr/>
          <p:nvPr/>
        </p:nvPicPr>
        <p:blipFill>
          <a:blip r:embed="rId2" cstate="print"/>
          <a:srcRect/>
          <a:stretch>
            <a:fillRect/>
          </a:stretch>
        </p:blipFill>
        <p:spPr bwMode="auto">
          <a:xfrm>
            <a:off x="6119664" y="4553744"/>
            <a:ext cx="3024336" cy="230425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539552" y="476672"/>
            <a:ext cx="5400600" cy="590931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lvl="0"/>
            <a:r>
              <a:rPr lang="es-MX" sz="3600" dirty="0">
                <a:solidFill>
                  <a:schemeClr val="bg1"/>
                </a:solidFill>
              </a:rPr>
              <a:t>A los 2 años, se considera que los niños están preparados física y psíquicamente para poder controlar los esfínteres, tanto de día como, progresivamente, de noche.</a:t>
            </a:r>
          </a:p>
          <a:p>
            <a:pPr lvl="0"/>
            <a:r>
              <a:rPr lang="es-MX" sz="3600" dirty="0">
                <a:solidFill>
                  <a:schemeClr val="bg1"/>
                </a:solidFill>
              </a:rPr>
              <a:t>Los niños pueden ser autónomos en situaciones de alimentación.</a:t>
            </a:r>
          </a:p>
          <a:p>
            <a:endParaRPr lang="es-MX" dirty="0"/>
          </a:p>
        </p:txBody>
      </p:sp>
      <p:pic>
        <p:nvPicPr>
          <p:cNvPr id="5" name="il_fi" descr="http://esenmagicstuff.files.wordpress.com/2007/11/imag-bebe.jpg"/>
          <p:cNvPicPr/>
          <p:nvPr/>
        </p:nvPicPr>
        <p:blipFill>
          <a:blip r:embed="rId2" cstate="print"/>
          <a:srcRect/>
          <a:stretch>
            <a:fillRect/>
          </a:stretch>
        </p:blipFill>
        <p:spPr bwMode="auto">
          <a:xfrm>
            <a:off x="6047657" y="3140968"/>
            <a:ext cx="3096343" cy="25637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683568" y="188640"/>
            <a:ext cx="6120680" cy="283154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lvl="0"/>
            <a:r>
              <a:rPr lang="es-MX" sz="4000" dirty="0"/>
              <a:t>Descubrimiento progresivo de la existencia de niños y niñas que pueden ser compañeros de juego.</a:t>
            </a:r>
          </a:p>
          <a:p>
            <a:endParaRPr lang="es-MX" dirty="0"/>
          </a:p>
        </p:txBody>
      </p:sp>
      <p:sp>
        <p:nvSpPr>
          <p:cNvPr id="6" name="5 CuadroTexto"/>
          <p:cNvSpPr txBox="1"/>
          <p:nvPr/>
        </p:nvSpPr>
        <p:spPr>
          <a:xfrm>
            <a:off x="539552" y="3789040"/>
            <a:ext cx="6120680" cy="295465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lvl="0"/>
            <a:r>
              <a:rPr lang="es-MX" sz="2800" dirty="0">
                <a:solidFill>
                  <a:schemeClr val="bg1"/>
                </a:solidFill>
              </a:rPr>
              <a:t>El papel de la madre, el padre y las personas educadoras, es crucial. Los niños tienen que entender que existen normas sociales que hay que respetar para poder relacionarnos con otras personas.</a:t>
            </a:r>
          </a:p>
          <a:p>
            <a:endParaRPr lang="es-MX" dirty="0"/>
          </a:p>
        </p:txBody>
      </p:sp>
      <p:pic>
        <p:nvPicPr>
          <p:cNvPr id="7" name="il_fi" descr="http://www.delacasa.net/ricasfotos/images/341.jpg"/>
          <p:cNvPicPr/>
          <p:nvPr/>
        </p:nvPicPr>
        <p:blipFill>
          <a:blip r:embed="rId2" cstate="print"/>
          <a:srcRect/>
          <a:stretch>
            <a:fillRect/>
          </a:stretch>
        </p:blipFill>
        <p:spPr bwMode="auto">
          <a:xfrm>
            <a:off x="5868144" y="2060848"/>
            <a:ext cx="3275856" cy="244827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683568" y="260649"/>
            <a:ext cx="6624736" cy="16619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lvl="0"/>
            <a:r>
              <a:rPr lang="es-MX" sz="2800" dirty="0">
                <a:solidFill>
                  <a:schemeClr val="bg1"/>
                </a:solidFill>
              </a:rPr>
              <a:t>Algunas de las actitudes de pares y educadores facilitan la adquisición de una alta autoestima en los pequeños:</a:t>
            </a:r>
          </a:p>
          <a:p>
            <a:endParaRPr lang="es-MX" dirty="0"/>
          </a:p>
        </p:txBody>
      </p:sp>
      <p:sp>
        <p:nvSpPr>
          <p:cNvPr id="5" name="4 CuadroTexto"/>
          <p:cNvSpPr txBox="1"/>
          <p:nvPr/>
        </p:nvSpPr>
        <p:spPr>
          <a:xfrm>
            <a:off x="1727176" y="2204864"/>
            <a:ext cx="7416824" cy="5170646"/>
          </a:xfrm>
          <a:prstGeom prst="rect">
            <a:avLst/>
          </a:prstGeom>
          <a:solidFill>
            <a:srgbClr val="92D050"/>
          </a:solidFill>
        </p:spPr>
        <p:txBody>
          <a:bodyPr wrap="square" rtlCol="0">
            <a:spAutoFit/>
          </a:bodyPr>
          <a:lstStyle/>
          <a:p>
            <a:pPr lvl="0"/>
            <a:r>
              <a:rPr lang="es-MX" sz="2400" dirty="0" smtClean="0">
                <a:solidFill>
                  <a:schemeClr val="bg1"/>
                </a:solidFill>
              </a:rPr>
              <a:t>- Padres </a:t>
            </a:r>
            <a:r>
              <a:rPr lang="es-MX" sz="2400" dirty="0">
                <a:solidFill>
                  <a:schemeClr val="bg1"/>
                </a:solidFill>
              </a:rPr>
              <a:t>y educadores que muestran afecto, sienten interés por lo que le sucede al niño, trato personal diario, respeto por él y confianza en sus posibilidades.</a:t>
            </a:r>
          </a:p>
          <a:p>
            <a:pPr lvl="0"/>
            <a:r>
              <a:rPr lang="es-MX" sz="2400" dirty="0" smtClean="0">
                <a:solidFill>
                  <a:schemeClr val="bg1"/>
                </a:solidFill>
              </a:rPr>
              <a:t>- Padres </a:t>
            </a:r>
            <a:r>
              <a:rPr lang="es-MX" sz="2400" dirty="0">
                <a:solidFill>
                  <a:schemeClr val="bg1"/>
                </a:solidFill>
              </a:rPr>
              <a:t>y educadores que cumplen acuerdos y normas, a partir de razonamientos hechos con los pequeños, con firmeza, pero a la vez con cierta flexibilidad.</a:t>
            </a:r>
          </a:p>
          <a:p>
            <a:pPr lvl="0"/>
            <a:r>
              <a:rPr lang="es-MX" sz="2400" dirty="0" smtClean="0">
                <a:solidFill>
                  <a:schemeClr val="bg1"/>
                </a:solidFill>
              </a:rPr>
              <a:t>- Padres </a:t>
            </a:r>
            <a:r>
              <a:rPr lang="es-MX" sz="2400" dirty="0">
                <a:solidFill>
                  <a:schemeClr val="bg1"/>
                </a:solidFill>
              </a:rPr>
              <a:t>y educadores que prefieren utilizar medidas de disciplina, eliminando algunos privilegios y no castigando corporalmente, hacerle a entender al niño porque esa conducta es inapropiada.</a:t>
            </a:r>
          </a:p>
          <a:p>
            <a:pPr lvl="0"/>
            <a:r>
              <a:rPr lang="es-MX" sz="2400" dirty="0" smtClean="0">
                <a:solidFill>
                  <a:schemeClr val="bg1"/>
                </a:solidFill>
              </a:rPr>
              <a:t>- Padres </a:t>
            </a:r>
            <a:r>
              <a:rPr lang="es-MX" sz="2400" dirty="0">
                <a:solidFill>
                  <a:schemeClr val="bg1"/>
                </a:solidFill>
              </a:rPr>
              <a:t>y educadores que estimulan a sus hijos y alumnos a emitir su opinión  tomarla en cuenta cuando las situaciones lo hacen posible.</a:t>
            </a:r>
          </a:p>
          <a:p>
            <a:endParaRPr lang="es-MX" dirty="0"/>
          </a:p>
        </p:txBody>
      </p:sp>
      <p:pic>
        <p:nvPicPr>
          <p:cNvPr id="6" name="il_fi" descr="http://static.photaki.com/nino-pequeno--ninos-pequenos--ninas--aprendizaje-154608.jpg"/>
          <p:cNvPicPr/>
          <p:nvPr/>
        </p:nvPicPr>
        <p:blipFill>
          <a:blip r:embed="rId2" cstate="print"/>
          <a:srcRect/>
          <a:stretch>
            <a:fillRect/>
          </a:stretch>
        </p:blipFill>
        <p:spPr bwMode="auto">
          <a:xfrm>
            <a:off x="0" y="2924944"/>
            <a:ext cx="1691680" cy="31683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95536" y="332656"/>
            <a:ext cx="6768752" cy="2523768"/>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lvl="0"/>
            <a:r>
              <a:rPr lang="es-MX" sz="2800" dirty="0">
                <a:solidFill>
                  <a:schemeClr val="bg1"/>
                </a:solidFill>
              </a:rPr>
              <a:t>En torno a los 3 años , el pequeño se da cuenta de que tiene que compartir la estima y el tiempo que le pueden dedicar con otras personas, ya sea el padre, la madre u otros hermanos más pequeños o mayores.</a:t>
            </a:r>
          </a:p>
          <a:p>
            <a:endParaRPr lang="es-MX" dirty="0"/>
          </a:p>
        </p:txBody>
      </p:sp>
      <p:sp>
        <p:nvSpPr>
          <p:cNvPr id="5" name="4 CuadroTexto"/>
          <p:cNvSpPr txBox="1"/>
          <p:nvPr/>
        </p:nvSpPr>
        <p:spPr>
          <a:xfrm>
            <a:off x="1187624" y="3429000"/>
            <a:ext cx="7560840" cy="95410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s-MX" sz="2800" dirty="0">
                <a:solidFill>
                  <a:schemeClr val="bg1"/>
                </a:solidFill>
              </a:rPr>
              <a:t>Saben identificarse en fotos, saben su nombre y el de las personas que lo rodean.</a:t>
            </a:r>
          </a:p>
        </p:txBody>
      </p:sp>
      <p:sp>
        <p:nvSpPr>
          <p:cNvPr id="6" name="5 CuadroTexto"/>
          <p:cNvSpPr txBox="1"/>
          <p:nvPr/>
        </p:nvSpPr>
        <p:spPr>
          <a:xfrm>
            <a:off x="395536" y="5229200"/>
            <a:ext cx="8748464" cy="1231106"/>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lvl="0"/>
            <a:r>
              <a:rPr lang="es-MX" sz="2800" dirty="0">
                <a:solidFill>
                  <a:schemeClr val="bg1"/>
                </a:solidFill>
              </a:rPr>
              <a:t>Empiezan a adquirir la autoestima a medida que se van relacionando en cada unos de los contextos.</a:t>
            </a:r>
          </a:p>
          <a:p>
            <a:endParaRPr lang="es-MX"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331640" y="332656"/>
            <a:ext cx="6984776" cy="110799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lvl="0"/>
            <a:r>
              <a:rPr lang="es-MX" sz="2400" dirty="0">
                <a:solidFill>
                  <a:schemeClr val="bg1"/>
                </a:solidFill>
              </a:rPr>
              <a:t>La conquista de los diferentes niveles de autonomía se da de los dos a los 4 años.</a:t>
            </a:r>
          </a:p>
          <a:p>
            <a:endParaRPr lang="es-MX" dirty="0"/>
          </a:p>
        </p:txBody>
      </p:sp>
      <p:sp>
        <p:nvSpPr>
          <p:cNvPr id="5" name="4 CuadroTexto"/>
          <p:cNvSpPr txBox="1"/>
          <p:nvPr/>
        </p:nvSpPr>
        <p:spPr>
          <a:xfrm>
            <a:off x="755576" y="2204864"/>
            <a:ext cx="8064896" cy="221599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lvl="0"/>
            <a:r>
              <a:rPr lang="es-MX" sz="2400" dirty="0">
                <a:solidFill>
                  <a:schemeClr val="bg1"/>
                </a:solidFill>
              </a:rPr>
              <a:t>A lo largo de los años, los niños serán más capaces de discutir entre ellos mediante la utilización de argumentos lingüísticos en lugar de agresión corporal, compartir los materiales entre unos cuantos compañeros y de entender que aunque el material sea propiedad de uno, después se recuperara.</a:t>
            </a:r>
          </a:p>
          <a:p>
            <a:endParaRPr lang="es-MX" dirty="0"/>
          </a:p>
        </p:txBody>
      </p:sp>
      <p:pic>
        <p:nvPicPr>
          <p:cNvPr id="6" name="il_fi" descr="http://assets.kronovida.com/assets/nios_compartiendo_juguetes.jpg"/>
          <p:cNvPicPr/>
          <p:nvPr/>
        </p:nvPicPr>
        <p:blipFill>
          <a:blip r:embed="rId2" cstate="print"/>
          <a:srcRect/>
          <a:stretch>
            <a:fillRect/>
          </a:stretch>
        </p:blipFill>
        <p:spPr bwMode="auto">
          <a:xfrm>
            <a:off x="5724128" y="4725144"/>
            <a:ext cx="3419872" cy="213285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1619672" y="1484784"/>
            <a:ext cx="6264696" cy="3168352"/>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s-MX"/>
          </a:p>
        </p:txBody>
      </p:sp>
      <p:sp>
        <p:nvSpPr>
          <p:cNvPr id="5" name="4 CuadroTexto"/>
          <p:cNvSpPr txBox="1"/>
          <p:nvPr/>
        </p:nvSpPr>
        <p:spPr>
          <a:xfrm>
            <a:off x="2483768" y="2099464"/>
            <a:ext cx="4752528" cy="1938992"/>
          </a:xfrm>
          <a:prstGeom prst="rect">
            <a:avLst/>
          </a:prstGeom>
          <a:noFill/>
        </p:spPr>
        <p:txBody>
          <a:bodyPr wrap="square" rtlCol="0">
            <a:spAutoFit/>
          </a:bodyPr>
          <a:lstStyle/>
          <a:p>
            <a:pPr algn="ctr"/>
            <a:r>
              <a:rPr lang="es-MX" sz="6000" dirty="0" smtClean="0"/>
              <a:t>CAPACIDADES MOTRICES</a:t>
            </a:r>
            <a:endParaRPr lang="es-MX" sz="6000" dirty="0"/>
          </a:p>
        </p:txBody>
      </p:sp>
    </p:spTree>
    <p:extLst>
      <p:ext uri="{BB962C8B-B14F-4D97-AF65-F5344CB8AC3E}">
        <p14:creationId xmlns:p14="http://schemas.microsoft.com/office/powerpoint/2010/main" val="6359972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1187624" y="1044143"/>
            <a:ext cx="6048672" cy="3168352"/>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r>
              <a:rPr lang="es-MX" dirty="0"/>
              <a:t>2 años </a:t>
            </a:r>
          </a:p>
          <a:p>
            <a:r>
              <a:rPr lang="es-MX" dirty="0"/>
              <a:t>La adquisición  de la marcha permite aumentar su campo y experimentar de con una forma común mente  de movimiento por ello a esta fase se le denomina </a:t>
            </a:r>
            <a:r>
              <a:rPr lang="es-MX" dirty="0" err="1"/>
              <a:t>face</a:t>
            </a:r>
            <a:r>
              <a:rPr lang="es-MX" dirty="0"/>
              <a:t> de adquisición de forma </a:t>
            </a:r>
            <a:r>
              <a:rPr lang="es-MX" dirty="0" err="1"/>
              <a:t>motorvariables</a:t>
            </a:r>
            <a:r>
              <a:rPr lang="es-MX" dirty="0"/>
              <a:t>. En esta edad los niños presentan un adecuado control de la postura vertical mostrando mucho equilibrio y poca seguridad en sus </a:t>
            </a:r>
            <a:r>
              <a:rPr lang="es-MX" dirty="0" smtClean="0"/>
              <a:t>desplazamientos,  </a:t>
            </a:r>
            <a:r>
              <a:rPr lang="es-MX" dirty="0"/>
              <a:t>perdura cierta rigidez en las piernas para agilizar sus desplazamientos que tienen dificultades para cambiar de dirección o detenerse </a:t>
            </a:r>
          </a:p>
        </p:txBody>
      </p:sp>
    </p:spTree>
    <p:extLst>
      <p:ext uri="{BB962C8B-B14F-4D97-AF65-F5344CB8AC3E}">
        <p14:creationId xmlns:p14="http://schemas.microsoft.com/office/powerpoint/2010/main" val="2689906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860</TotalTime>
  <Words>902</Words>
  <Application>Microsoft Office PowerPoint</Application>
  <PresentationFormat>Presentación en pantalla (4:3)</PresentationFormat>
  <Paragraphs>36</Paragraphs>
  <Slides>12</Slides>
  <Notes>1</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Las capacidades cognitivas</vt:lpstr>
      <vt:lpstr>Presentación de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COMPU</dc:creator>
  <cp:lastModifiedBy>diana gabriela</cp:lastModifiedBy>
  <cp:revision>38</cp:revision>
  <dcterms:created xsi:type="dcterms:W3CDTF">2011-10-20T23:43:08Z</dcterms:created>
  <dcterms:modified xsi:type="dcterms:W3CDTF">2011-10-21T01:00:52Z</dcterms:modified>
</cp:coreProperties>
</file>