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96" r:id="rId4"/>
    <p:sldMasterId id="2147483708" r:id="rId5"/>
    <p:sldMasterId id="2147483720" r:id="rId6"/>
    <p:sldMasterId id="2147483732" r:id="rId7"/>
    <p:sldMasterId id="2147483744" r:id="rId8"/>
  </p:sldMasterIdLst>
  <p:sldIdLst>
    <p:sldId id="309" r:id="rId9"/>
    <p:sldId id="310" r:id="rId10"/>
    <p:sldId id="282" r:id="rId11"/>
    <p:sldId id="301" r:id="rId12"/>
    <p:sldId id="302" r:id="rId13"/>
    <p:sldId id="283" r:id="rId14"/>
    <p:sldId id="314" r:id="rId15"/>
    <p:sldId id="318" r:id="rId16"/>
    <p:sldId id="319" r:id="rId17"/>
    <p:sldId id="320" r:id="rId18"/>
    <p:sldId id="321" r:id="rId19"/>
    <p:sldId id="315" r:id="rId20"/>
    <p:sldId id="322" r:id="rId21"/>
    <p:sldId id="323" r:id="rId22"/>
    <p:sldId id="324" r:id="rId23"/>
    <p:sldId id="312" r:id="rId24"/>
    <p:sldId id="306" r:id="rId25"/>
    <p:sldId id="303" r:id="rId26"/>
    <p:sldId id="304" r:id="rId27"/>
    <p:sldId id="305" r:id="rId28"/>
    <p:sldId id="284" r:id="rId29"/>
    <p:sldId id="285" r:id="rId30"/>
    <p:sldId id="316" r:id="rId31"/>
    <p:sldId id="286" r:id="rId32"/>
    <p:sldId id="287" r:id="rId33"/>
    <p:sldId id="288" r:id="rId34"/>
    <p:sldId id="289" r:id="rId35"/>
    <p:sldId id="290" r:id="rId36"/>
    <p:sldId id="291" r:id="rId37"/>
    <p:sldId id="292" r:id="rId38"/>
    <p:sldId id="264" r:id="rId39"/>
    <p:sldId id="263" r:id="rId40"/>
    <p:sldId id="270" r:id="rId41"/>
    <p:sldId id="268" r:id="rId42"/>
    <p:sldId id="278" r:id="rId43"/>
    <p:sldId id="271" r:id="rId44"/>
    <p:sldId id="272" r:id="rId45"/>
    <p:sldId id="279" r:id="rId46"/>
    <p:sldId id="273" r:id="rId47"/>
    <p:sldId id="280" r:id="rId48"/>
    <p:sldId id="274" r:id="rId49"/>
    <p:sldId id="275" r:id="rId50"/>
    <p:sldId id="277" r:id="rId51"/>
    <p:sldId id="269" r:id="rId52"/>
    <p:sldId id="293" r:id="rId53"/>
    <p:sldId id="294" r:id="rId54"/>
    <p:sldId id="295" r:id="rId55"/>
    <p:sldId id="296" r:id="rId56"/>
    <p:sldId id="317" r:id="rId57"/>
  </p:sldIdLst>
  <p:sldSz cx="9144000" cy="6858000" type="screen4x3"/>
  <p:notesSz cx="6858000" cy="9144000"/>
  <p:embeddedFontLst>
    <p:embeddedFont>
      <p:font typeface="Century Schoolbook" pitchFamily="18" charset="0"/>
      <p:regular r:id="rId58"/>
      <p:bold r:id="rId59"/>
      <p:italic r:id="rId60"/>
      <p:boldItalic r:id="rId61"/>
    </p:embeddedFont>
    <p:embeddedFont>
      <p:font typeface="Arial Black" pitchFamily="34" charset="0"/>
      <p:bold r:id="rId62"/>
    </p:embeddedFont>
    <p:embeddedFont>
      <p:font typeface="Century Gothic" pitchFamily="34" charset="0"/>
      <p:regular r:id="rId63"/>
      <p:bold r:id="rId64"/>
      <p:italic r:id="rId65"/>
      <p:boldItalic r:id="rId66"/>
    </p:embeddedFont>
    <p:embeddedFont>
      <p:font typeface="Calibri" pitchFamily="34" charset="0"/>
      <p:regular r:id="rId67"/>
      <p:bold r:id="rId68"/>
      <p:italic r:id="rId69"/>
      <p:boldItalic r:id="rId70"/>
    </p:embeddedFont>
    <p:embeddedFont>
      <p:font typeface="Comic Sans MS" pitchFamily="66" charset="0"/>
      <p:regular r:id="rId71"/>
      <p:bold r:id="rId72"/>
    </p:embeddedFont>
    <p:embeddedFont>
      <p:font typeface="Lucida Handwriting" pitchFamily="66" charset="0"/>
      <p:regular r:id="rId73"/>
    </p:embeddedFont>
    <p:embeddedFont>
      <p:font typeface="Heartbreaker"/>
      <p:regular r:id="rId74"/>
    </p:embeddedFont>
    <p:embeddedFont>
      <p:font typeface="French Script MT" pitchFamily="66" charset="0"/>
      <p:regular r:id="rId75"/>
    </p:embeddedFont>
    <p:embeddedFont>
      <p:font typeface="comic andy" charset="0"/>
      <p:regular r:id="rId76"/>
    </p:embeddedFont>
    <p:embeddedFont>
      <p:font typeface="Lucida Sans Unicode" pitchFamily="34" charset="0"/>
      <p:regular r:id="rId77"/>
    </p:embeddedFont>
    <p:embeddedFont>
      <p:font typeface="Wingdings 3" pitchFamily="18" charset="2"/>
      <p:regular r:id="rId78"/>
    </p:embeddedFont>
    <p:embeddedFont>
      <p:font typeface="Wingdings 2" pitchFamily="18" charset="2"/>
      <p:regular r:id="rId79"/>
    </p:embeddedFont>
    <p:embeddedFont>
      <p:font typeface="Verdana" pitchFamily="34" charset="0"/>
      <p:regular r:id="rId80"/>
      <p:bold r:id="rId81"/>
      <p:italic r:id="rId82"/>
      <p:boldItalic r:id="rId83"/>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97" autoAdjust="0"/>
    <p:restoredTop sz="94660"/>
  </p:normalViewPr>
  <p:slideViewPr>
    <p:cSldViewPr>
      <p:cViewPr>
        <p:scale>
          <a:sx n="60" d="100"/>
          <a:sy n="60" d="100"/>
        </p:scale>
        <p:origin x="-1722"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4.fntdata"/><Relationship Id="rId82" Type="http://schemas.openxmlformats.org/officeDocument/2006/relationships/font" Target="fonts/font25.fntdata"/><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57E0AB3-50C4-4175-985D-23C98FA33AEF}" type="datetimeFigureOut">
              <a:rPr lang="es-MX" smtClean="0"/>
              <a:pPr/>
              <a:t>04/01/2012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47F5C62-1FFC-4CBB-96A6-924905ADAEB1}"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57E0AB3-50C4-4175-985D-23C98FA33AEF}" type="datetimeFigureOut">
              <a:rPr lang="es-MX" smtClean="0"/>
              <a:pPr/>
              <a:t>04/01/2012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47F5C62-1FFC-4CBB-96A6-924905ADAEB1}"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57E0AB3-50C4-4175-985D-23C98FA33AEF}" type="datetimeFigureOut">
              <a:rPr lang="es-MX" smtClean="0"/>
              <a:pPr/>
              <a:t>04/01/2012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47F5C62-1FFC-4CBB-96A6-924905ADAEB1}" type="slidenum">
              <a:rPr lang="es-MX" smtClean="0"/>
              <a:pPr/>
              <a:t>‹Nº›</a:t>
            </a:fld>
            <a:endParaRPr lang="es-MX"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64F51F94-A80C-4FEB-A7D9-AF0EC1578BE1}" type="datetimeFigureOut">
              <a:rPr lang="es-MX" smtClean="0">
                <a:solidFill>
                  <a:srgbClr val="575F6D"/>
                </a:solidFill>
              </a:rPr>
              <a:pPr/>
              <a:t>04/01/2012</a:t>
            </a:fld>
            <a:endParaRPr lang="es-MX" dirty="0">
              <a:solidFill>
                <a:srgbClr val="575F6D"/>
              </a:solidFill>
            </a:endParaRPr>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dirty="0">
              <a:solidFill>
                <a:srgbClr val="575F6D"/>
              </a:solidFill>
            </a:endParaRP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C7E58231-A39F-4043-96B9-A73A7AEB1AEE}" type="slidenum">
              <a:rPr lang="es-MX" smtClean="0"/>
              <a:pPr/>
              <a:t>‹Nº›</a:t>
            </a:fld>
            <a:endParaRPr lang="es-MX" dirty="0"/>
          </a:p>
        </p:txBody>
      </p:sp>
    </p:spTree>
    <p:extLst>
      <p:ext uri="{BB962C8B-B14F-4D97-AF65-F5344CB8AC3E}">
        <p14:creationId xmlns:p14="http://schemas.microsoft.com/office/powerpoint/2010/main" xmlns="" val="33870236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64F51F94-A80C-4FEB-A7D9-AF0EC1578BE1}" type="datetimeFigureOut">
              <a:rPr lang="es-MX" smtClean="0">
                <a:solidFill>
                  <a:srgbClr val="575F6D"/>
                </a:solidFill>
              </a:rPr>
              <a:pPr/>
              <a:t>04/01/2012</a:t>
            </a:fld>
            <a:endParaRPr lang="es-MX" dirty="0">
              <a:solidFill>
                <a:srgbClr val="575F6D"/>
              </a:solidFill>
            </a:endParaRPr>
          </a:p>
        </p:txBody>
      </p:sp>
      <p:sp>
        <p:nvSpPr>
          <p:cNvPr id="9" name="8 Marcador de número de diapositiva"/>
          <p:cNvSpPr>
            <a:spLocks noGrp="1"/>
          </p:cNvSpPr>
          <p:nvPr>
            <p:ph type="sldNum" sz="quarter" idx="15"/>
          </p:nvPr>
        </p:nvSpPr>
        <p:spPr/>
        <p:txBody>
          <a:bodyPr rtlCol="0"/>
          <a:lstStyle/>
          <a:p>
            <a:fld id="{C7E58231-A39F-4043-96B9-A73A7AEB1AEE}" type="slidenum">
              <a:rPr lang="es-MX" smtClean="0"/>
              <a:pPr/>
              <a:t>‹Nº›</a:t>
            </a:fld>
            <a:endParaRPr lang="es-MX" dirty="0"/>
          </a:p>
        </p:txBody>
      </p:sp>
      <p:sp>
        <p:nvSpPr>
          <p:cNvPr id="10" name="9 Marcador de pie de página"/>
          <p:cNvSpPr>
            <a:spLocks noGrp="1"/>
          </p:cNvSpPr>
          <p:nvPr>
            <p:ph type="ftr" sz="quarter" idx="16"/>
          </p:nvPr>
        </p:nvSpPr>
        <p:spPr/>
        <p:txBody>
          <a:bodyPr rtlCol="0"/>
          <a:lstStyle/>
          <a:p>
            <a:endParaRPr lang="es-MX" dirty="0">
              <a:solidFill>
                <a:srgbClr val="575F6D"/>
              </a:solidFill>
            </a:endParaRPr>
          </a:p>
        </p:txBody>
      </p:sp>
    </p:spTree>
    <p:extLst>
      <p:ext uri="{BB962C8B-B14F-4D97-AF65-F5344CB8AC3E}">
        <p14:creationId xmlns:p14="http://schemas.microsoft.com/office/powerpoint/2010/main" xmlns="" val="42849430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64F51F94-A80C-4FEB-A7D9-AF0EC1578BE1}" type="datetimeFigureOut">
              <a:rPr lang="es-MX" smtClean="0">
                <a:solidFill>
                  <a:srgbClr val="FFF39D"/>
                </a:solidFill>
              </a:rPr>
              <a:pPr/>
              <a:t>04/01/2012</a:t>
            </a:fld>
            <a:endParaRPr lang="es-MX" dirty="0">
              <a:solidFill>
                <a:srgbClr val="FFF39D"/>
              </a:solidFill>
            </a:endParaRPr>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dirty="0">
              <a:solidFill>
                <a:srgbClr val="FFF39D"/>
              </a:solidFill>
            </a:endParaRP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C7E58231-A39F-4043-96B9-A73A7AEB1AEE}" type="slidenum">
              <a:rPr lang="es-MX" smtClean="0"/>
              <a:pPr/>
              <a:t>‹Nº›</a:t>
            </a:fld>
            <a:endParaRPr lang="es-MX" dirty="0"/>
          </a:p>
        </p:txBody>
      </p:sp>
    </p:spTree>
    <p:extLst>
      <p:ext uri="{BB962C8B-B14F-4D97-AF65-F5344CB8AC3E}">
        <p14:creationId xmlns:p14="http://schemas.microsoft.com/office/powerpoint/2010/main" xmlns="" val="39879637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4F51F94-A80C-4FEB-A7D9-AF0EC1578BE1}" type="datetimeFigureOut">
              <a:rPr lang="es-MX" smtClean="0">
                <a:solidFill>
                  <a:srgbClr val="575F6D"/>
                </a:solidFill>
              </a:rPr>
              <a:pPr/>
              <a:t>04/01/2012</a:t>
            </a:fld>
            <a:endParaRPr lang="es-MX" dirty="0">
              <a:solidFill>
                <a:srgbClr val="575F6D"/>
              </a:solidFill>
            </a:endParaRPr>
          </a:p>
        </p:txBody>
      </p:sp>
      <p:sp>
        <p:nvSpPr>
          <p:cNvPr id="6" name="5 Marcador de pie de página"/>
          <p:cNvSpPr>
            <a:spLocks noGrp="1"/>
          </p:cNvSpPr>
          <p:nvPr>
            <p:ph type="ftr" sz="quarter" idx="11"/>
          </p:nvPr>
        </p:nvSpPr>
        <p:spPr/>
        <p:txBody>
          <a:bodyPr/>
          <a:lstStyle/>
          <a:p>
            <a:endParaRPr lang="es-MX" dirty="0">
              <a:solidFill>
                <a:srgbClr val="575F6D"/>
              </a:solidFill>
            </a:endParaRPr>
          </a:p>
        </p:txBody>
      </p:sp>
      <p:sp>
        <p:nvSpPr>
          <p:cNvPr id="7" name="6 Marcador de número de diapositiva"/>
          <p:cNvSpPr>
            <a:spLocks noGrp="1"/>
          </p:cNvSpPr>
          <p:nvPr>
            <p:ph type="sldNum" sz="quarter" idx="12"/>
          </p:nvPr>
        </p:nvSpPr>
        <p:spPr/>
        <p:txBody>
          <a:bodyPr/>
          <a:lstStyle/>
          <a:p>
            <a:fld id="{C7E58231-A39F-4043-96B9-A73A7AEB1AEE}" type="slidenum">
              <a:rPr lang="es-MX" smtClean="0"/>
              <a:pPr/>
              <a:t>‹Nº›</a:t>
            </a:fld>
            <a:endParaRPr lang="es-MX"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xmlns="" val="39948944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4F51F94-A80C-4FEB-A7D9-AF0EC1578BE1}" type="datetimeFigureOut">
              <a:rPr lang="es-MX" smtClean="0">
                <a:solidFill>
                  <a:srgbClr val="575F6D"/>
                </a:solidFill>
              </a:rPr>
              <a:pPr/>
              <a:t>04/01/2012</a:t>
            </a:fld>
            <a:endParaRPr lang="es-MX" dirty="0">
              <a:solidFill>
                <a:srgbClr val="575F6D"/>
              </a:solidFill>
            </a:endParaRPr>
          </a:p>
        </p:txBody>
      </p:sp>
      <p:sp>
        <p:nvSpPr>
          <p:cNvPr id="8" name="7 Marcador de pie de página"/>
          <p:cNvSpPr>
            <a:spLocks noGrp="1"/>
          </p:cNvSpPr>
          <p:nvPr>
            <p:ph type="ftr" sz="quarter" idx="11"/>
          </p:nvPr>
        </p:nvSpPr>
        <p:spPr/>
        <p:txBody>
          <a:bodyPr/>
          <a:lstStyle/>
          <a:p>
            <a:endParaRPr lang="es-MX" dirty="0">
              <a:solidFill>
                <a:srgbClr val="575F6D"/>
              </a:solidFill>
            </a:endParaRPr>
          </a:p>
        </p:txBody>
      </p:sp>
      <p:sp>
        <p:nvSpPr>
          <p:cNvPr id="9" name="8 Marcador de número de diapositiva"/>
          <p:cNvSpPr>
            <a:spLocks noGrp="1"/>
          </p:cNvSpPr>
          <p:nvPr>
            <p:ph type="sldNum" sz="quarter" idx="12"/>
          </p:nvPr>
        </p:nvSpPr>
        <p:spPr/>
        <p:txBody>
          <a:bodyPr/>
          <a:lstStyle/>
          <a:p>
            <a:fld id="{C7E58231-A39F-4043-96B9-A73A7AEB1AEE}" type="slidenum">
              <a:rPr lang="es-MX" smtClean="0"/>
              <a:pPr/>
              <a:t>‹Nº›</a:t>
            </a:fld>
            <a:endParaRPr lang="es-MX"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xmlns="" val="19435776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64F51F94-A80C-4FEB-A7D9-AF0EC1578BE1}" type="datetimeFigureOut">
              <a:rPr lang="es-MX" smtClean="0">
                <a:solidFill>
                  <a:srgbClr val="575F6D"/>
                </a:solidFill>
              </a:rPr>
              <a:pPr/>
              <a:t>04/01/2012</a:t>
            </a:fld>
            <a:endParaRPr lang="es-MX" dirty="0">
              <a:solidFill>
                <a:srgbClr val="575F6D"/>
              </a:solidFill>
            </a:endParaRPr>
          </a:p>
        </p:txBody>
      </p:sp>
      <p:sp>
        <p:nvSpPr>
          <p:cNvPr id="7" name="6 Marcador de número de diapositiva"/>
          <p:cNvSpPr>
            <a:spLocks noGrp="1"/>
          </p:cNvSpPr>
          <p:nvPr>
            <p:ph type="sldNum" sz="quarter" idx="11"/>
          </p:nvPr>
        </p:nvSpPr>
        <p:spPr/>
        <p:txBody>
          <a:bodyPr rtlCol="0"/>
          <a:lstStyle/>
          <a:p>
            <a:fld id="{C7E58231-A39F-4043-96B9-A73A7AEB1AEE}" type="slidenum">
              <a:rPr lang="es-MX" smtClean="0"/>
              <a:pPr/>
              <a:t>‹Nº›</a:t>
            </a:fld>
            <a:endParaRPr lang="es-MX" dirty="0"/>
          </a:p>
        </p:txBody>
      </p:sp>
      <p:sp>
        <p:nvSpPr>
          <p:cNvPr id="8" name="7 Marcador de pie de página"/>
          <p:cNvSpPr>
            <a:spLocks noGrp="1"/>
          </p:cNvSpPr>
          <p:nvPr>
            <p:ph type="ftr" sz="quarter" idx="12"/>
          </p:nvPr>
        </p:nvSpPr>
        <p:spPr/>
        <p:txBody>
          <a:bodyPr rtlCol="0"/>
          <a:lstStyle/>
          <a:p>
            <a:endParaRPr lang="es-MX" dirty="0">
              <a:solidFill>
                <a:srgbClr val="575F6D"/>
              </a:solidFill>
            </a:endParaRPr>
          </a:p>
        </p:txBody>
      </p:sp>
    </p:spTree>
    <p:extLst>
      <p:ext uri="{BB962C8B-B14F-4D97-AF65-F5344CB8AC3E}">
        <p14:creationId xmlns:p14="http://schemas.microsoft.com/office/powerpoint/2010/main" xmlns="" val="28403983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F51F94-A80C-4FEB-A7D9-AF0EC1578BE1}" type="datetimeFigureOut">
              <a:rPr lang="es-MX" smtClean="0">
                <a:solidFill>
                  <a:srgbClr val="575F6D"/>
                </a:solidFill>
              </a:rPr>
              <a:pPr/>
              <a:t>04/01/2012</a:t>
            </a:fld>
            <a:endParaRPr lang="es-MX" dirty="0">
              <a:solidFill>
                <a:srgbClr val="575F6D"/>
              </a:solidFill>
            </a:endParaRPr>
          </a:p>
        </p:txBody>
      </p:sp>
      <p:sp>
        <p:nvSpPr>
          <p:cNvPr id="3" name="2 Marcador de pie de página"/>
          <p:cNvSpPr>
            <a:spLocks noGrp="1"/>
          </p:cNvSpPr>
          <p:nvPr>
            <p:ph type="ftr" sz="quarter" idx="11"/>
          </p:nvPr>
        </p:nvSpPr>
        <p:spPr/>
        <p:txBody>
          <a:bodyPr/>
          <a:lstStyle/>
          <a:p>
            <a:endParaRPr lang="es-MX" dirty="0">
              <a:solidFill>
                <a:srgbClr val="575F6D"/>
              </a:solidFill>
            </a:endParaRPr>
          </a:p>
        </p:txBody>
      </p:sp>
      <p:sp>
        <p:nvSpPr>
          <p:cNvPr id="4" name="3 Marcador de número de diapositiva"/>
          <p:cNvSpPr>
            <a:spLocks noGrp="1"/>
          </p:cNvSpPr>
          <p:nvPr>
            <p:ph type="sldNum" sz="quarter" idx="12"/>
          </p:nvPr>
        </p:nvSpPr>
        <p:spPr/>
        <p:txBody>
          <a:bodyPr/>
          <a:lstStyle/>
          <a:p>
            <a:fld id="{C7E58231-A39F-4043-96B9-A73A7AEB1AEE}" type="slidenum">
              <a:rPr lang="es-MX" smtClean="0"/>
              <a:pPr/>
              <a:t>‹Nº›</a:t>
            </a:fld>
            <a:endParaRPr lang="es-MX" dirty="0"/>
          </a:p>
        </p:txBody>
      </p:sp>
    </p:spTree>
    <p:extLst>
      <p:ext uri="{BB962C8B-B14F-4D97-AF65-F5344CB8AC3E}">
        <p14:creationId xmlns:p14="http://schemas.microsoft.com/office/powerpoint/2010/main" xmlns="" val="26142442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64F51F94-A80C-4FEB-A7D9-AF0EC1578BE1}" type="datetimeFigureOut">
              <a:rPr lang="es-MX" smtClean="0">
                <a:solidFill>
                  <a:srgbClr val="575F6D"/>
                </a:solidFill>
              </a:rPr>
              <a:pPr/>
              <a:t>04/01/2012</a:t>
            </a:fld>
            <a:endParaRPr lang="es-MX" dirty="0">
              <a:solidFill>
                <a:srgbClr val="575F6D"/>
              </a:solidFill>
            </a:endParaRPr>
          </a:p>
        </p:txBody>
      </p:sp>
      <p:sp>
        <p:nvSpPr>
          <p:cNvPr id="22" name="21 Marcador de número de diapositiva"/>
          <p:cNvSpPr>
            <a:spLocks noGrp="1"/>
          </p:cNvSpPr>
          <p:nvPr>
            <p:ph type="sldNum" sz="quarter" idx="15"/>
          </p:nvPr>
        </p:nvSpPr>
        <p:spPr/>
        <p:txBody>
          <a:bodyPr rtlCol="0"/>
          <a:lstStyle/>
          <a:p>
            <a:fld id="{C7E58231-A39F-4043-96B9-A73A7AEB1AEE}" type="slidenum">
              <a:rPr lang="es-MX" smtClean="0"/>
              <a:pPr/>
              <a:t>‹Nº›</a:t>
            </a:fld>
            <a:endParaRPr lang="es-MX" dirty="0"/>
          </a:p>
        </p:txBody>
      </p:sp>
      <p:sp>
        <p:nvSpPr>
          <p:cNvPr id="23" name="22 Marcador de pie de página"/>
          <p:cNvSpPr>
            <a:spLocks noGrp="1"/>
          </p:cNvSpPr>
          <p:nvPr>
            <p:ph type="ftr" sz="quarter" idx="16"/>
          </p:nvPr>
        </p:nvSpPr>
        <p:spPr/>
        <p:txBody>
          <a:bodyPr rtlCol="0"/>
          <a:lstStyle/>
          <a:p>
            <a:endParaRPr lang="es-MX" dirty="0">
              <a:solidFill>
                <a:srgbClr val="575F6D"/>
              </a:solidFill>
            </a:endParaRPr>
          </a:p>
        </p:txBody>
      </p:sp>
    </p:spTree>
    <p:extLst>
      <p:ext uri="{BB962C8B-B14F-4D97-AF65-F5344CB8AC3E}">
        <p14:creationId xmlns:p14="http://schemas.microsoft.com/office/powerpoint/2010/main" xmlns="" val="13970786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57E0AB3-50C4-4175-985D-23C98FA33AEF}" type="datetimeFigureOut">
              <a:rPr lang="es-MX" smtClean="0"/>
              <a:pPr/>
              <a:t>04/01/2012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47F5C62-1FFC-4CBB-96A6-924905ADAEB1}" type="slidenum">
              <a:rPr lang="es-MX" smtClean="0"/>
              <a:pPr/>
              <a:t>‹Nº›</a:t>
            </a:fld>
            <a:endParaRPr lang="es-MX"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Marcador de fecha"/>
          <p:cNvSpPr>
            <a:spLocks noGrp="1"/>
          </p:cNvSpPr>
          <p:nvPr>
            <p:ph type="dt" sz="half" idx="10"/>
          </p:nvPr>
        </p:nvSpPr>
        <p:spPr/>
        <p:txBody>
          <a:bodyPr rtlCol="0"/>
          <a:lstStyle/>
          <a:p>
            <a:fld id="{64F51F94-A80C-4FEB-A7D9-AF0EC1578BE1}" type="datetimeFigureOut">
              <a:rPr lang="es-MX" smtClean="0">
                <a:solidFill>
                  <a:srgbClr val="575F6D"/>
                </a:solidFill>
              </a:rPr>
              <a:pPr/>
              <a:t>04/01/2012</a:t>
            </a:fld>
            <a:endParaRPr lang="es-MX" dirty="0">
              <a:solidFill>
                <a:srgbClr val="575F6D"/>
              </a:solidFill>
            </a:endParaRPr>
          </a:p>
        </p:txBody>
      </p:sp>
      <p:sp>
        <p:nvSpPr>
          <p:cNvPr id="18" name="17 Marcador de número de diapositiva"/>
          <p:cNvSpPr>
            <a:spLocks noGrp="1"/>
          </p:cNvSpPr>
          <p:nvPr>
            <p:ph type="sldNum" sz="quarter" idx="11"/>
          </p:nvPr>
        </p:nvSpPr>
        <p:spPr/>
        <p:txBody>
          <a:bodyPr rtlCol="0"/>
          <a:lstStyle/>
          <a:p>
            <a:fld id="{C7E58231-A39F-4043-96B9-A73A7AEB1AEE}" type="slidenum">
              <a:rPr lang="es-MX" smtClean="0"/>
              <a:pPr/>
              <a:t>‹Nº›</a:t>
            </a:fld>
            <a:endParaRPr lang="es-MX" dirty="0"/>
          </a:p>
        </p:txBody>
      </p:sp>
      <p:sp>
        <p:nvSpPr>
          <p:cNvPr id="21" name="20 Marcador de pie de página"/>
          <p:cNvSpPr>
            <a:spLocks noGrp="1"/>
          </p:cNvSpPr>
          <p:nvPr>
            <p:ph type="ftr" sz="quarter" idx="12"/>
          </p:nvPr>
        </p:nvSpPr>
        <p:spPr/>
        <p:txBody>
          <a:bodyPr rtlCol="0"/>
          <a:lstStyle/>
          <a:p>
            <a:endParaRPr lang="es-MX" dirty="0">
              <a:solidFill>
                <a:srgbClr val="575F6D"/>
              </a:solidFill>
            </a:endParaRPr>
          </a:p>
        </p:txBody>
      </p:sp>
    </p:spTree>
    <p:extLst>
      <p:ext uri="{BB962C8B-B14F-4D97-AF65-F5344CB8AC3E}">
        <p14:creationId xmlns:p14="http://schemas.microsoft.com/office/powerpoint/2010/main" xmlns="" val="35130412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4F51F94-A80C-4FEB-A7D9-AF0EC1578BE1}" type="datetimeFigureOut">
              <a:rPr lang="es-MX" smtClean="0">
                <a:solidFill>
                  <a:srgbClr val="575F6D"/>
                </a:solidFill>
              </a:rPr>
              <a:pPr/>
              <a:t>04/01/2012</a:t>
            </a:fld>
            <a:endParaRPr lang="es-MX" dirty="0">
              <a:solidFill>
                <a:srgbClr val="575F6D"/>
              </a:solidFill>
            </a:endParaRPr>
          </a:p>
        </p:txBody>
      </p:sp>
      <p:sp>
        <p:nvSpPr>
          <p:cNvPr id="5" name="4 Marcador de pie de página"/>
          <p:cNvSpPr>
            <a:spLocks noGrp="1"/>
          </p:cNvSpPr>
          <p:nvPr>
            <p:ph type="ftr" sz="quarter" idx="11"/>
          </p:nvPr>
        </p:nvSpPr>
        <p:spPr/>
        <p:txBody>
          <a:bodyPr/>
          <a:lstStyle/>
          <a:p>
            <a:endParaRPr lang="es-MX" dirty="0">
              <a:solidFill>
                <a:srgbClr val="575F6D"/>
              </a:solidFill>
            </a:endParaRPr>
          </a:p>
        </p:txBody>
      </p:sp>
      <p:sp>
        <p:nvSpPr>
          <p:cNvPr id="6" name="5 Marcador de número de diapositiva"/>
          <p:cNvSpPr>
            <a:spLocks noGrp="1"/>
          </p:cNvSpPr>
          <p:nvPr>
            <p:ph type="sldNum" sz="quarter" idx="12"/>
          </p:nvPr>
        </p:nvSpPr>
        <p:spPr/>
        <p:txBody>
          <a:bodyPr/>
          <a:lstStyle/>
          <a:p>
            <a:fld id="{C7E58231-A39F-4043-96B9-A73A7AEB1AEE}" type="slidenum">
              <a:rPr lang="es-MX" smtClean="0"/>
              <a:pPr/>
              <a:t>‹Nº›</a:t>
            </a:fld>
            <a:endParaRPr lang="es-MX" dirty="0"/>
          </a:p>
        </p:txBody>
      </p:sp>
    </p:spTree>
    <p:extLst>
      <p:ext uri="{BB962C8B-B14F-4D97-AF65-F5344CB8AC3E}">
        <p14:creationId xmlns:p14="http://schemas.microsoft.com/office/powerpoint/2010/main" xmlns="" val="38192040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4F51F94-A80C-4FEB-A7D9-AF0EC1578BE1}" type="datetimeFigureOut">
              <a:rPr lang="es-MX" smtClean="0">
                <a:solidFill>
                  <a:srgbClr val="575F6D"/>
                </a:solidFill>
              </a:rPr>
              <a:pPr/>
              <a:t>04/01/2012</a:t>
            </a:fld>
            <a:endParaRPr lang="es-MX" dirty="0">
              <a:solidFill>
                <a:srgbClr val="575F6D"/>
              </a:solidFill>
            </a:endParaRPr>
          </a:p>
        </p:txBody>
      </p:sp>
      <p:sp>
        <p:nvSpPr>
          <p:cNvPr id="5" name="4 Marcador de pie de página"/>
          <p:cNvSpPr>
            <a:spLocks noGrp="1"/>
          </p:cNvSpPr>
          <p:nvPr>
            <p:ph type="ftr" sz="quarter" idx="11"/>
          </p:nvPr>
        </p:nvSpPr>
        <p:spPr/>
        <p:txBody>
          <a:bodyPr/>
          <a:lstStyle/>
          <a:p>
            <a:endParaRPr lang="es-MX" dirty="0">
              <a:solidFill>
                <a:srgbClr val="575F6D"/>
              </a:solidFill>
            </a:endParaRPr>
          </a:p>
        </p:txBody>
      </p:sp>
      <p:sp>
        <p:nvSpPr>
          <p:cNvPr id="6" name="5 Marcador de número de diapositiva"/>
          <p:cNvSpPr>
            <a:spLocks noGrp="1"/>
          </p:cNvSpPr>
          <p:nvPr>
            <p:ph type="sldNum" sz="quarter" idx="12"/>
          </p:nvPr>
        </p:nvSpPr>
        <p:spPr/>
        <p:txBody>
          <a:bodyPr/>
          <a:lstStyle/>
          <a:p>
            <a:fld id="{C7E58231-A39F-4043-96B9-A73A7AEB1AEE}" type="slidenum">
              <a:rPr lang="es-MX" smtClean="0"/>
              <a:pPr/>
              <a:t>‹Nº›</a:t>
            </a:fld>
            <a:endParaRPr lang="es-MX" dirty="0"/>
          </a:p>
        </p:txBody>
      </p:sp>
    </p:spTree>
    <p:extLst>
      <p:ext uri="{BB962C8B-B14F-4D97-AF65-F5344CB8AC3E}">
        <p14:creationId xmlns:p14="http://schemas.microsoft.com/office/powerpoint/2010/main" xmlns="" val="15957866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D2E1E822-CA98-438A-AE7A-260919CB8ED8}" type="datetimeFigureOut">
              <a:rPr lang="es-MX" smtClean="0"/>
              <a:pPr/>
              <a:t>04/01/2012</a:t>
            </a:fld>
            <a:endParaRPr lang="es-MX"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dirty="0">
              <a:solidFill>
                <a:srgbClr val="2DA2BF">
                  <a:tint val="20000"/>
                </a:srgb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DA0CAE0-B1AC-4A53-8B04-EDF5D41437D1}" type="slidenum">
              <a:rPr lang="es-MX" smtClean="0"/>
              <a:pPr/>
              <a:t>‹Nº›</a:t>
            </a:fld>
            <a:endParaRPr lang="es-MX" dirty="0"/>
          </a:p>
        </p:txBody>
      </p:sp>
    </p:spTree>
    <p:extLst>
      <p:ext uri="{BB962C8B-B14F-4D97-AF65-F5344CB8AC3E}">
        <p14:creationId xmlns:p14="http://schemas.microsoft.com/office/powerpoint/2010/main" xmlns="" val="1546669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2E1E822-CA98-438A-AE7A-260919CB8ED8}" type="datetimeFigureOut">
              <a:rPr lang="es-MX" smtClean="0">
                <a:solidFill>
                  <a:prstClr val="black"/>
                </a:solidFill>
              </a:rPr>
              <a:pPr/>
              <a:t>04/01/2012</a:t>
            </a:fld>
            <a:endParaRPr lang="es-MX" dirty="0">
              <a:solidFill>
                <a:prstClr val="black"/>
              </a:solidFill>
            </a:endParaRPr>
          </a:p>
        </p:txBody>
      </p:sp>
      <p:sp>
        <p:nvSpPr>
          <p:cNvPr id="5" name="4 Marcador de pie de página"/>
          <p:cNvSpPr>
            <a:spLocks noGrp="1"/>
          </p:cNvSpPr>
          <p:nvPr>
            <p:ph type="ftr" sz="quarter" idx="11"/>
          </p:nvPr>
        </p:nvSpPr>
        <p:spPr/>
        <p:txBody>
          <a:bodyPr/>
          <a:lstStyle>
            <a:extLst/>
          </a:lstStyle>
          <a:p>
            <a:endParaRPr lang="es-MX" dirty="0">
              <a:solidFill>
                <a:prstClr val="black"/>
              </a:solidFill>
            </a:endParaRPr>
          </a:p>
        </p:txBody>
      </p:sp>
      <p:sp>
        <p:nvSpPr>
          <p:cNvPr id="6" name="5 Marcador de número de diapositiva"/>
          <p:cNvSpPr>
            <a:spLocks noGrp="1"/>
          </p:cNvSpPr>
          <p:nvPr>
            <p:ph type="sldNum" sz="quarter" idx="12"/>
          </p:nvPr>
        </p:nvSpPr>
        <p:spPr/>
        <p:txBody>
          <a:bodyPr/>
          <a:lstStyle>
            <a:extLst/>
          </a:lstStyle>
          <a:p>
            <a:fld id="{7DA0CAE0-B1AC-4A53-8B04-EDF5D41437D1}" type="slidenum">
              <a:rPr lang="es-MX" smtClean="0">
                <a:solidFill>
                  <a:prstClr val="black"/>
                </a:solidFill>
              </a:rPr>
              <a:pPr/>
              <a:t>‹Nº›</a:t>
            </a:fld>
            <a:endParaRPr lang="es-MX" dirty="0">
              <a:solidFill>
                <a:prstClr val="black"/>
              </a:solidFill>
            </a:endParaRPr>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xmlns="" val="123413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2E1E822-CA98-438A-AE7A-260919CB8ED8}" type="datetimeFigureOut">
              <a:rPr lang="es-MX" smtClean="0">
                <a:solidFill>
                  <a:prstClr val="white"/>
                </a:solidFill>
              </a:rPr>
              <a:pPr/>
              <a:t>04/01/2012</a:t>
            </a:fld>
            <a:endParaRPr lang="es-MX" dirty="0">
              <a:solidFill>
                <a:prstClr val="white"/>
              </a:solidFill>
            </a:endParaRPr>
          </a:p>
        </p:txBody>
      </p:sp>
      <p:sp>
        <p:nvSpPr>
          <p:cNvPr id="5" name="4 Marcador de pie de página"/>
          <p:cNvSpPr>
            <a:spLocks noGrp="1"/>
          </p:cNvSpPr>
          <p:nvPr>
            <p:ph type="ftr" sz="quarter" idx="11"/>
          </p:nvPr>
        </p:nvSpPr>
        <p:spPr/>
        <p:txBody>
          <a:bodyPr/>
          <a:lstStyle>
            <a:extLst/>
          </a:lstStyle>
          <a:p>
            <a:endParaRPr lang="es-MX" dirty="0">
              <a:solidFill>
                <a:prstClr val="white"/>
              </a:solidFill>
            </a:endParaRPr>
          </a:p>
        </p:txBody>
      </p:sp>
      <p:sp>
        <p:nvSpPr>
          <p:cNvPr id="6" name="5 Marcador de número de diapositiva"/>
          <p:cNvSpPr>
            <a:spLocks noGrp="1"/>
          </p:cNvSpPr>
          <p:nvPr>
            <p:ph type="sldNum" sz="quarter" idx="12"/>
          </p:nvPr>
        </p:nvSpPr>
        <p:spPr/>
        <p:txBody>
          <a:bodyPr/>
          <a:lstStyle>
            <a:extLst/>
          </a:lstStyle>
          <a:p>
            <a:fld id="{7DA0CAE0-B1AC-4A53-8B04-EDF5D41437D1}" type="slidenum">
              <a:rPr lang="es-MX" smtClean="0">
                <a:solidFill>
                  <a:prstClr val="white"/>
                </a:solidFill>
              </a:rPr>
              <a:pPr/>
              <a:t>‹Nº›</a:t>
            </a:fld>
            <a:endParaRPr lang="es-MX" dirty="0">
              <a:solidFill>
                <a:prstClr val="white"/>
              </a:solidFill>
            </a:endParaRPr>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xmlns="" val="32448863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2E1E822-CA98-438A-AE7A-260919CB8ED8}" type="datetimeFigureOut">
              <a:rPr lang="es-MX" smtClean="0">
                <a:solidFill>
                  <a:prstClr val="white"/>
                </a:solidFill>
              </a:rPr>
              <a:pPr/>
              <a:t>04/01/2012</a:t>
            </a:fld>
            <a:endParaRPr lang="es-MX" dirty="0">
              <a:solidFill>
                <a:prstClr val="white"/>
              </a:solidFill>
            </a:endParaRPr>
          </a:p>
        </p:txBody>
      </p:sp>
      <p:sp>
        <p:nvSpPr>
          <p:cNvPr id="6" name="5 Marcador de pie de página"/>
          <p:cNvSpPr>
            <a:spLocks noGrp="1"/>
          </p:cNvSpPr>
          <p:nvPr>
            <p:ph type="ftr" sz="quarter" idx="11"/>
          </p:nvPr>
        </p:nvSpPr>
        <p:spPr/>
        <p:txBody>
          <a:bodyPr/>
          <a:lstStyle>
            <a:extLst/>
          </a:lstStyle>
          <a:p>
            <a:endParaRPr lang="es-MX" dirty="0">
              <a:solidFill>
                <a:prstClr val="white"/>
              </a:solidFill>
            </a:endParaRPr>
          </a:p>
        </p:txBody>
      </p:sp>
      <p:sp>
        <p:nvSpPr>
          <p:cNvPr id="7" name="6 Marcador de número de diapositiva"/>
          <p:cNvSpPr>
            <a:spLocks noGrp="1"/>
          </p:cNvSpPr>
          <p:nvPr>
            <p:ph type="sldNum" sz="quarter" idx="12"/>
          </p:nvPr>
        </p:nvSpPr>
        <p:spPr/>
        <p:txBody>
          <a:bodyPr/>
          <a:lstStyle>
            <a:extLst/>
          </a:lstStyle>
          <a:p>
            <a:fld id="{7DA0CAE0-B1AC-4A53-8B04-EDF5D41437D1}" type="slidenum">
              <a:rPr lang="es-MX" smtClean="0">
                <a:solidFill>
                  <a:prstClr val="white"/>
                </a:solidFill>
              </a:rPr>
              <a:pPr/>
              <a:t>‹Nº›</a:t>
            </a:fld>
            <a:endParaRPr lang="es-MX" dirty="0">
              <a:solidFill>
                <a:prstClr val="white"/>
              </a:solidFill>
            </a:endParaRPr>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xmlns="" val="56170796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2E1E822-CA98-438A-AE7A-260919CB8ED8}" type="datetimeFigureOut">
              <a:rPr lang="es-MX" smtClean="0">
                <a:solidFill>
                  <a:prstClr val="black"/>
                </a:solidFill>
              </a:rPr>
              <a:pPr/>
              <a:t>04/01/2012</a:t>
            </a:fld>
            <a:endParaRPr lang="es-MX" dirty="0">
              <a:solidFill>
                <a:prstClr val="black"/>
              </a:solidFill>
            </a:endParaRPr>
          </a:p>
        </p:txBody>
      </p:sp>
      <p:sp>
        <p:nvSpPr>
          <p:cNvPr id="8" name="7 Marcador de pie de página"/>
          <p:cNvSpPr>
            <a:spLocks noGrp="1"/>
          </p:cNvSpPr>
          <p:nvPr>
            <p:ph type="ftr" sz="quarter" idx="11"/>
          </p:nvPr>
        </p:nvSpPr>
        <p:spPr/>
        <p:txBody>
          <a:bodyPr/>
          <a:lstStyle>
            <a:extLst/>
          </a:lstStyle>
          <a:p>
            <a:endParaRPr lang="es-MX" dirty="0">
              <a:solidFill>
                <a:prstClr val="black"/>
              </a:solidFill>
            </a:endParaRPr>
          </a:p>
        </p:txBody>
      </p:sp>
      <p:sp>
        <p:nvSpPr>
          <p:cNvPr id="9" name="8 Marcador de número de diapositiva"/>
          <p:cNvSpPr>
            <a:spLocks noGrp="1"/>
          </p:cNvSpPr>
          <p:nvPr>
            <p:ph type="sldNum" sz="quarter" idx="12"/>
          </p:nvPr>
        </p:nvSpPr>
        <p:spPr/>
        <p:txBody>
          <a:bodyPr/>
          <a:lstStyle>
            <a:extLst/>
          </a:lstStyle>
          <a:p>
            <a:fld id="{7DA0CAE0-B1AC-4A53-8B04-EDF5D41437D1}" type="slidenum">
              <a:rPr lang="es-MX" smtClean="0">
                <a:solidFill>
                  <a:prstClr val="black"/>
                </a:solidFill>
              </a:rPr>
              <a:pPr/>
              <a:t>‹Nº›</a:t>
            </a:fld>
            <a:endParaRPr lang="es-MX" dirty="0">
              <a:solidFill>
                <a:prstClr val="black"/>
              </a:solidFill>
            </a:endParaRPr>
          </a:p>
        </p:txBody>
      </p:sp>
    </p:spTree>
    <p:extLst>
      <p:ext uri="{BB962C8B-B14F-4D97-AF65-F5344CB8AC3E}">
        <p14:creationId xmlns:p14="http://schemas.microsoft.com/office/powerpoint/2010/main" xmlns="" val="170207207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D2E1E822-CA98-438A-AE7A-260919CB8ED8}" type="datetimeFigureOut">
              <a:rPr lang="es-MX" smtClean="0">
                <a:solidFill>
                  <a:prstClr val="white"/>
                </a:solidFill>
              </a:rPr>
              <a:pPr/>
              <a:t>04/01/2012</a:t>
            </a:fld>
            <a:endParaRPr lang="es-MX" dirty="0">
              <a:solidFill>
                <a:prstClr val="white"/>
              </a:solidFill>
            </a:endParaRPr>
          </a:p>
        </p:txBody>
      </p:sp>
      <p:sp>
        <p:nvSpPr>
          <p:cNvPr id="4" name="3 Marcador de pie de página"/>
          <p:cNvSpPr>
            <a:spLocks noGrp="1"/>
          </p:cNvSpPr>
          <p:nvPr>
            <p:ph type="ftr" sz="quarter" idx="11"/>
          </p:nvPr>
        </p:nvSpPr>
        <p:spPr/>
        <p:txBody>
          <a:bodyPr/>
          <a:lstStyle>
            <a:extLst/>
          </a:lstStyle>
          <a:p>
            <a:endParaRPr lang="es-MX" dirty="0">
              <a:solidFill>
                <a:prstClr val="white"/>
              </a:solidFill>
            </a:endParaRPr>
          </a:p>
        </p:txBody>
      </p:sp>
      <p:sp>
        <p:nvSpPr>
          <p:cNvPr id="5" name="4 Marcador de número de diapositiva"/>
          <p:cNvSpPr>
            <a:spLocks noGrp="1"/>
          </p:cNvSpPr>
          <p:nvPr>
            <p:ph type="sldNum" sz="quarter" idx="12"/>
          </p:nvPr>
        </p:nvSpPr>
        <p:spPr/>
        <p:txBody>
          <a:bodyPr/>
          <a:lstStyle>
            <a:extLst/>
          </a:lstStyle>
          <a:p>
            <a:fld id="{7DA0CAE0-B1AC-4A53-8B04-EDF5D41437D1}" type="slidenum">
              <a:rPr lang="es-MX" smtClean="0">
                <a:solidFill>
                  <a:prstClr val="white"/>
                </a:solidFill>
              </a:rPr>
              <a:pPr/>
              <a:t>‹Nº›</a:t>
            </a:fld>
            <a:endParaRPr lang="es-MX" dirty="0">
              <a:solidFill>
                <a:prstClr val="white"/>
              </a:solidFill>
            </a:endParaRPr>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xmlns="" val="180749858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D2E1E822-CA98-438A-AE7A-260919CB8ED8}" type="datetimeFigureOut">
              <a:rPr lang="es-MX" smtClean="0">
                <a:solidFill>
                  <a:prstClr val="black"/>
                </a:solidFill>
              </a:rPr>
              <a:pPr/>
              <a:t>04/01/2012</a:t>
            </a:fld>
            <a:endParaRPr lang="es-MX" dirty="0">
              <a:solidFill>
                <a:prstClr val="black"/>
              </a:solidFill>
            </a:endParaRPr>
          </a:p>
        </p:txBody>
      </p:sp>
      <p:sp>
        <p:nvSpPr>
          <p:cNvPr id="3" name="2 Marcador de pie de página"/>
          <p:cNvSpPr>
            <a:spLocks noGrp="1"/>
          </p:cNvSpPr>
          <p:nvPr>
            <p:ph type="ftr" sz="quarter" idx="11"/>
          </p:nvPr>
        </p:nvSpPr>
        <p:spPr/>
        <p:txBody>
          <a:bodyPr/>
          <a:lstStyle>
            <a:extLst/>
          </a:lstStyle>
          <a:p>
            <a:endParaRPr lang="es-MX" dirty="0">
              <a:solidFill>
                <a:prstClr val="black"/>
              </a:solidFill>
            </a:endParaRPr>
          </a:p>
        </p:txBody>
      </p:sp>
      <p:sp>
        <p:nvSpPr>
          <p:cNvPr id="4" name="3 Marcador de número de diapositiva"/>
          <p:cNvSpPr>
            <a:spLocks noGrp="1"/>
          </p:cNvSpPr>
          <p:nvPr>
            <p:ph type="sldNum" sz="quarter" idx="12"/>
          </p:nvPr>
        </p:nvSpPr>
        <p:spPr/>
        <p:txBody>
          <a:bodyPr/>
          <a:lstStyle>
            <a:extLst/>
          </a:lstStyle>
          <a:p>
            <a:fld id="{7DA0CAE0-B1AC-4A53-8B04-EDF5D41437D1}" type="slidenum">
              <a:rPr lang="es-MX" smtClean="0">
                <a:solidFill>
                  <a:prstClr val="black"/>
                </a:solidFill>
              </a:rPr>
              <a:pPr/>
              <a:t>‹Nº›</a:t>
            </a:fld>
            <a:endParaRPr lang="es-MX" dirty="0">
              <a:solidFill>
                <a:prstClr val="black"/>
              </a:solidFill>
            </a:endParaRPr>
          </a:p>
        </p:txBody>
      </p:sp>
    </p:spTree>
    <p:extLst>
      <p:ext uri="{BB962C8B-B14F-4D97-AF65-F5344CB8AC3E}">
        <p14:creationId xmlns:p14="http://schemas.microsoft.com/office/powerpoint/2010/main" xmlns="" val="292688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57E0AB3-50C4-4175-985D-23C98FA33AEF}" type="datetimeFigureOut">
              <a:rPr lang="es-MX" smtClean="0"/>
              <a:pPr/>
              <a:t>04/01/2012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47F5C62-1FFC-4CBB-96A6-924905ADAEB1}" type="slidenum">
              <a:rPr lang="es-MX" smtClean="0"/>
              <a:pPr/>
              <a:t>‹Nº›</a:t>
            </a:fld>
            <a:endParaRPr lang="es-MX"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D2E1E822-CA98-438A-AE7A-260919CB8ED8}" type="datetimeFigureOut">
              <a:rPr lang="es-MX" smtClean="0">
                <a:solidFill>
                  <a:prstClr val="black"/>
                </a:solidFill>
              </a:rPr>
              <a:pPr/>
              <a:t>04/01/2012</a:t>
            </a:fld>
            <a:endParaRPr lang="es-MX" dirty="0">
              <a:solidFill>
                <a:prstClr val="black"/>
              </a:solidFill>
            </a:endParaRPr>
          </a:p>
        </p:txBody>
      </p:sp>
      <p:sp>
        <p:nvSpPr>
          <p:cNvPr id="6" name="5 Marcador de pie de página"/>
          <p:cNvSpPr>
            <a:spLocks noGrp="1"/>
          </p:cNvSpPr>
          <p:nvPr>
            <p:ph type="ftr" sz="quarter" idx="11"/>
          </p:nvPr>
        </p:nvSpPr>
        <p:spPr/>
        <p:txBody>
          <a:bodyPr/>
          <a:lstStyle>
            <a:extLst/>
          </a:lstStyle>
          <a:p>
            <a:endParaRPr lang="es-MX" dirty="0">
              <a:solidFill>
                <a:prstClr val="black"/>
              </a:solidFill>
            </a:endParaRPr>
          </a:p>
        </p:txBody>
      </p:sp>
      <p:sp>
        <p:nvSpPr>
          <p:cNvPr id="7" name="6 Marcador de número de diapositiva"/>
          <p:cNvSpPr>
            <a:spLocks noGrp="1"/>
          </p:cNvSpPr>
          <p:nvPr>
            <p:ph type="sldNum" sz="quarter" idx="12"/>
          </p:nvPr>
        </p:nvSpPr>
        <p:spPr/>
        <p:txBody>
          <a:bodyPr/>
          <a:lstStyle>
            <a:extLst/>
          </a:lstStyle>
          <a:p>
            <a:fld id="{7DA0CAE0-B1AC-4A53-8B04-EDF5D41437D1}" type="slidenum">
              <a:rPr lang="es-MX" smtClean="0">
                <a:solidFill>
                  <a:prstClr val="black"/>
                </a:solidFill>
              </a:rPr>
              <a:pPr/>
              <a:t>‹Nº›</a:t>
            </a:fld>
            <a:endParaRPr lang="es-MX" dirty="0">
              <a:solidFill>
                <a:prstClr val="black"/>
              </a:solidFill>
            </a:endParaRPr>
          </a:p>
        </p:txBody>
      </p:sp>
    </p:spTree>
    <p:extLst>
      <p:ext uri="{BB962C8B-B14F-4D97-AF65-F5344CB8AC3E}">
        <p14:creationId xmlns:p14="http://schemas.microsoft.com/office/powerpoint/2010/main" xmlns="" val="118939078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D2E1E822-CA98-438A-AE7A-260919CB8ED8}" type="datetimeFigureOut">
              <a:rPr lang="es-MX" smtClean="0">
                <a:solidFill>
                  <a:prstClr val="white"/>
                </a:solidFill>
              </a:rPr>
              <a:pPr/>
              <a:t>04/01/2012</a:t>
            </a:fld>
            <a:endParaRPr lang="es-MX" dirty="0">
              <a:solidFill>
                <a:prstClr val="white"/>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dirty="0">
              <a:solidFill>
                <a:prstClr val="white"/>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DA0CAE0-B1AC-4A53-8B04-EDF5D41437D1}" type="slidenum">
              <a:rPr lang="es-MX" smtClean="0">
                <a:solidFill>
                  <a:prstClr val="white"/>
                </a:solidFill>
              </a:rPr>
              <a:pPr/>
              <a:t>‹Nº›</a:t>
            </a:fld>
            <a:endParaRPr lang="es-MX" dirty="0">
              <a:solidFill>
                <a:prstClr val="white"/>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xmlns="" val="22693304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2E1E822-CA98-438A-AE7A-260919CB8ED8}" type="datetimeFigureOut">
              <a:rPr lang="es-MX" smtClean="0">
                <a:solidFill>
                  <a:prstClr val="black"/>
                </a:solidFill>
              </a:rPr>
              <a:pPr/>
              <a:t>04/01/2012</a:t>
            </a:fld>
            <a:endParaRPr lang="es-MX" dirty="0">
              <a:solidFill>
                <a:prstClr val="black"/>
              </a:solidFill>
            </a:endParaRPr>
          </a:p>
        </p:txBody>
      </p:sp>
      <p:sp>
        <p:nvSpPr>
          <p:cNvPr id="5" name="4 Marcador de pie de página"/>
          <p:cNvSpPr>
            <a:spLocks noGrp="1"/>
          </p:cNvSpPr>
          <p:nvPr>
            <p:ph type="ftr" sz="quarter" idx="11"/>
          </p:nvPr>
        </p:nvSpPr>
        <p:spPr/>
        <p:txBody>
          <a:bodyPr/>
          <a:lstStyle>
            <a:extLst/>
          </a:lstStyle>
          <a:p>
            <a:endParaRPr lang="es-MX" dirty="0">
              <a:solidFill>
                <a:prstClr val="black"/>
              </a:solidFill>
            </a:endParaRPr>
          </a:p>
        </p:txBody>
      </p:sp>
      <p:sp>
        <p:nvSpPr>
          <p:cNvPr id="6" name="5 Marcador de número de diapositiva"/>
          <p:cNvSpPr>
            <a:spLocks noGrp="1"/>
          </p:cNvSpPr>
          <p:nvPr>
            <p:ph type="sldNum" sz="quarter" idx="12"/>
          </p:nvPr>
        </p:nvSpPr>
        <p:spPr/>
        <p:txBody>
          <a:bodyPr/>
          <a:lstStyle>
            <a:extLst/>
          </a:lstStyle>
          <a:p>
            <a:fld id="{7DA0CAE0-B1AC-4A53-8B04-EDF5D41437D1}" type="slidenum">
              <a:rPr lang="es-MX" smtClean="0">
                <a:solidFill>
                  <a:prstClr val="black"/>
                </a:solidFill>
              </a:rPr>
              <a:pPr/>
              <a:t>‹Nº›</a:t>
            </a:fld>
            <a:endParaRPr lang="es-MX" dirty="0">
              <a:solidFill>
                <a:prstClr val="black"/>
              </a:solidFill>
            </a:endParaRPr>
          </a:p>
        </p:txBody>
      </p:sp>
    </p:spTree>
    <p:extLst>
      <p:ext uri="{BB962C8B-B14F-4D97-AF65-F5344CB8AC3E}">
        <p14:creationId xmlns:p14="http://schemas.microsoft.com/office/powerpoint/2010/main" xmlns="" val="4010001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2E1E822-CA98-438A-AE7A-260919CB8ED8}" type="datetimeFigureOut">
              <a:rPr lang="es-MX" smtClean="0">
                <a:solidFill>
                  <a:prstClr val="black"/>
                </a:solidFill>
              </a:rPr>
              <a:pPr/>
              <a:t>04/01/2012</a:t>
            </a:fld>
            <a:endParaRPr lang="es-MX" dirty="0">
              <a:solidFill>
                <a:prstClr val="black"/>
              </a:solidFill>
            </a:endParaRPr>
          </a:p>
        </p:txBody>
      </p:sp>
      <p:sp>
        <p:nvSpPr>
          <p:cNvPr id="5" name="4 Marcador de pie de página"/>
          <p:cNvSpPr>
            <a:spLocks noGrp="1"/>
          </p:cNvSpPr>
          <p:nvPr>
            <p:ph type="ftr" sz="quarter" idx="11"/>
          </p:nvPr>
        </p:nvSpPr>
        <p:spPr/>
        <p:txBody>
          <a:bodyPr/>
          <a:lstStyle>
            <a:extLst/>
          </a:lstStyle>
          <a:p>
            <a:endParaRPr lang="es-MX" dirty="0">
              <a:solidFill>
                <a:prstClr val="black"/>
              </a:solidFill>
            </a:endParaRPr>
          </a:p>
        </p:txBody>
      </p:sp>
      <p:sp>
        <p:nvSpPr>
          <p:cNvPr id="6" name="5 Marcador de número de diapositiva"/>
          <p:cNvSpPr>
            <a:spLocks noGrp="1"/>
          </p:cNvSpPr>
          <p:nvPr>
            <p:ph type="sldNum" sz="quarter" idx="12"/>
          </p:nvPr>
        </p:nvSpPr>
        <p:spPr/>
        <p:txBody>
          <a:bodyPr/>
          <a:lstStyle>
            <a:extLst/>
          </a:lstStyle>
          <a:p>
            <a:fld id="{7DA0CAE0-B1AC-4A53-8B04-EDF5D41437D1}" type="slidenum">
              <a:rPr lang="es-MX" smtClean="0">
                <a:solidFill>
                  <a:prstClr val="black"/>
                </a:solidFill>
              </a:rPr>
              <a:pPr/>
              <a:t>‹Nº›</a:t>
            </a:fld>
            <a:endParaRPr lang="es-MX" dirty="0">
              <a:solidFill>
                <a:prstClr val="black"/>
              </a:solidFill>
            </a:endParaRPr>
          </a:p>
        </p:txBody>
      </p:sp>
    </p:spTree>
    <p:extLst>
      <p:ext uri="{BB962C8B-B14F-4D97-AF65-F5344CB8AC3E}">
        <p14:creationId xmlns:p14="http://schemas.microsoft.com/office/powerpoint/2010/main" xmlns="" val="548284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1183046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3869690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3105643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253770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4075552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103634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57E0AB3-50C4-4175-985D-23C98FA33AEF}" type="datetimeFigureOut">
              <a:rPr lang="es-MX" smtClean="0"/>
              <a:pPr/>
              <a:t>04/01/2012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947F5C62-1FFC-4CBB-96A6-924905ADAEB1}" type="slidenum">
              <a:rPr lang="es-MX" smtClean="0"/>
              <a:pPr/>
              <a:t>‹Nº›</a:t>
            </a:fld>
            <a:endParaRPr lang="es-MX"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3337219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1306630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3585442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4018155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378589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4076700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2736644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2639389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784102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187012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57E0AB3-50C4-4175-985D-23C98FA33AEF}" type="datetimeFigureOut">
              <a:rPr lang="es-MX" smtClean="0"/>
              <a:pPr/>
              <a:t>04/01/2012</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947F5C62-1FFC-4CBB-96A6-924905ADAEB1}" type="slidenum">
              <a:rPr lang="es-MX" smtClean="0"/>
              <a:pPr/>
              <a:t>‹Nº›</a:t>
            </a:fld>
            <a:endParaRPr lang="es-MX"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2975000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35036738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5195481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20260760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11888819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14101659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1"/>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115" indent="0" algn="ctr">
              <a:buNone/>
            </a:lvl2pPr>
            <a:lvl3pPr marL="914229" indent="0" algn="ctr">
              <a:buNone/>
            </a:lvl3pPr>
            <a:lvl4pPr marL="1371344" indent="0" algn="ctr">
              <a:buNone/>
            </a:lvl4pPr>
            <a:lvl5pPr marL="1828459" indent="0" algn="ctr">
              <a:buNone/>
            </a:lvl5pPr>
            <a:lvl6pPr marL="2285574" indent="0" algn="ctr">
              <a:buNone/>
            </a:lvl6pPr>
            <a:lvl7pPr marL="2742688" indent="0" algn="ctr">
              <a:buNone/>
            </a:lvl7pPr>
            <a:lvl8pPr marL="3199803" indent="0" algn="ctr">
              <a:buNone/>
            </a:lvl8pPr>
            <a:lvl9pPr marL="3656918"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2" y="1174097"/>
            <a:ext cx="2286000" cy="381000"/>
          </a:xfrm>
        </p:spPr>
        <p:txBody>
          <a:bodyPr/>
          <a:lstStyle/>
          <a:p>
            <a:fld id="{BBF341AE-9CAD-484B-9D99-5C176E4F89F6}" type="datetimeFigureOut">
              <a:rPr lang="es-MX" smtClean="0">
                <a:solidFill>
                  <a:srgbClr val="92D050"/>
                </a:solidFill>
              </a:rPr>
              <a:pPr/>
              <a:t>04/01/2012</a:t>
            </a:fld>
            <a:endParaRPr lang="es-MX" dirty="0">
              <a:solidFill>
                <a:srgbClr val="92D050"/>
              </a:solidFill>
            </a:endParaRPr>
          </a:p>
        </p:txBody>
      </p:sp>
      <p:sp>
        <p:nvSpPr>
          <p:cNvPr id="17" name="16 Marcador de pie de página"/>
          <p:cNvSpPr>
            <a:spLocks noGrp="1"/>
          </p:cNvSpPr>
          <p:nvPr>
            <p:ph type="ftr" sz="quarter" idx="11"/>
          </p:nvPr>
        </p:nvSpPr>
        <p:spPr bwMode="auto">
          <a:xfrm rot="5400000">
            <a:off x="7077269" y="4181670"/>
            <a:ext cx="3657600" cy="384048"/>
          </a:xfrm>
        </p:spPr>
        <p:txBody>
          <a:bodyPr/>
          <a:lstStyle/>
          <a:p>
            <a:endParaRPr lang="es-MX" dirty="0">
              <a:solidFill>
                <a:srgbClr val="92D050"/>
              </a:solidFill>
            </a:endParaRP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4" name="23 Elipse"/>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6" name="25 Elipse"/>
          <p:cNvSpPr/>
          <p:nvPr/>
        </p:nvSpPr>
        <p:spPr bwMode="auto">
          <a:xfrm>
            <a:off x="1664209"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EF6AE6C9-DD9B-43B9-A4AA-90B535264B16}" type="slidenum">
              <a:rPr lang="es-MX" smtClean="0"/>
              <a:pPr/>
              <a:t>‹Nº›</a:t>
            </a:fld>
            <a:endParaRPr lang="es-MX" dirty="0"/>
          </a:p>
        </p:txBody>
      </p:sp>
    </p:spTree>
    <p:extLst>
      <p:ext uri="{BB962C8B-B14F-4D97-AF65-F5344CB8AC3E}">
        <p14:creationId xmlns:p14="http://schemas.microsoft.com/office/powerpoint/2010/main" xmlns="" val="415937397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BF341AE-9CAD-484B-9D99-5C176E4F89F6}" type="datetimeFigureOut">
              <a:rPr lang="es-MX" smtClean="0">
                <a:solidFill>
                  <a:srgbClr val="92D050"/>
                </a:solidFill>
              </a:rPr>
              <a:pPr/>
              <a:t>04/01/2012</a:t>
            </a:fld>
            <a:endParaRPr lang="es-MX" dirty="0">
              <a:solidFill>
                <a:srgbClr val="92D050"/>
              </a:solidFill>
            </a:endParaRPr>
          </a:p>
        </p:txBody>
      </p:sp>
      <p:sp>
        <p:nvSpPr>
          <p:cNvPr id="9" name="8 Marcador de número de diapositiva"/>
          <p:cNvSpPr>
            <a:spLocks noGrp="1"/>
          </p:cNvSpPr>
          <p:nvPr>
            <p:ph type="sldNum" sz="quarter" idx="15"/>
          </p:nvPr>
        </p:nvSpPr>
        <p:spPr/>
        <p:txBody>
          <a:bodyPr rtlCol="0"/>
          <a:lstStyle/>
          <a:p>
            <a:fld id="{EF6AE6C9-DD9B-43B9-A4AA-90B535264B16}" type="slidenum">
              <a:rPr lang="es-MX" smtClean="0"/>
              <a:pPr/>
              <a:t>‹Nº›</a:t>
            </a:fld>
            <a:endParaRPr lang="es-MX" dirty="0"/>
          </a:p>
        </p:txBody>
      </p:sp>
      <p:sp>
        <p:nvSpPr>
          <p:cNvPr id="10" name="9 Marcador de pie de página"/>
          <p:cNvSpPr>
            <a:spLocks noGrp="1"/>
          </p:cNvSpPr>
          <p:nvPr>
            <p:ph type="ftr" sz="quarter" idx="16"/>
          </p:nvPr>
        </p:nvSpPr>
        <p:spPr/>
        <p:txBody>
          <a:bodyPr rtlCol="0"/>
          <a:lstStyle/>
          <a:p>
            <a:endParaRPr lang="es-MX" dirty="0">
              <a:solidFill>
                <a:srgbClr val="92D050"/>
              </a:solidFill>
            </a:endParaRPr>
          </a:p>
        </p:txBody>
      </p:sp>
    </p:spTree>
    <p:extLst>
      <p:ext uri="{BB962C8B-B14F-4D97-AF65-F5344CB8AC3E}">
        <p14:creationId xmlns:p14="http://schemas.microsoft.com/office/powerpoint/2010/main" xmlns="" val="23058054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29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7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7" y="1170432"/>
            <a:ext cx="2286000" cy="381000"/>
          </a:xfrm>
        </p:spPr>
        <p:txBody>
          <a:bodyPr/>
          <a:lstStyle/>
          <a:p>
            <a:fld id="{BBF341AE-9CAD-484B-9D99-5C176E4F89F6}" type="datetimeFigureOut">
              <a:rPr lang="es-MX" smtClean="0">
                <a:solidFill>
                  <a:srgbClr val="4B98FF"/>
                </a:solidFill>
              </a:rPr>
              <a:pPr/>
              <a:t>04/01/2012</a:t>
            </a:fld>
            <a:endParaRPr lang="es-MX" dirty="0">
              <a:solidFill>
                <a:srgbClr val="4B98FF"/>
              </a:solidFill>
            </a:endParaRPr>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dirty="0">
              <a:solidFill>
                <a:srgbClr val="4B98FF"/>
              </a:solidFill>
            </a:endParaRP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white"/>
              </a:solidFill>
            </a:endParaRPr>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white"/>
              </a:solidFill>
            </a:endParaRPr>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white"/>
              </a:solidFill>
            </a:endParaRPr>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white"/>
              </a:solidFill>
            </a:endParaRPr>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white"/>
              </a:solidFill>
            </a:endParaRPr>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1" name="20 Elipse"/>
          <p:cNvSpPr/>
          <p:nvPr/>
        </p:nvSpPr>
        <p:spPr bwMode="auto">
          <a:xfrm>
            <a:off x="1091081"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2" name="21 Elipse"/>
          <p:cNvSpPr/>
          <p:nvPr/>
        </p:nvSpPr>
        <p:spPr bwMode="auto">
          <a:xfrm>
            <a:off x="1664209" y="5791201"/>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white"/>
              </a:solidFill>
            </a:endParaRPr>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EF6AE6C9-DD9B-43B9-A4AA-90B535264B16}" type="slidenum">
              <a:rPr lang="es-MX" smtClean="0"/>
              <a:pPr/>
              <a:t>‹Nº›</a:t>
            </a:fld>
            <a:endParaRPr lang="es-MX" dirty="0"/>
          </a:p>
        </p:txBody>
      </p:sp>
    </p:spTree>
    <p:extLst>
      <p:ext uri="{BB962C8B-B14F-4D97-AF65-F5344CB8AC3E}">
        <p14:creationId xmlns:p14="http://schemas.microsoft.com/office/powerpoint/2010/main" xmlns="" val="4020290831"/>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BBF341AE-9CAD-484B-9D99-5C176E4F89F6}" type="datetimeFigureOut">
              <a:rPr lang="es-MX" smtClean="0">
                <a:solidFill>
                  <a:srgbClr val="92D050"/>
                </a:solidFill>
              </a:rPr>
              <a:pPr/>
              <a:t>04/01/2012</a:t>
            </a:fld>
            <a:endParaRPr lang="es-MX" dirty="0">
              <a:solidFill>
                <a:srgbClr val="92D050"/>
              </a:solidFill>
            </a:endParaRPr>
          </a:p>
        </p:txBody>
      </p:sp>
      <p:sp>
        <p:nvSpPr>
          <p:cNvPr id="6" name="5 Marcador de pie de página"/>
          <p:cNvSpPr>
            <a:spLocks noGrp="1"/>
          </p:cNvSpPr>
          <p:nvPr>
            <p:ph type="ftr" sz="quarter" idx="11"/>
          </p:nvPr>
        </p:nvSpPr>
        <p:spPr/>
        <p:txBody>
          <a:bodyPr/>
          <a:lstStyle/>
          <a:p>
            <a:endParaRPr lang="es-MX" dirty="0">
              <a:solidFill>
                <a:srgbClr val="92D050"/>
              </a:solidFill>
            </a:endParaRPr>
          </a:p>
        </p:txBody>
      </p:sp>
      <p:sp>
        <p:nvSpPr>
          <p:cNvPr id="7" name="6 Marcador de número de diapositiva"/>
          <p:cNvSpPr>
            <a:spLocks noGrp="1"/>
          </p:cNvSpPr>
          <p:nvPr>
            <p:ph type="sldNum" sz="quarter" idx="12"/>
          </p:nvPr>
        </p:nvSpPr>
        <p:spPr/>
        <p:txBody>
          <a:bodyPr/>
          <a:lstStyle/>
          <a:p>
            <a:fld id="{EF6AE6C9-DD9B-43B9-A4AA-90B535264B16}" type="slidenum">
              <a:rPr lang="es-MX" smtClean="0"/>
              <a:pPr/>
              <a:t>‹Nº›</a:t>
            </a:fld>
            <a:endParaRPr lang="es-MX"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xmlns="" val="398049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57E0AB3-50C4-4175-985D-23C98FA33AEF}" type="datetimeFigureOut">
              <a:rPr lang="es-MX" smtClean="0"/>
              <a:pPr/>
              <a:t>04/01/2012</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947F5C62-1FFC-4CBB-96A6-924905ADAEB1}" type="slidenum">
              <a:rPr lang="es-MX" smtClean="0"/>
              <a:pPr/>
              <a:t>‹Nº›</a:t>
            </a:fld>
            <a:endParaRPr lang="es-MX"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BF341AE-9CAD-484B-9D99-5C176E4F89F6}" type="datetimeFigureOut">
              <a:rPr lang="es-MX" smtClean="0">
                <a:solidFill>
                  <a:srgbClr val="92D050"/>
                </a:solidFill>
              </a:rPr>
              <a:pPr/>
              <a:t>04/01/2012</a:t>
            </a:fld>
            <a:endParaRPr lang="es-MX" dirty="0">
              <a:solidFill>
                <a:srgbClr val="92D050"/>
              </a:solidFill>
            </a:endParaRPr>
          </a:p>
        </p:txBody>
      </p:sp>
      <p:sp>
        <p:nvSpPr>
          <p:cNvPr id="8" name="7 Marcador de pie de página"/>
          <p:cNvSpPr>
            <a:spLocks noGrp="1"/>
          </p:cNvSpPr>
          <p:nvPr>
            <p:ph type="ftr" sz="quarter" idx="11"/>
          </p:nvPr>
        </p:nvSpPr>
        <p:spPr/>
        <p:txBody>
          <a:bodyPr/>
          <a:lstStyle/>
          <a:p>
            <a:endParaRPr lang="es-MX" dirty="0">
              <a:solidFill>
                <a:srgbClr val="92D050"/>
              </a:solidFill>
            </a:endParaRPr>
          </a:p>
        </p:txBody>
      </p:sp>
      <p:sp>
        <p:nvSpPr>
          <p:cNvPr id="9" name="8 Marcador de número de diapositiva"/>
          <p:cNvSpPr>
            <a:spLocks noGrp="1"/>
          </p:cNvSpPr>
          <p:nvPr>
            <p:ph type="sldNum" sz="quarter" idx="12"/>
          </p:nvPr>
        </p:nvSpPr>
        <p:spPr/>
        <p:txBody>
          <a:bodyPr/>
          <a:lstStyle/>
          <a:p>
            <a:fld id="{EF6AE6C9-DD9B-43B9-A4AA-90B535264B16}" type="slidenum">
              <a:rPr lang="es-MX" smtClean="0"/>
              <a:pPr/>
              <a:t>‹Nº›</a:t>
            </a:fld>
            <a:endParaRPr lang="es-MX"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xmlns="" val="2011731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BBF341AE-9CAD-484B-9D99-5C176E4F89F6}" type="datetimeFigureOut">
              <a:rPr lang="es-MX" smtClean="0">
                <a:solidFill>
                  <a:srgbClr val="92D050"/>
                </a:solidFill>
              </a:rPr>
              <a:pPr/>
              <a:t>04/01/2012</a:t>
            </a:fld>
            <a:endParaRPr lang="es-MX" dirty="0">
              <a:solidFill>
                <a:srgbClr val="92D050"/>
              </a:solidFill>
            </a:endParaRPr>
          </a:p>
        </p:txBody>
      </p:sp>
      <p:sp>
        <p:nvSpPr>
          <p:cNvPr id="7" name="6 Marcador de número de diapositiva"/>
          <p:cNvSpPr>
            <a:spLocks noGrp="1"/>
          </p:cNvSpPr>
          <p:nvPr>
            <p:ph type="sldNum" sz="quarter" idx="11"/>
          </p:nvPr>
        </p:nvSpPr>
        <p:spPr/>
        <p:txBody>
          <a:bodyPr rtlCol="0"/>
          <a:lstStyle/>
          <a:p>
            <a:fld id="{EF6AE6C9-DD9B-43B9-A4AA-90B535264B16}" type="slidenum">
              <a:rPr lang="es-MX" smtClean="0"/>
              <a:pPr/>
              <a:t>‹Nº›</a:t>
            </a:fld>
            <a:endParaRPr lang="es-MX" dirty="0"/>
          </a:p>
        </p:txBody>
      </p:sp>
      <p:sp>
        <p:nvSpPr>
          <p:cNvPr id="8" name="7 Marcador de pie de página"/>
          <p:cNvSpPr>
            <a:spLocks noGrp="1"/>
          </p:cNvSpPr>
          <p:nvPr>
            <p:ph type="ftr" sz="quarter" idx="12"/>
          </p:nvPr>
        </p:nvSpPr>
        <p:spPr/>
        <p:txBody>
          <a:bodyPr rtlCol="0"/>
          <a:lstStyle/>
          <a:p>
            <a:endParaRPr lang="es-MX" dirty="0">
              <a:solidFill>
                <a:srgbClr val="92D050"/>
              </a:solidFill>
            </a:endParaRPr>
          </a:p>
        </p:txBody>
      </p:sp>
    </p:spTree>
    <p:extLst>
      <p:ext uri="{BB962C8B-B14F-4D97-AF65-F5344CB8AC3E}">
        <p14:creationId xmlns:p14="http://schemas.microsoft.com/office/powerpoint/2010/main" xmlns="" val="18359021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F341AE-9CAD-484B-9D99-5C176E4F89F6}" type="datetimeFigureOut">
              <a:rPr lang="es-MX" smtClean="0">
                <a:solidFill>
                  <a:srgbClr val="92D050"/>
                </a:solidFill>
              </a:rPr>
              <a:pPr/>
              <a:t>04/01/2012</a:t>
            </a:fld>
            <a:endParaRPr lang="es-MX" dirty="0">
              <a:solidFill>
                <a:srgbClr val="92D050"/>
              </a:solidFill>
            </a:endParaRPr>
          </a:p>
        </p:txBody>
      </p:sp>
      <p:sp>
        <p:nvSpPr>
          <p:cNvPr id="3" name="2 Marcador de pie de página"/>
          <p:cNvSpPr>
            <a:spLocks noGrp="1"/>
          </p:cNvSpPr>
          <p:nvPr>
            <p:ph type="ftr" sz="quarter" idx="11"/>
          </p:nvPr>
        </p:nvSpPr>
        <p:spPr/>
        <p:txBody>
          <a:bodyPr/>
          <a:lstStyle/>
          <a:p>
            <a:endParaRPr lang="es-MX" dirty="0">
              <a:solidFill>
                <a:srgbClr val="92D050"/>
              </a:solidFill>
            </a:endParaRPr>
          </a:p>
        </p:txBody>
      </p:sp>
      <p:sp>
        <p:nvSpPr>
          <p:cNvPr id="4" name="3 Marcador de número de diapositiva"/>
          <p:cNvSpPr>
            <a:spLocks noGrp="1"/>
          </p:cNvSpPr>
          <p:nvPr>
            <p:ph type="sldNum" sz="quarter" idx="12"/>
          </p:nvPr>
        </p:nvSpPr>
        <p:spPr/>
        <p:txBody>
          <a:bodyPr/>
          <a:lstStyle/>
          <a:p>
            <a:fld id="{EF6AE6C9-DD9B-43B9-A4AA-90B535264B16}" type="slidenum">
              <a:rPr lang="es-MX" smtClean="0"/>
              <a:pPr/>
              <a:t>‹Nº›</a:t>
            </a:fld>
            <a:endParaRPr lang="es-MX" dirty="0"/>
          </a:p>
        </p:txBody>
      </p:sp>
    </p:spTree>
    <p:extLst>
      <p:ext uri="{BB962C8B-B14F-4D97-AF65-F5344CB8AC3E}">
        <p14:creationId xmlns:p14="http://schemas.microsoft.com/office/powerpoint/2010/main" xmlns="" val="38655415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1" y="274321"/>
            <a:ext cx="1527048" cy="4983480"/>
          </a:xfrm>
        </p:spPr>
        <p:txBody>
          <a:bodyPr/>
          <a:lstStyle>
            <a:lvl1pPr marL="0" indent="0">
              <a:spcBef>
                <a:spcPts val="400"/>
              </a:spcBef>
              <a:spcAft>
                <a:spcPts val="1000"/>
              </a:spcAft>
              <a:buNone/>
              <a:defRPr sz="1300"/>
            </a:lvl1pPr>
            <a:lvl2pPr>
              <a:buNone/>
              <a:defRPr sz="1300"/>
            </a:lvl2pPr>
            <a:lvl3pPr>
              <a:buNone/>
              <a:defRPr sz="1000"/>
            </a:lvl3pPr>
            <a:lvl4pPr>
              <a:buNone/>
              <a:defRPr sz="800"/>
            </a:lvl4pPr>
            <a:lvl5pPr>
              <a:buNone/>
              <a:defRPr sz="8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9" name="8 Conector recto"/>
          <p:cNvSpPr>
            <a:spLocks noChangeShapeType="1"/>
          </p:cNvSpPr>
          <p:nvPr/>
        </p:nvSpPr>
        <p:spPr bwMode="auto">
          <a:xfrm>
            <a:off x="61922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BBF341AE-9CAD-484B-9D99-5C176E4F89F6}" type="datetimeFigureOut">
              <a:rPr lang="es-MX" smtClean="0">
                <a:solidFill>
                  <a:srgbClr val="92D050"/>
                </a:solidFill>
              </a:rPr>
              <a:pPr/>
              <a:t>04/01/2012</a:t>
            </a:fld>
            <a:endParaRPr lang="es-MX" dirty="0">
              <a:solidFill>
                <a:srgbClr val="92D050"/>
              </a:solidFill>
            </a:endParaRPr>
          </a:p>
        </p:txBody>
      </p:sp>
      <p:sp>
        <p:nvSpPr>
          <p:cNvPr id="22" name="21 Marcador de número de diapositiva"/>
          <p:cNvSpPr>
            <a:spLocks noGrp="1"/>
          </p:cNvSpPr>
          <p:nvPr>
            <p:ph type="sldNum" sz="quarter" idx="15"/>
          </p:nvPr>
        </p:nvSpPr>
        <p:spPr/>
        <p:txBody>
          <a:bodyPr rtlCol="0"/>
          <a:lstStyle/>
          <a:p>
            <a:fld id="{EF6AE6C9-DD9B-43B9-A4AA-90B535264B16}" type="slidenum">
              <a:rPr lang="es-MX" smtClean="0"/>
              <a:pPr/>
              <a:t>‹Nº›</a:t>
            </a:fld>
            <a:endParaRPr lang="es-MX" dirty="0"/>
          </a:p>
        </p:txBody>
      </p:sp>
      <p:sp>
        <p:nvSpPr>
          <p:cNvPr id="23" name="22 Marcador de pie de página"/>
          <p:cNvSpPr>
            <a:spLocks noGrp="1"/>
          </p:cNvSpPr>
          <p:nvPr>
            <p:ph type="ftr" sz="quarter" idx="16"/>
          </p:nvPr>
        </p:nvSpPr>
        <p:spPr/>
        <p:txBody>
          <a:bodyPr rtlCol="0"/>
          <a:lstStyle/>
          <a:p>
            <a:endParaRPr lang="es-MX" dirty="0">
              <a:solidFill>
                <a:srgbClr val="92D050"/>
              </a:solidFill>
            </a:endParaRPr>
          </a:p>
        </p:txBody>
      </p:sp>
    </p:spTree>
    <p:extLst>
      <p:ext uri="{BB962C8B-B14F-4D97-AF65-F5344CB8AC3E}">
        <p14:creationId xmlns:p14="http://schemas.microsoft.com/office/powerpoint/2010/main" xmlns="" val="334384387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765799" y="264795"/>
            <a:ext cx="1524000" cy="4956048"/>
          </a:xfrm>
        </p:spPr>
        <p:txBody>
          <a:bodyPr rot="0" spcFirstLastPara="0" vertOverflow="overflow" horzOverflow="overflow" vert="horz" wrap="square" lIns="91423" tIns="45711" rIns="91423" bIns="45711" numCol="1" spcCol="274269" rtlCol="0" fromWordArt="0" anchor="t" anchorCtr="0" forceAA="0" compatLnSpc="1">
            <a:normAutofit/>
          </a:bodyPr>
          <a:lstStyle>
            <a:lvl1pPr marL="0" indent="0">
              <a:spcBef>
                <a:spcPts val="100"/>
              </a:spcBef>
              <a:spcAft>
                <a:spcPts val="400"/>
              </a:spcAft>
              <a:buFontTx/>
              <a:buNone/>
              <a:defRPr sz="1300"/>
            </a:lvl1pPr>
            <a:lvl2pPr>
              <a:defRPr sz="1300"/>
            </a:lvl2pPr>
            <a:lvl3pPr>
              <a:defRPr sz="1000"/>
            </a:lvl3pPr>
            <a:lvl4pPr>
              <a:defRPr sz="800"/>
            </a:lvl4pPr>
            <a:lvl5pPr>
              <a:defRPr sz="8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20" name="19 Conector recto"/>
          <p:cNvSpPr>
            <a:spLocks noChangeShapeType="1"/>
          </p:cNvSpPr>
          <p:nvPr/>
        </p:nvSpPr>
        <p:spPr bwMode="auto">
          <a:xfrm>
            <a:off x="61922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7" name="16 Marcador de fecha"/>
          <p:cNvSpPr>
            <a:spLocks noGrp="1"/>
          </p:cNvSpPr>
          <p:nvPr>
            <p:ph type="dt" sz="half" idx="10"/>
          </p:nvPr>
        </p:nvSpPr>
        <p:spPr/>
        <p:txBody>
          <a:bodyPr rtlCol="0"/>
          <a:lstStyle/>
          <a:p>
            <a:fld id="{BBF341AE-9CAD-484B-9D99-5C176E4F89F6}" type="datetimeFigureOut">
              <a:rPr lang="es-MX" smtClean="0">
                <a:solidFill>
                  <a:srgbClr val="92D050"/>
                </a:solidFill>
              </a:rPr>
              <a:pPr/>
              <a:t>04/01/2012</a:t>
            </a:fld>
            <a:endParaRPr lang="es-MX" dirty="0">
              <a:solidFill>
                <a:srgbClr val="92D050"/>
              </a:solidFill>
            </a:endParaRPr>
          </a:p>
        </p:txBody>
      </p:sp>
      <p:sp>
        <p:nvSpPr>
          <p:cNvPr id="18" name="17 Marcador de número de diapositiva"/>
          <p:cNvSpPr>
            <a:spLocks noGrp="1"/>
          </p:cNvSpPr>
          <p:nvPr>
            <p:ph type="sldNum" sz="quarter" idx="11"/>
          </p:nvPr>
        </p:nvSpPr>
        <p:spPr/>
        <p:txBody>
          <a:bodyPr rtlCol="0"/>
          <a:lstStyle/>
          <a:p>
            <a:fld id="{EF6AE6C9-DD9B-43B9-A4AA-90B535264B16}" type="slidenum">
              <a:rPr lang="es-MX" smtClean="0"/>
              <a:pPr/>
              <a:t>‹Nº›</a:t>
            </a:fld>
            <a:endParaRPr lang="es-MX" dirty="0"/>
          </a:p>
        </p:txBody>
      </p:sp>
      <p:sp>
        <p:nvSpPr>
          <p:cNvPr id="21" name="20 Marcador de pie de página"/>
          <p:cNvSpPr>
            <a:spLocks noGrp="1"/>
          </p:cNvSpPr>
          <p:nvPr>
            <p:ph type="ftr" sz="quarter" idx="12"/>
          </p:nvPr>
        </p:nvSpPr>
        <p:spPr/>
        <p:txBody>
          <a:bodyPr rtlCol="0"/>
          <a:lstStyle/>
          <a:p>
            <a:endParaRPr lang="es-MX" dirty="0">
              <a:solidFill>
                <a:srgbClr val="92D050"/>
              </a:solidFill>
            </a:endParaRPr>
          </a:p>
        </p:txBody>
      </p:sp>
    </p:spTree>
    <p:extLst>
      <p:ext uri="{BB962C8B-B14F-4D97-AF65-F5344CB8AC3E}">
        <p14:creationId xmlns:p14="http://schemas.microsoft.com/office/powerpoint/2010/main" xmlns="" val="42778382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BF341AE-9CAD-484B-9D99-5C176E4F89F6}" type="datetimeFigureOut">
              <a:rPr lang="es-MX" smtClean="0">
                <a:solidFill>
                  <a:srgbClr val="92D050"/>
                </a:solidFill>
              </a:rPr>
              <a:pPr/>
              <a:t>04/01/2012</a:t>
            </a:fld>
            <a:endParaRPr lang="es-MX" dirty="0">
              <a:solidFill>
                <a:srgbClr val="92D050"/>
              </a:solidFill>
            </a:endParaRPr>
          </a:p>
        </p:txBody>
      </p:sp>
      <p:sp>
        <p:nvSpPr>
          <p:cNvPr id="5" name="4 Marcador de pie de página"/>
          <p:cNvSpPr>
            <a:spLocks noGrp="1"/>
          </p:cNvSpPr>
          <p:nvPr>
            <p:ph type="ftr" sz="quarter" idx="11"/>
          </p:nvPr>
        </p:nvSpPr>
        <p:spPr/>
        <p:txBody>
          <a:bodyPr/>
          <a:lstStyle/>
          <a:p>
            <a:endParaRPr lang="es-MX" dirty="0">
              <a:solidFill>
                <a:srgbClr val="92D050"/>
              </a:solidFill>
            </a:endParaRPr>
          </a:p>
        </p:txBody>
      </p:sp>
      <p:sp>
        <p:nvSpPr>
          <p:cNvPr id="6" name="5 Marcador de número de diapositiva"/>
          <p:cNvSpPr>
            <a:spLocks noGrp="1"/>
          </p:cNvSpPr>
          <p:nvPr>
            <p:ph type="sldNum" sz="quarter" idx="12"/>
          </p:nvPr>
        </p:nvSpPr>
        <p:spPr/>
        <p:txBody>
          <a:bodyPr/>
          <a:lstStyle/>
          <a:p>
            <a:fld id="{EF6AE6C9-DD9B-43B9-A4AA-90B535264B16}" type="slidenum">
              <a:rPr lang="es-MX" smtClean="0"/>
              <a:pPr/>
              <a:t>‹Nº›</a:t>
            </a:fld>
            <a:endParaRPr lang="es-MX" dirty="0"/>
          </a:p>
        </p:txBody>
      </p:sp>
    </p:spTree>
    <p:extLst>
      <p:ext uri="{BB962C8B-B14F-4D97-AF65-F5344CB8AC3E}">
        <p14:creationId xmlns:p14="http://schemas.microsoft.com/office/powerpoint/2010/main" xmlns="" val="4079266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BF341AE-9CAD-484B-9D99-5C176E4F89F6}" type="datetimeFigureOut">
              <a:rPr lang="es-MX" smtClean="0">
                <a:solidFill>
                  <a:srgbClr val="92D050"/>
                </a:solidFill>
              </a:rPr>
              <a:pPr/>
              <a:t>04/01/2012</a:t>
            </a:fld>
            <a:endParaRPr lang="es-MX" dirty="0">
              <a:solidFill>
                <a:srgbClr val="92D050"/>
              </a:solidFill>
            </a:endParaRPr>
          </a:p>
        </p:txBody>
      </p:sp>
      <p:sp>
        <p:nvSpPr>
          <p:cNvPr id="5" name="4 Marcador de pie de página"/>
          <p:cNvSpPr>
            <a:spLocks noGrp="1"/>
          </p:cNvSpPr>
          <p:nvPr>
            <p:ph type="ftr" sz="quarter" idx="11"/>
          </p:nvPr>
        </p:nvSpPr>
        <p:spPr/>
        <p:txBody>
          <a:bodyPr/>
          <a:lstStyle/>
          <a:p>
            <a:endParaRPr lang="es-MX" dirty="0">
              <a:solidFill>
                <a:srgbClr val="92D050"/>
              </a:solidFill>
            </a:endParaRPr>
          </a:p>
        </p:txBody>
      </p:sp>
      <p:sp>
        <p:nvSpPr>
          <p:cNvPr id="6" name="5 Marcador de número de diapositiva"/>
          <p:cNvSpPr>
            <a:spLocks noGrp="1"/>
          </p:cNvSpPr>
          <p:nvPr>
            <p:ph type="sldNum" sz="quarter" idx="12"/>
          </p:nvPr>
        </p:nvSpPr>
        <p:spPr/>
        <p:txBody>
          <a:bodyPr/>
          <a:lstStyle/>
          <a:p>
            <a:fld id="{EF6AE6C9-DD9B-43B9-A4AA-90B535264B16}" type="slidenum">
              <a:rPr lang="es-MX" smtClean="0"/>
              <a:pPr/>
              <a:t>‹Nº›</a:t>
            </a:fld>
            <a:endParaRPr lang="es-MX" dirty="0"/>
          </a:p>
        </p:txBody>
      </p:sp>
    </p:spTree>
    <p:extLst>
      <p:ext uri="{BB962C8B-B14F-4D97-AF65-F5344CB8AC3E}">
        <p14:creationId xmlns:p14="http://schemas.microsoft.com/office/powerpoint/2010/main" xmlns="" val="387683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21C70892-9FAE-4228-B1E7-97F40CE9373A}" type="datetimeFigureOut">
              <a:rPr lang="es-ES" smtClean="0">
                <a:solidFill>
                  <a:srgbClr val="575F6D"/>
                </a:solidFill>
              </a:rPr>
              <a:pPr/>
              <a:t>04/01/2012</a:t>
            </a:fld>
            <a:endParaRPr lang="es-ES" dirty="0">
              <a:solidFill>
                <a:srgbClr val="575F6D"/>
              </a:solidFill>
            </a:endParaRPr>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dirty="0">
              <a:solidFill>
                <a:srgbClr val="575F6D"/>
              </a:solidFill>
            </a:endParaRP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D024FCF3-8C55-4253-9DEA-351995F7459C}" type="slidenum">
              <a:rPr lang="es-ES" smtClean="0"/>
              <a:pPr/>
              <a:t>‹Nº›</a:t>
            </a:fld>
            <a:endParaRPr lang="es-ES" dirty="0"/>
          </a:p>
        </p:txBody>
      </p:sp>
    </p:spTree>
    <p:extLst>
      <p:ext uri="{BB962C8B-B14F-4D97-AF65-F5344CB8AC3E}">
        <p14:creationId xmlns:p14="http://schemas.microsoft.com/office/powerpoint/2010/main" xmlns="" val="274739919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21C70892-9FAE-4228-B1E7-97F40CE9373A}" type="datetimeFigureOut">
              <a:rPr lang="es-ES" smtClean="0">
                <a:solidFill>
                  <a:srgbClr val="575F6D"/>
                </a:solidFill>
              </a:rPr>
              <a:pPr/>
              <a:t>04/01/2012</a:t>
            </a:fld>
            <a:endParaRPr lang="es-ES" dirty="0">
              <a:solidFill>
                <a:srgbClr val="575F6D"/>
              </a:solidFill>
            </a:endParaRPr>
          </a:p>
        </p:txBody>
      </p:sp>
      <p:sp>
        <p:nvSpPr>
          <p:cNvPr id="9" name="8 Marcador de número de diapositiva"/>
          <p:cNvSpPr>
            <a:spLocks noGrp="1"/>
          </p:cNvSpPr>
          <p:nvPr>
            <p:ph type="sldNum" sz="quarter" idx="15"/>
          </p:nvPr>
        </p:nvSpPr>
        <p:spPr/>
        <p:txBody>
          <a:bodyPr rtlCol="0"/>
          <a:lstStyle/>
          <a:p>
            <a:fld id="{D024FCF3-8C55-4253-9DEA-351995F7459C}" type="slidenum">
              <a:rPr lang="es-ES" smtClean="0"/>
              <a:pPr/>
              <a:t>‹Nº›</a:t>
            </a:fld>
            <a:endParaRPr lang="es-ES" dirty="0"/>
          </a:p>
        </p:txBody>
      </p:sp>
      <p:sp>
        <p:nvSpPr>
          <p:cNvPr id="10" name="9 Marcador de pie de página"/>
          <p:cNvSpPr>
            <a:spLocks noGrp="1"/>
          </p:cNvSpPr>
          <p:nvPr>
            <p:ph type="ftr" sz="quarter" idx="16"/>
          </p:nvPr>
        </p:nvSpPr>
        <p:spPr/>
        <p:txBody>
          <a:bodyPr rtlCol="0"/>
          <a:lstStyle/>
          <a:p>
            <a:endParaRPr lang="es-ES" dirty="0">
              <a:solidFill>
                <a:srgbClr val="575F6D"/>
              </a:solidFill>
            </a:endParaRPr>
          </a:p>
        </p:txBody>
      </p:sp>
    </p:spTree>
    <p:extLst>
      <p:ext uri="{BB962C8B-B14F-4D97-AF65-F5344CB8AC3E}">
        <p14:creationId xmlns:p14="http://schemas.microsoft.com/office/powerpoint/2010/main" xmlns="" val="1381771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21C70892-9FAE-4228-B1E7-97F40CE9373A}" type="datetimeFigureOut">
              <a:rPr lang="es-ES" smtClean="0">
                <a:solidFill>
                  <a:srgbClr val="FFF39D"/>
                </a:solidFill>
              </a:rPr>
              <a:pPr/>
              <a:t>04/01/2012</a:t>
            </a:fld>
            <a:endParaRPr lang="es-ES" dirty="0">
              <a:solidFill>
                <a:srgbClr val="FFF39D"/>
              </a:solidFill>
            </a:endParaRPr>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dirty="0">
              <a:solidFill>
                <a:srgbClr val="FFF39D"/>
              </a:solidFill>
            </a:endParaRP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D024FCF3-8C55-4253-9DEA-351995F7459C}" type="slidenum">
              <a:rPr lang="es-ES" smtClean="0"/>
              <a:pPr/>
              <a:t>‹Nº›</a:t>
            </a:fld>
            <a:endParaRPr lang="es-ES" dirty="0"/>
          </a:p>
        </p:txBody>
      </p:sp>
    </p:spTree>
    <p:extLst>
      <p:ext uri="{BB962C8B-B14F-4D97-AF65-F5344CB8AC3E}">
        <p14:creationId xmlns:p14="http://schemas.microsoft.com/office/powerpoint/2010/main" xmlns="" val="328305439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7E0AB3-50C4-4175-985D-23C98FA33AEF}" type="datetimeFigureOut">
              <a:rPr lang="es-MX" smtClean="0"/>
              <a:pPr/>
              <a:t>04/01/2012</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947F5C62-1FFC-4CBB-96A6-924905ADAEB1}" type="slidenum">
              <a:rPr lang="es-MX" smtClean="0"/>
              <a:pPr/>
              <a:t>‹Nº›</a:t>
            </a:fld>
            <a:endParaRPr lang="es-MX"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1C70892-9FAE-4228-B1E7-97F40CE9373A}" type="datetimeFigureOut">
              <a:rPr lang="es-ES" smtClean="0">
                <a:solidFill>
                  <a:srgbClr val="575F6D"/>
                </a:solidFill>
              </a:rPr>
              <a:pPr/>
              <a:t>04/01/2012</a:t>
            </a:fld>
            <a:endParaRPr lang="es-ES" dirty="0">
              <a:solidFill>
                <a:srgbClr val="575F6D"/>
              </a:solidFill>
            </a:endParaRPr>
          </a:p>
        </p:txBody>
      </p:sp>
      <p:sp>
        <p:nvSpPr>
          <p:cNvPr id="6" name="5 Marcador de pie de página"/>
          <p:cNvSpPr>
            <a:spLocks noGrp="1"/>
          </p:cNvSpPr>
          <p:nvPr>
            <p:ph type="ftr" sz="quarter" idx="11"/>
          </p:nvPr>
        </p:nvSpPr>
        <p:spPr/>
        <p:txBody>
          <a:bodyPr/>
          <a:lstStyle/>
          <a:p>
            <a:endParaRPr lang="es-ES" dirty="0">
              <a:solidFill>
                <a:srgbClr val="575F6D"/>
              </a:solidFill>
            </a:endParaRPr>
          </a:p>
        </p:txBody>
      </p:sp>
      <p:sp>
        <p:nvSpPr>
          <p:cNvPr id="7" name="6 Marcador de número de diapositiva"/>
          <p:cNvSpPr>
            <a:spLocks noGrp="1"/>
          </p:cNvSpPr>
          <p:nvPr>
            <p:ph type="sldNum" sz="quarter" idx="12"/>
          </p:nvPr>
        </p:nvSpPr>
        <p:spPr/>
        <p:txBody>
          <a:bodyPr/>
          <a:lstStyle/>
          <a:p>
            <a:fld id="{D024FCF3-8C55-4253-9DEA-351995F7459C}" type="slidenum">
              <a:rPr lang="es-ES" smtClean="0"/>
              <a:pPr/>
              <a:t>‹Nº›</a:t>
            </a:fld>
            <a:endParaRPr lang="es-ES"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xmlns="" val="948089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21C70892-9FAE-4228-B1E7-97F40CE9373A}" type="datetimeFigureOut">
              <a:rPr lang="es-ES" smtClean="0">
                <a:solidFill>
                  <a:srgbClr val="575F6D"/>
                </a:solidFill>
              </a:rPr>
              <a:pPr/>
              <a:t>04/01/2012</a:t>
            </a:fld>
            <a:endParaRPr lang="es-ES" dirty="0">
              <a:solidFill>
                <a:srgbClr val="575F6D"/>
              </a:solidFill>
            </a:endParaRPr>
          </a:p>
        </p:txBody>
      </p:sp>
      <p:sp>
        <p:nvSpPr>
          <p:cNvPr id="8" name="7 Marcador de pie de página"/>
          <p:cNvSpPr>
            <a:spLocks noGrp="1"/>
          </p:cNvSpPr>
          <p:nvPr>
            <p:ph type="ftr" sz="quarter" idx="11"/>
          </p:nvPr>
        </p:nvSpPr>
        <p:spPr/>
        <p:txBody>
          <a:bodyPr/>
          <a:lstStyle/>
          <a:p>
            <a:endParaRPr lang="es-ES" dirty="0">
              <a:solidFill>
                <a:srgbClr val="575F6D"/>
              </a:solidFill>
            </a:endParaRPr>
          </a:p>
        </p:txBody>
      </p:sp>
      <p:sp>
        <p:nvSpPr>
          <p:cNvPr id="9" name="8 Marcador de número de diapositiva"/>
          <p:cNvSpPr>
            <a:spLocks noGrp="1"/>
          </p:cNvSpPr>
          <p:nvPr>
            <p:ph type="sldNum" sz="quarter" idx="12"/>
          </p:nvPr>
        </p:nvSpPr>
        <p:spPr/>
        <p:txBody>
          <a:bodyPr/>
          <a:lstStyle/>
          <a:p>
            <a:fld id="{D024FCF3-8C55-4253-9DEA-351995F7459C}" type="slidenum">
              <a:rPr lang="es-ES" smtClean="0"/>
              <a:pPr/>
              <a:t>‹Nº›</a:t>
            </a:fld>
            <a:endParaRPr lang="es-ES"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xmlns="" val="35908517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21C70892-9FAE-4228-B1E7-97F40CE9373A}" type="datetimeFigureOut">
              <a:rPr lang="es-ES" smtClean="0">
                <a:solidFill>
                  <a:srgbClr val="575F6D"/>
                </a:solidFill>
              </a:rPr>
              <a:pPr/>
              <a:t>04/01/2012</a:t>
            </a:fld>
            <a:endParaRPr lang="es-ES" dirty="0">
              <a:solidFill>
                <a:srgbClr val="575F6D"/>
              </a:solidFill>
            </a:endParaRPr>
          </a:p>
        </p:txBody>
      </p:sp>
      <p:sp>
        <p:nvSpPr>
          <p:cNvPr id="7" name="6 Marcador de número de diapositiva"/>
          <p:cNvSpPr>
            <a:spLocks noGrp="1"/>
          </p:cNvSpPr>
          <p:nvPr>
            <p:ph type="sldNum" sz="quarter" idx="11"/>
          </p:nvPr>
        </p:nvSpPr>
        <p:spPr/>
        <p:txBody>
          <a:bodyPr rtlCol="0"/>
          <a:lstStyle/>
          <a:p>
            <a:fld id="{D024FCF3-8C55-4253-9DEA-351995F7459C}" type="slidenum">
              <a:rPr lang="es-ES" smtClean="0"/>
              <a:pPr/>
              <a:t>‹Nº›</a:t>
            </a:fld>
            <a:endParaRPr lang="es-ES" dirty="0"/>
          </a:p>
        </p:txBody>
      </p:sp>
      <p:sp>
        <p:nvSpPr>
          <p:cNvPr id="8" name="7 Marcador de pie de página"/>
          <p:cNvSpPr>
            <a:spLocks noGrp="1"/>
          </p:cNvSpPr>
          <p:nvPr>
            <p:ph type="ftr" sz="quarter" idx="12"/>
          </p:nvPr>
        </p:nvSpPr>
        <p:spPr/>
        <p:txBody>
          <a:bodyPr rtlCol="0"/>
          <a:lstStyle/>
          <a:p>
            <a:endParaRPr lang="es-ES" dirty="0">
              <a:solidFill>
                <a:srgbClr val="575F6D"/>
              </a:solidFill>
            </a:endParaRPr>
          </a:p>
        </p:txBody>
      </p:sp>
    </p:spTree>
    <p:extLst>
      <p:ext uri="{BB962C8B-B14F-4D97-AF65-F5344CB8AC3E}">
        <p14:creationId xmlns:p14="http://schemas.microsoft.com/office/powerpoint/2010/main" xmlns="" val="3793297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1C70892-9FAE-4228-B1E7-97F40CE9373A}" type="datetimeFigureOut">
              <a:rPr lang="es-ES" smtClean="0">
                <a:solidFill>
                  <a:srgbClr val="575F6D"/>
                </a:solidFill>
              </a:rPr>
              <a:pPr/>
              <a:t>04/01/2012</a:t>
            </a:fld>
            <a:endParaRPr lang="es-ES" dirty="0">
              <a:solidFill>
                <a:srgbClr val="575F6D"/>
              </a:solidFill>
            </a:endParaRPr>
          </a:p>
        </p:txBody>
      </p:sp>
      <p:sp>
        <p:nvSpPr>
          <p:cNvPr id="3" name="2 Marcador de pie de página"/>
          <p:cNvSpPr>
            <a:spLocks noGrp="1"/>
          </p:cNvSpPr>
          <p:nvPr>
            <p:ph type="ftr" sz="quarter" idx="11"/>
          </p:nvPr>
        </p:nvSpPr>
        <p:spPr/>
        <p:txBody>
          <a:bodyPr/>
          <a:lstStyle/>
          <a:p>
            <a:endParaRPr lang="es-ES" dirty="0">
              <a:solidFill>
                <a:srgbClr val="575F6D"/>
              </a:solidFill>
            </a:endParaRPr>
          </a:p>
        </p:txBody>
      </p:sp>
      <p:sp>
        <p:nvSpPr>
          <p:cNvPr id="4" name="3 Marcador de número de diapositiva"/>
          <p:cNvSpPr>
            <a:spLocks noGrp="1"/>
          </p:cNvSpPr>
          <p:nvPr>
            <p:ph type="sldNum" sz="quarter" idx="12"/>
          </p:nvPr>
        </p:nvSpPr>
        <p:spPr/>
        <p:txBody>
          <a:bodyPr/>
          <a:lstStyle/>
          <a:p>
            <a:fld id="{D024FCF3-8C55-4253-9DEA-351995F7459C}" type="slidenum">
              <a:rPr lang="es-ES" smtClean="0"/>
              <a:pPr/>
              <a:t>‹Nº›</a:t>
            </a:fld>
            <a:endParaRPr lang="es-ES" dirty="0"/>
          </a:p>
        </p:txBody>
      </p:sp>
    </p:spTree>
    <p:extLst>
      <p:ext uri="{BB962C8B-B14F-4D97-AF65-F5344CB8AC3E}">
        <p14:creationId xmlns:p14="http://schemas.microsoft.com/office/powerpoint/2010/main" xmlns="" val="632220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21C70892-9FAE-4228-B1E7-97F40CE9373A}" type="datetimeFigureOut">
              <a:rPr lang="es-ES" smtClean="0">
                <a:solidFill>
                  <a:srgbClr val="575F6D"/>
                </a:solidFill>
              </a:rPr>
              <a:pPr/>
              <a:t>04/01/2012</a:t>
            </a:fld>
            <a:endParaRPr lang="es-ES" dirty="0">
              <a:solidFill>
                <a:srgbClr val="575F6D"/>
              </a:solidFill>
            </a:endParaRPr>
          </a:p>
        </p:txBody>
      </p:sp>
      <p:sp>
        <p:nvSpPr>
          <p:cNvPr id="22" name="21 Marcador de número de diapositiva"/>
          <p:cNvSpPr>
            <a:spLocks noGrp="1"/>
          </p:cNvSpPr>
          <p:nvPr>
            <p:ph type="sldNum" sz="quarter" idx="15"/>
          </p:nvPr>
        </p:nvSpPr>
        <p:spPr/>
        <p:txBody>
          <a:bodyPr rtlCol="0"/>
          <a:lstStyle/>
          <a:p>
            <a:fld id="{D024FCF3-8C55-4253-9DEA-351995F7459C}" type="slidenum">
              <a:rPr lang="es-ES" smtClean="0"/>
              <a:pPr/>
              <a:t>‹Nº›</a:t>
            </a:fld>
            <a:endParaRPr lang="es-ES" dirty="0"/>
          </a:p>
        </p:txBody>
      </p:sp>
      <p:sp>
        <p:nvSpPr>
          <p:cNvPr id="23" name="22 Marcador de pie de página"/>
          <p:cNvSpPr>
            <a:spLocks noGrp="1"/>
          </p:cNvSpPr>
          <p:nvPr>
            <p:ph type="ftr" sz="quarter" idx="16"/>
          </p:nvPr>
        </p:nvSpPr>
        <p:spPr/>
        <p:txBody>
          <a:bodyPr rtlCol="0"/>
          <a:lstStyle/>
          <a:p>
            <a:endParaRPr lang="es-ES" dirty="0">
              <a:solidFill>
                <a:srgbClr val="575F6D"/>
              </a:solidFill>
            </a:endParaRPr>
          </a:p>
        </p:txBody>
      </p:sp>
    </p:spTree>
    <p:extLst>
      <p:ext uri="{BB962C8B-B14F-4D97-AF65-F5344CB8AC3E}">
        <p14:creationId xmlns:p14="http://schemas.microsoft.com/office/powerpoint/2010/main" xmlns="" val="271920448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Marcador de fecha"/>
          <p:cNvSpPr>
            <a:spLocks noGrp="1"/>
          </p:cNvSpPr>
          <p:nvPr>
            <p:ph type="dt" sz="half" idx="10"/>
          </p:nvPr>
        </p:nvSpPr>
        <p:spPr/>
        <p:txBody>
          <a:bodyPr rtlCol="0"/>
          <a:lstStyle/>
          <a:p>
            <a:fld id="{21C70892-9FAE-4228-B1E7-97F40CE9373A}" type="datetimeFigureOut">
              <a:rPr lang="es-ES" smtClean="0">
                <a:solidFill>
                  <a:srgbClr val="575F6D"/>
                </a:solidFill>
              </a:rPr>
              <a:pPr/>
              <a:t>04/01/2012</a:t>
            </a:fld>
            <a:endParaRPr lang="es-ES" dirty="0">
              <a:solidFill>
                <a:srgbClr val="575F6D"/>
              </a:solidFill>
            </a:endParaRPr>
          </a:p>
        </p:txBody>
      </p:sp>
      <p:sp>
        <p:nvSpPr>
          <p:cNvPr id="18" name="17 Marcador de número de diapositiva"/>
          <p:cNvSpPr>
            <a:spLocks noGrp="1"/>
          </p:cNvSpPr>
          <p:nvPr>
            <p:ph type="sldNum" sz="quarter" idx="11"/>
          </p:nvPr>
        </p:nvSpPr>
        <p:spPr/>
        <p:txBody>
          <a:bodyPr rtlCol="0"/>
          <a:lstStyle/>
          <a:p>
            <a:fld id="{D024FCF3-8C55-4253-9DEA-351995F7459C}" type="slidenum">
              <a:rPr lang="es-ES" smtClean="0"/>
              <a:pPr/>
              <a:t>‹Nº›</a:t>
            </a:fld>
            <a:endParaRPr lang="es-ES" dirty="0"/>
          </a:p>
        </p:txBody>
      </p:sp>
      <p:sp>
        <p:nvSpPr>
          <p:cNvPr id="21" name="20 Marcador de pie de página"/>
          <p:cNvSpPr>
            <a:spLocks noGrp="1"/>
          </p:cNvSpPr>
          <p:nvPr>
            <p:ph type="ftr" sz="quarter" idx="12"/>
          </p:nvPr>
        </p:nvSpPr>
        <p:spPr/>
        <p:txBody>
          <a:bodyPr rtlCol="0"/>
          <a:lstStyle/>
          <a:p>
            <a:endParaRPr lang="es-ES" dirty="0">
              <a:solidFill>
                <a:srgbClr val="575F6D"/>
              </a:solidFill>
            </a:endParaRPr>
          </a:p>
        </p:txBody>
      </p:sp>
    </p:spTree>
    <p:extLst>
      <p:ext uri="{BB962C8B-B14F-4D97-AF65-F5344CB8AC3E}">
        <p14:creationId xmlns:p14="http://schemas.microsoft.com/office/powerpoint/2010/main" xmlns="" val="984890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1C70892-9FAE-4228-B1E7-97F40CE9373A}" type="datetimeFigureOut">
              <a:rPr lang="es-ES" smtClean="0">
                <a:solidFill>
                  <a:srgbClr val="575F6D"/>
                </a:solidFill>
              </a:rPr>
              <a:pPr/>
              <a:t>04/01/2012</a:t>
            </a:fld>
            <a:endParaRPr lang="es-ES" dirty="0">
              <a:solidFill>
                <a:srgbClr val="575F6D"/>
              </a:solidFill>
            </a:endParaRPr>
          </a:p>
        </p:txBody>
      </p:sp>
      <p:sp>
        <p:nvSpPr>
          <p:cNvPr id="5" name="4 Marcador de pie de página"/>
          <p:cNvSpPr>
            <a:spLocks noGrp="1"/>
          </p:cNvSpPr>
          <p:nvPr>
            <p:ph type="ftr" sz="quarter" idx="11"/>
          </p:nvPr>
        </p:nvSpPr>
        <p:spPr/>
        <p:txBody>
          <a:bodyPr/>
          <a:lstStyle/>
          <a:p>
            <a:endParaRPr lang="es-ES" dirty="0">
              <a:solidFill>
                <a:srgbClr val="575F6D"/>
              </a:solidFill>
            </a:endParaRPr>
          </a:p>
        </p:txBody>
      </p:sp>
      <p:sp>
        <p:nvSpPr>
          <p:cNvPr id="6" name="5 Marcador de número de diapositiva"/>
          <p:cNvSpPr>
            <a:spLocks noGrp="1"/>
          </p:cNvSpPr>
          <p:nvPr>
            <p:ph type="sldNum" sz="quarter" idx="12"/>
          </p:nvPr>
        </p:nvSpPr>
        <p:spPr/>
        <p:txBody>
          <a:bodyPr/>
          <a:lstStyle/>
          <a:p>
            <a:fld id="{D024FCF3-8C55-4253-9DEA-351995F7459C}" type="slidenum">
              <a:rPr lang="es-ES" smtClean="0"/>
              <a:pPr/>
              <a:t>‹Nº›</a:t>
            </a:fld>
            <a:endParaRPr lang="es-ES" dirty="0"/>
          </a:p>
        </p:txBody>
      </p:sp>
    </p:spTree>
    <p:extLst>
      <p:ext uri="{BB962C8B-B14F-4D97-AF65-F5344CB8AC3E}">
        <p14:creationId xmlns:p14="http://schemas.microsoft.com/office/powerpoint/2010/main" xmlns="" val="32128683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1C70892-9FAE-4228-B1E7-97F40CE9373A}" type="datetimeFigureOut">
              <a:rPr lang="es-ES" smtClean="0">
                <a:solidFill>
                  <a:srgbClr val="575F6D"/>
                </a:solidFill>
              </a:rPr>
              <a:pPr/>
              <a:t>04/01/2012</a:t>
            </a:fld>
            <a:endParaRPr lang="es-ES" dirty="0">
              <a:solidFill>
                <a:srgbClr val="575F6D"/>
              </a:solidFill>
            </a:endParaRPr>
          </a:p>
        </p:txBody>
      </p:sp>
      <p:sp>
        <p:nvSpPr>
          <p:cNvPr id="5" name="4 Marcador de pie de página"/>
          <p:cNvSpPr>
            <a:spLocks noGrp="1"/>
          </p:cNvSpPr>
          <p:nvPr>
            <p:ph type="ftr" sz="quarter" idx="11"/>
          </p:nvPr>
        </p:nvSpPr>
        <p:spPr/>
        <p:txBody>
          <a:bodyPr/>
          <a:lstStyle/>
          <a:p>
            <a:endParaRPr lang="es-ES" dirty="0">
              <a:solidFill>
                <a:srgbClr val="575F6D"/>
              </a:solidFill>
            </a:endParaRPr>
          </a:p>
        </p:txBody>
      </p:sp>
      <p:sp>
        <p:nvSpPr>
          <p:cNvPr id="6" name="5 Marcador de número de diapositiva"/>
          <p:cNvSpPr>
            <a:spLocks noGrp="1"/>
          </p:cNvSpPr>
          <p:nvPr>
            <p:ph type="sldNum" sz="quarter" idx="12"/>
          </p:nvPr>
        </p:nvSpPr>
        <p:spPr/>
        <p:txBody>
          <a:bodyPr/>
          <a:lstStyle/>
          <a:p>
            <a:fld id="{D024FCF3-8C55-4253-9DEA-351995F7459C}" type="slidenum">
              <a:rPr lang="es-ES" smtClean="0"/>
              <a:pPr/>
              <a:t>‹Nº›</a:t>
            </a:fld>
            <a:endParaRPr lang="es-ES" dirty="0"/>
          </a:p>
        </p:txBody>
      </p:sp>
    </p:spTree>
    <p:extLst>
      <p:ext uri="{BB962C8B-B14F-4D97-AF65-F5344CB8AC3E}">
        <p14:creationId xmlns:p14="http://schemas.microsoft.com/office/powerpoint/2010/main" xmlns="" val="31191635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299261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48522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7E0AB3-50C4-4175-985D-23C98FA33AEF}" type="datetimeFigureOut">
              <a:rPr lang="es-MX" smtClean="0"/>
              <a:pPr/>
              <a:t>04/01/2012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947F5C62-1FFC-4CBB-96A6-924905ADAEB1}" type="slidenum">
              <a:rPr lang="es-MX" smtClean="0"/>
              <a:pPr/>
              <a:t>‹Nº›</a:t>
            </a:fld>
            <a:endParaRPr lang="es-MX"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378258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839858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5777698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1558595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8947253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26175139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18784331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772864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393336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7E0AB3-50C4-4175-985D-23C98FA33AEF}" type="datetimeFigureOut">
              <a:rPr lang="es-MX" smtClean="0"/>
              <a:pPr/>
              <a:t>04/01/2012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947F5C62-1FFC-4CBB-96A6-924905ADAEB1}"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E0AB3-50C4-4175-985D-23C98FA33AEF}" type="datetimeFigureOut">
              <a:rPr lang="es-MX" smtClean="0"/>
              <a:pPr/>
              <a:t>04/01/2012</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F5C62-1FFC-4CBB-96A6-924905ADAEB1}"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4F51F94-A80C-4FEB-A7D9-AF0EC1578BE1}" type="datetimeFigureOut">
              <a:rPr lang="es-MX" smtClean="0">
                <a:solidFill>
                  <a:srgbClr val="575F6D"/>
                </a:solidFill>
              </a:rPr>
              <a:pPr/>
              <a:t>04/01/2012</a:t>
            </a:fld>
            <a:endParaRPr lang="es-MX" dirty="0">
              <a:solidFill>
                <a:srgbClr val="575F6D"/>
              </a:solidFill>
            </a:endParaR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dirty="0">
              <a:solidFill>
                <a:srgbClr val="575F6D"/>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E58231-A39F-4043-96B9-A73A7AEB1AEE}" type="slidenum">
              <a:rPr lang="es-MX" smtClean="0"/>
              <a:pPr/>
              <a:t>‹Nº›</a:t>
            </a:fld>
            <a:endParaRPr lang="es-MX" dirty="0"/>
          </a:p>
        </p:txBody>
      </p:sp>
    </p:spTree>
    <p:extLst>
      <p:ext uri="{BB962C8B-B14F-4D97-AF65-F5344CB8AC3E}">
        <p14:creationId xmlns:p14="http://schemas.microsoft.com/office/powerpoint/2010/main" xmlns="" val="1658989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2E1E822-CA98-438A-AE7A-260919CB8ED8}" type="datetimeFigureOut">
              <a:rPr lang="es-MX" smtClean="0">
                <a:solidFill>
                  <a:prstClr val="black"/>
                </a:solidFill>
              </a:rPr>
              <a:pPr/>
              <a:t>04/01/2012</a:t>
            </a:fld>
            <a:endParaRPr lang="es-MX" dirty="0">
              <a:solidFill>
                <a:prstClr val="black"/>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dirty="0">
              <a:solidFill>
                <a:prstClr val="black"/>
              </a:solidFill>
            </a:endParaRP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DA0CAE0-B1AC-4A53-8B04-EDF5D41437D1}" type="slidenum">
              <a:rPr lang="es-MX" smtClean="0">
                <a:solidFill>
                  <a:prstClr val="black"/>
                </a:solidFill>
              </a:rPr>
              <a:pPr/>
              <a:t>‹Nº›</a:t>
            </a:fld>
            <a:endParaRPr lang="es-MX" dirty="0">
              <a:solidFill>
                <a:prstClr val="black"/>
              </a:solidFill>
            </a:endParaRPr>
          </a:p>
        </p:txBody>
      </p:sp>
    </p:spTree>
    <p:extLst>
      <p:ext uri="{BB962C8B-B14F-4D97-AF65-F5344CB8AC3E}">
        <p14:creationId xmlns:p14="http://schemas.microsoft.com/office/powerpoint/2010/main" xmlns="" val="1944776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5165D-F6D0-4AE5-BA27-A78353FE1CFB}"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7B71F-EFB5-432F-A260-6E939D05A556}"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39243500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43F80-A772-4A37-AAA1-CD19FD12CEB8}" type="datetimeFigureOut">
              <a:rPr lang="es-MX" smtClean="0">
                <a:solidFill>
                  <a:prstClr val="black">
                    <a:tint val="75000"/>
                  </a:prstClr>
                </a:solidFill>
              </a:rPr>
              <a:pPr/>
              <a:t>04/01/2012</a:t>
            </a:fld>
            <a:endParaRPr lang="es-MX"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9BAB6-231C-4AB0-A638-94ECBBFE1C94}"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p14="http://schemas.microsoft.com/office/powerpoint/2010/main" xmlns="" val="35425737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22" name="21 Marcador de título"/>
          <p:cNvSpPr>
            <a:spLocks noGrp="1"/>
          </p:cNvSpPr>
          <p:nvPr>
            <p:ph type="title"/>
          </p:nvPr>
        </p:nvSpPr>
        <p:spPr>
          <a:xfrm>
            <a:off x="457200" y="274638"/>
            <a:ext cx="7467600" cy="1143000"/>
          </a:xfrm>
          <a:prstGeom prst="rect">
            <a:avLst/>
          </a:prstGeom>
        </p:spPr>
        <p:txBody>
          <a:bodyPr vert="horz" lIns="91423" tIns="45711" rIns="91423" bIns="45711"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lIns="91423" tIns="45711" rIns="91423" bIns="45711">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lIns="91423" tIns="45711" rIns="91423" bIns="45711" anchor="ctr" anchorCtr="0"/>
          <a:lstStyle>
            <a:lvl1pPr algn="r" eaLnBrk="1" latinLnBrk="0" hangingPunct="1">
              <a:defRPr kumimoji="0" sz="1300">
                <a:solidFill>
                  <a:schemeClr val="tx2"/>
                </a:solidFill>
              </a:defRPr>
            </a:lvl1pPr>
          </a:lstStyle>
          <a:p>
            <a:pPr defTabSz="914229"/>
            <a:fld id="{BBF341AE-9CAD-484B-9D99-5C176E4F89F6}" type="datetimeFigureOut">
              <a:rPr lang="es-MX" smtClean="0">
                <a:solidFill>
                  <a:srgbClr val="92D050"/>
                </a:solidFill>
              </a:rPr>
              <a:pPr defTabSz="914229"/>
              <a:t>04/01/2012</a:t>
            </a:fld>
            <a:endParaRPr lang="es-MX" dirty="0">
              <a:solidFill>
                <a:srgbClr val="92D050"/>
              </a:solidFill>
            </a:endParaRPr>
          </a:p>
        </p:txBody>
      </p:sp>
      <p:sp>
        <p:nvSpPr>
          <p:cNvPr id="3" name="2 Marcador de pie de página"/>
          <p:cNvSpPr>
            <a:spLocks noGrp="1"/>
          </p:cNvSpPr>
          <p:nvPr>
            <p:ph type="ftr" sz="quarter" idx="3"/>
          </p:nvPr>
        </p:nvSpPr>
        <p:spPr>
          <a:xfrm rot="5400000">
            <a:off x="6990187" y="3737240"/>
            <a:ext cx="3200400" cy="365760"/>
          </a:xfrm>
          <a:prstGeom prst="rect">
            <a:avLst/>
          </a:prstGeom>
        </p:spPr>
        <p:txBody>
          <a:bodyPr vert="horz" lIns="91423" tIns="45711" rIns="91423" bIns="45711" anchor="ctr" anchorCtr="0"/>
          <a:lstStyle>
            <a:lvl1pPr algn="l" eaLnBrk="1" latinLnBrk="0" hangingPunct="1">
              <a:defRPr kumimoji="0" sz="1300">
                <a:solidFill>
                  <a:schemeClr val="tx2"/>
                </a:solidFill>
              </a:defRPr>
            </a:lvl1pPr>
          </a:lstStyle>
          <a:p>
            <a:pPr defTabSz="914229"/>
            <a:endParaRPr lang="es-MX" dirty="0">
              <a:solidFill>
                <a:srgbClr val="92D050"/>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23" tIns="45711" rIns="91423" bIns="45711" anchor="t" compatLnSpc="1"/>
          <a:lstStyle/>
          <a:p>
            <a:pPr defTabSz="914229"/>
            <a:endParaRPr lang="en-US" dirty="0">
              <a:solidFill>
                <a:prstClr val="black"/>
              </a:solidFill>
            </a:endParaRPr>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3" tIns="45711" rIns="91423" bIns="45711" anchor="ctr"/>
          <a:lstStyle/>
          <a:p>
            <a:pPr algn="ctr" defTabSz="914229"/>
            <a:endParaRPr lang="en-US" dirty="0">
              <a:solidFill>
                <a:prstClr val="white"/>
              </a:solidFill>
            </a:endParaRPr>
          </a:p>
        </p:txBody>
      </p:sp>
      <p:sp>
        <p:nvSpPr>
          <p:cNvPr id="23" name="22 Marcador de número de diapositiva"/>
          <p:cNvSpPr>
            <a:spLocks noGrp="1"/>
          </p:cNvSpPr>
          <p:nvPr>
            <p:ph type="sldNum" sz="quarter" idx="4"/>
          </p:nvPr>
        </p:nvSpPr>
        <p:spPr>
          <a:xfrm>
            <a:off x="8129017" y="5734050"/>
            <a:ext cx="609600" cy="521208"/>
          </a:xfrm>
          <a:prstGeom prst="rect">
            <a:avLst/>
          </a:prstGeom>
        </p:spPr>
        <p:txBody>
          <a:bodyPr vert="horz" lIns="91423" tIns="45711" rIns="91423" bIns="45711" anchor="ctr"/>
          <a:lstStyle>
            <a:lvl1pPr algn="ctr" eaLnBrk="1" latinLnBrk="0" hangingPunct="1">
              <a:defRPr kumimoji="0" sz="1400" b="1">
                <a:solidFill>
                  <a:srgbClr val="FFFFFF"/>
                </a:solidFill>
              </a:defRPr>
            </a:lvl1pPr>
          </a:lstStyle>
          <a:p>
            <a:pPr defTabSz="914229"/>
            <a:fld id="{EF6AE6C9-DD9B-43B9-A4AA-90B535264B16}" type="slidenum">
              <a:rPr lang="es-MX" smtClean="0"/>
              <a:pPr defTabSz="914229"/>
              <a:t>‹Nº›</a:t>
            </a:fld>
            <a:endParaRPr lang="es-MX" dirty="0"/>
          </a:p>
        </p:txBody>
      </p:sp>
    </p:spTree>
    <p:extLst>
      <p:ext uri="{BB962C8B-B14F-4D97-AF65-F5344CB8AC3E}">
        <p14:creationId xmlns:p14="http://schemas.microsoft.com/office/powerpoint/2010/main" xmlns="" val="11176312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2900" b="0" kern="1200" cap="small" baseline="0">
          <a:solidFill>
            <a:schemeClr val="tx2"/>
          </a:solidFill>
          <a:latin typeface="+mj-lt"/>
          <a:ea typeface="+mj-ea"/>
          <a:cs typeface="+mj-cs"/>
        </a:defRPr>
      </a:lvl1pPr>
    </p:titleStyle>
    <p:bodyStyle>
      <a:lvl1pPr marL="274269" indent="-274269" algn="l" rtl="0" eaLnBrk="1" latinLnBrk="0" hangingPunct="1">
        <a:spcBef>
          <a:spcPts val="599"/>
        </a:spcBef>
        <a:buClr>
          <a:schemeClr val="accent1"/>
        </a:buClr>
        <a:buSzPct val="70000"/>
        <a:buFont typeface="Wingdings"/>
        <a:buChar char=""/>
        <a:defRPr kumimoji="0" sz="2400" kern="1200">
          <a:solidFill>
            <a:schemeClr val="tx1"/>
          </a:solidFill>
          <a:latin typeface="+mn-lt"/>
          <a:ea typeface="+mn-ea"/>
          <a:cs typeface="+mn-cs"/>
        </a:defRPr>
      </a:lvl1pPr>
      <a:lvl2pPr marL="639960" indent="-274269"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229" indent="-182846"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498" indent="-182846"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2767" indent="-182846" algn="l" rtl="0" eaLnBrk="1" latinLnBrk="0" hangingPunct="1">
        <a:spcBef>
          <a:spcPct val="20000"/>
        </a:spcBef>
        <a:buClr>
          <a:schemeClr val="accent2">
            <a:tint val="60000"/>
          </a:schemeClr>
        </a:buClr>
        <a:buSzPct val="68000"/>
        <a:buFont typeface="Wingdings 2"/>
        <a:buChar char=""/>
        <a:defRPr kumimoji="0" sz="1700" kern="1200">
          <a:solidFill>
            <a:schemeClr val="tx1"/>
          </a:solidFill>
          <a:latin typeface="+mn-lt"/>
          <a:ea typeface="+mn-ea"/>
          <a:cs typeface="+mn-cs"/>
        </a:defRPr>
      </a:lvl5pPr>
      <a:lvl6pPr marL="1737036" indent="-182846" algn="l" rtl="0" eaLnBrk="1" latinLnBrk="0" hangingPunct="1">
        <a:spcBef>
          <a:spcPct val="20000"/>
        </a:spcBef>
        <a:buClr>
          <a:schemeClr val="accent1"/>
        </a:buClr>
        <a:buChar char="•"/>
        <a:defRPr kumimoji="0" sz="1700" kern="1200">
          <a:solidFill>
            <a:schemeClr val="tx2"/>
          </a:solidFill>
          <a:latin typeface="+mn-lt"/>
          <a:ea typeface="+mn-ea"/>
          <a:cs typeface="+mn-cs"/>
        </a:defRPr>
      </a:lvl6pPr>
      <a:lvl7pPr marL="2011305" indent="-182846"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574" indent="-182846"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59843" indent="-182846"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15" algn="l" rtl="0" eaLnBrk="1" latinLnBrk="0" hangingPunct="1">
        <a:defRPr kumimoji="0" kern="1200">
          <a:solidFill>
            <a:schemeClr val="tx1"/>
          </a:solidFill>
          <a:latin typeface="+mn-lt"/>
          <a:ea typeface="+mn-ea"/>
          <a:cs typeface="+mn-cs"/>
        </a:defRPr>
      </a:lvl2pPr>
      <a:lvl3pPr marL="914229" algn="l" rtl="0" eaLnBrk="1" latinLnBrk="0" hangingPunct="1">
        <a:defRPr kumimoji="0" kern="1200">
          <a:solidFill>
            <a:schemeClr val="tx1"/>
          </a:solidFill>
          <a:latin typeface="+mn-lt"/>
          <a:ea typeface="+mn-ea"/>
          <a:cs typeface="+mn-cs"/>
        </a:defRPr>
      </a:lvl3pPr>
      <a:lvl4pPr marL="1371344" algn="l" rtl="0" eaLnBrk="1" latinLnBrk="0" hangingPunct="1">
        <a:defRPr kumimoji="0" kern="1200">
          <a:solidFill>
            <a:schemeClr val="tx1"/>
          </a:solidFill>
          <a:latin typeface="+mn-lt"/>
          <a:ea typeface="+mn-ea"/>
          <a:cs typeface="+mn-cs"/>
        </a:defRPr>
      </a:lvl4pPr>
      <a:lvl5pPr marL="1828459" algn="l" rtl="0" eaLnBrk="1" latinLnBrk="0" hangingPunct="1">
        <a:defRPr kumimoji="0" kern="1200">
          <a:solidFill>
            <a:schemeClr val="tx1"/>
          </a:solidFill>
          <a:latin typeface="+mn-lt"/>
          <a:ea typeface="+mn-ea"/>
          <a:cs typeface="+mn-cs"/>
        </a:defRPr>
      </a:lvl5pPr>
      <a:lvl6pPr marL="2285574" algn="l" rtl="0" eaLnBrk="1" latinLnBrk="0" hangingPunct="1">
        <a:defRPr kumimoji="0" kern="1200">
          <a:solidFill>
            <a:schemeClr val="tx1"/>
          </a:solidFill>
          <a:latin typeface="+mn-lt"/>
          <a:ea typeface="+mn-ea"/>
          <a:cs typeface="+mn-cs"/>
        </a:defRPr>
      </a:lvl6pPr>
      <a:lvl7pPr marL="2742688" algn="l" rtl="0" eaLnBrk="1" latinLnBrk="0" hangingPunct="1">
        <a:defRPr kumimoji="0" kern="1200">
          <a:solidFill>
            <a:schemeClr val="tx1"/>
          </a:solidFill>
          <a:latin typeface="+mn-lt"/>
          <a:ea typeface="+mn-ea"/>
          <a:cs typeface="+mn-cs"/>
        </a:defRPr>
      </a:lvl7pPr>
      <a:lvl8pPr marL="3199803" algn="l" rtl="0" eaLnBrk="1" latinLnBrk="0" hangingPunct="1">
        <a:defRPr kumimoji="0" kern="1200">
          <a:solidFill>
            <a:schemeClr val="tx1"/>
          </a:solidFill>
          <a:latin typeface="+mn-lt"/>
          <a:ea typeface="+mn-ea"/>
          <a:cs typeface="+mn-cs"/>
        </a:defRPr>
      </a:lvl8pPr>
      <a:lvl9pPr marL="3656918"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1C70892-9FAE-4228-B1E7-97F40CE9373A}" type="datetimeFigureOut">
              <a:rPr lang="es-ES" smtClean="0">
                <a:solidFill>
                  <a:srgbClr val="575F6D"/>
                </a:solidFill>
              </a:rPr>
              <a:pPr/>
              <a:t>04/01/2012</a:t>
            </a:fld>
            <a:endParaRPr lang="es-ES" dirty="0">
              <a:solidFill>
                <a:srgbClr val="575F6D"/>
              </a:solidFill>
            </a:endParaR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dirty="0">
              <a:solidFill>
                <a:srgbClr val="575F6D"/>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024FCF3-8C55-4253-9DEA-351995F7459C}" type="slidenum">
              <a:rPr lang="es-ES" smtClean="0"/>
              <a:pPr/>
              <a:t>‹Nº›</a:t>
            </a:fld>
            <a:endParaRPr lang="es-ES" dirty="0"/>
          </a:p>
        </p:txBody>
      </p:sp>
    </p:spTree>
    <p:extLst>
      <p:ext uri="{BB962C8B-B14F-4D97-AF65-F5344CB8AC3E}">
        <p14:creationId xmlns:p14="http://schemas.microsoft.com/office/powerpoint/2010/main" xmlns="" val="18060996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0EF44-A6B9-46FE-870A-DCFD1BA8BFF0}" type="datetimeFigureOut">
              <a:rPr lang="es-MX" smtClean="0">
                <a:solidFill>
                  <a:prstClr val="black">
                    <a:tint val="75000"/>
                  </a:prstClr>
                </a:solidFill>
              </a:rPr>
              <a:pPr/>
              <a:t>04/01/2012</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F3A04-F93C-4A95-9A74-60B437C27DC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xmlns="" val="648508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9.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9.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45.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s.123rf.com/photo_2616313_creyon-rojo-que-ver-con-cajas-de-controlar--vector.html" TargetMode="External"/><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5" y="-675456"/>
            <a:ext cx="7344816" cy="2808312"/>
          </a:xfrm>
        </p:spPr>
        <p:txBody>
          <a:bodyPr>
            <a:normAutofit/>
          </a:bodyPr>
          <a:lstStyle/>
          <a:p>
            <a:pPr algn="ctr"/>
            <a:r>
              <a:rPr lang="es-MX" dirty="0" smtClean="0"/>
              <a:t>Escuela Normal De Educación Preescolar</a:t>
            </a:r>
            <a:br>
              <a:rPr lang="es-MX" dirty="0" smtClean="0"/>
            </a:br>
            <a:r>
              <a:rPr lang="es-MX" sz="2800" dirty="0"/>
              <a:t>Propósitos y Contenidos de la Educación Preescolar</a:t>
            </a:r>
          </a:p>
        </p:txBody>
      </p:sp>
      <p:sp>
        <p:nvSpPr>
          <p:cNvPr id="3" name="2 Subtítulo"/>
          <p:cNvSpPr>
            <a:spLocks noGrp="1"/>
          </p:cNvSpPr>
          <p:nvPr>
            <p:ph type="subTitle" idx="1"/>
          </p:nvPr>
        </p:nvSpPr>
        <p:spPr/>
        <p:txBody>
          <a:bodyPr>
            <a:normAutofit/>
          </a:bodyPr>
          <a:lstStyle/>
          <a:p>
            <a:r>
              <a:rPr lang="es-MX" dirty="0" smtClean="0"/>
              <a:t>Maestra: Laura Chavarría Valdés</a:t>
            </a:r>
          </a:p>
          <a:p>
            <a:r>
              <a:rPr lang="es-MX" dirty="0" smtClean="0"/>
              <a:t>Saltillo Coahuila Enero de 2012</a:t>
            </a:r>
            <a:endParaRPr lang="es-MX" dirty="0"/>
          </a:p>
        </p:txBody>
      </p:sp>
      <p:pic>
        <p:nvPicPr>
          <p:cNvPr id="1026" name="Picture 2" descr="C:\Users\Flor\Pictures\2439522-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7865" y="2348880"/>
            <a:ext cx="2736304" cy="20346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1547664" y="2348880"/>
            <a:ext cx="2520279" cy="954107"/>
          </a:xfrm>
          <a:prstGeom prst="rect">
            <a:avLst/>
          </a:prstGeom>
          <a:noFill/>
        </p:spPr>
        <p:txBody>
          <a:bodyPr wrap="square" rtlCol="0">
            <a:spAutoFit/>
          </a:bodyPr>
          <a:lstStyle/>
          <a:p>
            <a:r>
              <a:rPr lang="es-MX" sz="2800" dirty="0" smtClean="0">
                <a:solidFill>
                  <a:schemeClr val="accent4">
                    <a:lumMod val="60000"/>
                    <a:lumOff val="40000"/>
                  </a:schemeClr>
                </a:solidFill>
              </a:rPr>
              <a:t>Equipos 3 y 4</a:t>
            </a:r>
          </a:p>
          <a:p>
            <a:r>
              <a:rPr lang="es-MX" sz="2800" dirty="0" smtClean="0">
                <a:solidFill>
                  <a:schemeClr val="accent4">
                    <a:lumMod val="60000"/>
                    <a:lumOff val="40000"/>
                  </a:schemeClr>
                </a:solidFill>
              </a:rPr>
              <a:t>1ºC</a:t>
            </a:r>
            <a:endParaRPr lang="es-MX" sz="2800" dirty="0">
              <a:solidFill>
                <a:schemeClr val="accent4">
                  <a:lumMod val="60000"/>
                  <a:lumOff val="40000"/>
                </a:schemeClr>
              </a:solidFill>
            </a:endParaRPr>
          </a:p>
        </p:txBody>
      </p:sp>
    </p:spTree>
    <p:extLst>
      <p:ext uri="{BB962C8B-B14F-4D97-AF65-F5344CB8AC3E}">
        <p14:creationId xmlns:p14="http://schemas.microsoft.com/office/powerpoint/2010/main" xmlns="" val="2133868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428604"/>
            <a:ext cx="8215370" cy="4832092"/>
          </a:xfrm>
          <a:prstGeom prst="rect">
            <a:avLst/>
          </a:prstGeom>
        </p:spPr>
        <p:txBody>
          <a:bodyPr wrap="square">
            <a:spAutoFit/>
          </a:bodyPr>
          <a:lstStyle/>
          <a:p>
            <a:pPr algn="just"/>
            <a:r>
              <a:rPr lang="es-ES" sz="2800" dirty="0">
                <a:solidFill>
                  <a:prstClr val="black"/>
                </a:solidFill>
                <a:latin typeface="Century Gothic" pitchFamily="34" charset="0"/>
              </a:rPr>
              <a:t>“ [...] El desarrollo de los niños tiene una fluidez, una diversidad muy grande, suele cambiar a veces</a:t>
            </a:r>
          </a:p>
          <a:p>
            <a:pPr algn="just"/>
            <a:r>
              <a:rPr lang="es-ES" sz="2800" dirty="0">
                <a:solidFill>
                  <a:prstClr val="black"/>
                </a:solidFill>
                <a:latin typeface="Century Gothic" pitchFamily="34" charset="0"/>
              </a:rPr>
              <a:t>en momentos muy cortos [...] una maestra debe tener clara la idea que los niños que atiende </a:t>
            </a:r>
            <a:r>
              <a:rPr lang="es-ES" sz="2800" dirty="0" smtClean="0">
                <a:solidFill>
                  <a:prstClr val="black"/>
                </a:solidFill>
                <a:latin typeface="Century Gothic" pitchFamily="34" charset="0"/>
              </a:rPr>
              <a:t>están en </a:t>
            </a:r>
            <a:r>
              <a:rPr lang="es-ES" sz="2800" dirty="0">
                <a:solidFill>
                  <a:prstClr val="black"/>
                </a:solidFill>
                <a:latin typeface="Century Gothic" pitchFamily="34" charset="0"/>
              </a:rPr>
              <a:t>momentos diversos de su desarrollo y que tiene que trabajar con lo que eso le impone, </a:t>
            </a:r>
            <a:r>
              <a:rPr lang="es-ES" sz="2800" dirty="0" smtClean="0">
                <a:solidFill>
                  <a:prstClr val="black"/>
                </a:solidFill>
                <a:latin typeface="Century Gothic" pitchFamily="34" charset="0"/>
              </a:rPr>
              <a:t>porque hay </a:t>
            </a:r>
            <a:r>
              <a:rPr lang="es-ES" sz="2800" dirty="0">
                <a:solidFill>
                  <a:prstClr val="black"/>
                </a:solidFill>
                <a:latin typeface="Century Gothic" pitchFamily="34" charset="0"/>
              </a:rPr>
              <a:t>niños que avanzan en ciertas cosas antes que otros, la estimulación social y cultural es </a:t>
            </a:r>
            <a:r>
              <a:rPr lang="es-ES" sz="2800" dirty="0" smtClean="0">
                <a:solidFill>
                  <a:prstClr val="black"/>
                </a:solidFill>
                <a:latin typeface="Century Gothic" pitchFamily="34" charset="0"/>
              </a:rPr>
              <a:t>muy importante </a:t>
            </a:r>
            <a:r>
              <a:rPr lang="es-ES" sz="2800" dirty="0">
                <a:solidFill>
                  <a:prstClr val="black"/>
                </a:solidFill>
                <a:latin typeface="Century Gothic" pitchFamily="34" charset="0"/>
              </a:rPr>
              <a:t>[...]”.</a:t>
            </a:r>
          </a:p>
        </p:txBody>
      </p:sp>
      <p:sp>
        <p:nvSpPr>
          <p:cNvPr id="3" name="2 Rectángulo"/>
          <p:cNvSpPr/>
          <p:nvPr/>
        </p:nvSpPr>
        <p:spPr>
          <a:xfrm>
            <a:off x="571472" y="5357826"/>
            <a:ext cx="7000924" cy="1015663"/>
          </a:xfrm>
          <a:prstGeom prst="rect">
            <a:avLst/>
          </a:prstGeom>
        </p:spPr>
        <p:txBody>
          <a:bodyPr wrap="square">
            <a:spAutoFit/>
          </a:bodyPr>
          <a:lstStyle/>
          <a:p>
            <a:pPr algn="just"/>
            <a:r>
              <a:rPr lang="es-ES" sz="2000" dirty="0">
                <a:solidFill>
                  <a:prstClr val="black"/>
                </a:solidFill>
                <a:latin typeface="Century Gothic" pitchFamily="34" charset="0"/>
              </a:rPr>
              <a:t>Olac Fuentes Molinar, fragmentos de la conferencia dictada en la Secretaría de Educación Pública del </a:t>
            </a:r>
            <a:r>
              <a:rPr lang="es-ES" sz="2000" dirty="0" smtClean="0">
                <a:solidFill>
                  <a:prstClr val="black"/>
                </a:solidFill>
                <a:latin typeface="Century Gothic" pitchFamily="34" charset="0"/>
              </a:rPr>
              <a:t>Estado de </a:t>
            </a:r>
            <a:r>
              <a:rPr lang="es-ES" sz="2000" dirty="0">
                <a:solidFill>
                  <a:prstClr val="black"/>
                </a:solidFill>
                <a:latin typeface="Century Gothic" pitchFamily="34" charset="0"/>
              </a:rPr>
              <a:t>Puebla, México, enero, 2003</a:t>
            </a:r>
          </a:p>
        </p:txBody>
      </p:sp>
    </p:spTree>
    <p:extLst>
      <p:ext uri="{BB962C8B-B14F-4D97-AF65-F5344CB8AC3E}">
        <p14:creationId xmlns:p14="http://schemas.microsoft.com/office/powerpoint/2010/main" xmlns="" val="151605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1357298"/>
            <a:ext cx="7429552" cy="4524315"/>
          </a:xfrm>
          <a:prstGeom prst="rect">
            <a:avLst/>
          </a:prstGeom>
          <a:noFill/>
        </p:spPr>
        <p:txBody>
          <a:bodyPr wrap="square" rtlCol="0">
            <a:spAutoFit/>
          </a:bodyPr>
          <a:lstStyle/>
          <a:p>
            <a:pPr algn="just"/>
            <a:r>
              <a:rPr lang="es-MX" sz="2400" dirty="0" smtClean="0">
                <a:solidFill>
                  <a:prstClr val="black"/>
                </a:solidFill>
                <a:latin typeface="Century Gothic" pitchFamily="34" charset="0"/>
              </a:rPr>
              <a:t>En los siguientes fragmentos podemos ver el como se menciona que a pesar de que estemos trabajando con un grupo de niños de la misma edad no siempre vamos a implementar las mismas técnicas de aprendizaje ya que los niños son diferentes tanto unos pueden aprender más rápido que otros, o de igual manera unos presentaran dificultades en algunas situaciones y en otros casos no.</a:t>
            </a:r>
          </a:p>
          <a:p>
            <a:pPr algn="just"/>
            <a:r>
              <a:rPr lang="es-MX" sz="2400" dirty="0" smtClean="0">
                <a:solidFill>
                  <a:prstClr val="black"/>
                </a:solidFill>
                <a:latin typeface="Century Gothic" pitchFamily="34" charset="0"/>
              </a:rPr>
              <a:t>También es necesario que estemos consientes que los niños presentan diferentes intereses y debemos permitirles que se expresen. </a:t>
            </a:r>
            <a:endParaRPr lang="es-ES" sz="2400" dirty="0">
              <a:solidFill>
                <a:prstClr val="black"/>
              </a:solidFill>
              <a:latin typeface="Century Gothic" pitchFamily="34" charset="0"/>
            </a:endParaRPr>
          </a:p>
        </p:txBody>
      </p:sp>
    </p:spTree>
    <p:extLst>
      <p:ext uri="{BB962C8B-B14F-4D97-AF65-F5344CB8AC3E}">
        <p14:creationId xmlns:p14="http://schemas.microsoft.com/office/powerpoint/2010/main" xmlns="" val="333525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2132856"/>
            <a:ext cx="6048672" cy="2123658"/>
          </a:xfrm>
          <a:prstGeom prst="rect">
            <a:avLst/>
          </a:prstGeom>
          <a:noFill/>
        </p:spPr>
        <p:txBody>
          <a:bodyPr wrap="square" rtlCol="0">
            <a:spAutoFit/>
          </a:bodyPr>
          <a:lstStyle/>
          <a:p>
            <a:r>
              <a:rPr lang="es-MX" sz="6600" dirty="0" smtClean="0">
                <a:solidFill>
                  <a:srgbClr val="68007F">
                    <a:lumMod val="60000"/>
                    <a:lumOff val="40000"/>
                  </a:srgbClr>
                </a:solidFill>
              </a:rPr>
              <a:t>ACTIVIDAD</a:t>
            </a:r>
          </a:p>
          <a:p>
            <a:pPr algn="ctr"/>
            <a:r>
              <a:rPr lang="es-MX" sz="6600" dirty="0" smtClean="0">
                <a:solidFill>
                  <a:srgbClr val="68007F">
                    <a:lumMod val="60000"/>
                    <a:lumOff val="40000"/>
                  </a:srgbClr>
                </a:solidFill>
              </a:rPr>
              <a:t>3</a:t>
            </a:r>
            <a:endParaRPr lang="es-MX" sz="6600" dirty="0">
              <a:solidFill>
                <a:srgbClr val="68007F">
                  <a:lumMod val="60000"/>
                  <a:lumOff val="40000"/>
                </a:srgbClr>
              </a:solidFill>
            </a:endParaRPr>
          </a:p>
        </p:txBody>
      </p:sp>
    </p:spTree>
    <p:extLst>
      <p:ext uri="{BB962C8B-B14F-4D97-AF65-F5344CB8AC3E}">
        <p14:creationId xmlns:p14="http://schemas.microsoft.com/office/powerpoint/2010/main" xmlns="" val="4043698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1.bp.blogspot.com/_rvRR1DTEqNg/TAQD_KjiNgI/AAAAAAAAB6Q/rOmE0H8t2E0/s1600/opera-en-Ubuntu-10.04-8.jpg"/>
          <p:cNvPicPr>
            <a:picLocks noChangeAspect="1" noChangeArrowheads="1"/>
          </p:cNvPicPr>
          <p:nvPr/>
        </p:nvPicPr>
        <p:blipFill>
          <a:blip r:embed="rId2"/>
          <a:srcRect/>
          <a:stretch>
            <a:fillRect/>
          </a:stretch>
        </p:blipFill>
        <p:spPr bwMode="auto">
          <a:xfrm>
            <a:off x="-1" y="0"/>
            <a:ext cx="9137381" cy="6858000"/>
          </a:xfrm>
          <a:prstGeom prst="rect">
            <a:avLst/>
          </a:prstGeom>
          <a:noFill/>
        </p:spPr>
      </p:pic>
      <p:sp>
        <p:nvSpPr>
          <p:cNvPr id="5" name="4 Marcador de contenido"/>
          <p:cNvSpPr>
            <a:spLocks noGrp="1"/>
          </p:cNvSpPr>
          <p:nvPr>
            <p:ph idx="1"/>
          </p:nvPr>
        </p:nvSpPr>
        <p:spPr>
          <a:xfrm>
            <a:off x="457200" y="500042"/>
            <a:ext cx="8229600" cy="5626121"/>
          </a:xfrm>
        </p:spPr>
        <p:txBody>
          <a:bodyPr>
            <a:normAutofit lnSpcReduction="10000"/>
          </a:bodyPr>
          <a:lstStyle/>
          <a:p>
            <a:r>
              <a:rPr lang="es-MX" dirty="0"/>
              <a:t>¿</a:t>
            </a:r>
            <a:r>
              <a:rPr lang="es-MX" dirty="0" smtClean="0"/>
              <a:t>Que características se asocian a la escuela y al profesor que valora la diversidad? </a:t>
            </a:r>
            <a:r>
              <a:rPr lang="es-MX" u="sng" dirty="0" smtClean="0"/>
              <a:t>El pluralismo y la tolerancia</a:t>
            </a:r>
          </a:p>
          <a:p>
            <a:r>
              <a:rPr lang="es-MX" dirty="0" smtClean="0"/>
              <a:t>¿Por qué se afirma que la heterogeneidad es un plus y no un problema? </a:t>
            </a:r>
            <a:r>
              <a:rPr lang="es-MX" u="sng" dirty="0" smtClean="0"/>
              <a:t>porque se consideran inteligencias múltiples.</a:t>
            </a:r>
          </a:p>
          <a:p>
            <a:r>
              <a:rPr lang="es-MX" dirty="0" smtClean="0"/>
              <a:t>¿Cuáles son los beneficios que tiene la diversidad entre los alumnos?</a:t>
            </a:r>
            <a:r>
              <a:rPr lang="es-MX" dirty="0"/>
              <a:t> </a:t>
            </a:r>
            <a:r>
              <a:rPr lang="es-MX" u="sng" dirty="0"/>
              <a:t>Tolerancia, cultura del respeto a los que son diferentes de nosotros; temas actuales de los que se habla hoy más que nunca. </a:t>
            </a:r>
            <a:endParaRPr lang="es-MX" u="sng" dirty="0" smtClean="0"/>
          </a:p>
        </p:txBody>
      </p:sp>
      <p:pic>
        <p:nvPicPr>
          <p:cNvPr id="3074" name="Picture 2" descr="C:\Users\Flor\Pictures\314495_219021698170429_100001878003673_481633_877894926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2276872"/>
            <a:ext cx="1500188" cy="1500188"/>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Flor\Pictures\20061202-poster-discapacidad.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69480" y="5157192"/>
            <a:ext cx="1817963" cy="23648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661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_rvRR1DTEqNg/TAQD_KjiNgI/AAAAAAAAB6Q/rOmE0H8t2E0/s1600/opera-en-Ubuntu-10.04-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457200" y="428604"/>
            <a:ext cx="8229600" cy="6000792"/>
          </a:xfrm>
        </p:spPr>
        <p:txBody>
          <a:bodyPr/>
          <a:lstStyle/>
          <a:p>
            <a:r>
              <a:rPr lang="es-MX" dirty="0" smtClean="0"/>
              <a:t>¿Por qué es importante incluir un enfoque multicolor en la educación de los niños? </a:t>
            </a:r>
            <a:r>
              <a:rPr lang="es-MX" u="sng" dirty="0" smtClean="0"/>
              <a:t>Para que sus mentes estén abiertas  y mas capacitadas; y tengan diferentes conocimientos.</a:t>
            </a:r>
          </a:p>
          <a:p>
            <a:endParaRPr lang="es-MX" dirty="0"/>
          </a:p>
        </p:txBody>
      </p:sp>
      <p:pic>
        <p:nvPicPr>
          <p:cNvPr id="2" name="Picture 2" descr="C:\Users\Flor\Pictures\ESCRELIGIO\ingles-alfabeto-escuela_~u1341164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0112" y="2996952"/>
            <a:ext cx="2838450"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Flor\Pictures\ESCRELIGIO\balon_de_equilibrio_niog.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03648" y="3458403"/>
            <a:ext cx="3168352" cy="23762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668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_rvRR1DTEqNg/TAQD_KjiNgI/AAAAAAAAB6Q/rOmE0H8t2E0/s1600/opera-en-Ubuntu-10.04-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457200" y="285728"/>
            <a:ext cx="8229600" cy="5840435"/>
          </a:xfrm>
        </p:spPr>
        <p:txBody>
          <a:bodyPr/>
          <a:lstStyle/>
          <a:p>
            <a:r>
              <a:rPr lang="es-MX" dirty="0" smtClean="0"/>
              <a:t>¿Qué argumentos sostiene la idea de que los logros de los niños están relacionados con la capacidad que tienen los profesores para conectar lo que se espera que aprendan los alumnos con sus experiencias y marcos de referencia?</a:t>
            </a:r>
          </a:p>
          <a:p>
            <a:r>
              <a:rPr lang="es-MX" u="sng" dirty="0" smtClean="0"/>
              <a:t>Los maestros son quienes deciden las tácticas que usaran para enseñar, de ellos depende que sus métodos sean efectivos.</a:t>
            </a:r>
            <a:endParaRPr lang="es-MX" u="sng" dirty="0"/>
          </a:p>
        </p:txBody>
      </p:sp>
      <p:pic>
        <p:nvPicPr>
          <p:cNvPr id="2" name="Picture 2" descr="C:\Users\Flor\Pictures\ESCRELIGIO\dando-clase-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8224" y="4581128"/>
            <a:ext cx="2162175" cy="1638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1565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2132856"/>
            <a:ext cx="6048672" cy="2123658"/>
          </a:xfrm>
          <a:prstGeom prst="rect">
            <a:avLst/>
          </a:prstGeom>
          <a:noFill/>
        </p:spPr>
        <p:txBody>
          <a:bodyPr wrap="square" rtlCol="0">
            <a:spAutoFit/>
          </a:bodyPr>
          <a:lstStyle/>
          <a:p>
            <a:r>
              <a:rPr lang="es-MX" sz="6600" dirty="0" smtClean="0">
                <a:solidFill>
                  <a:srgbClr val="68007F">
                    <a:lumMod val="60000"/>
                    <a:lumOff val="40000"/>
                  </a:srgbClr>
                </a:solidFill>
              </a:rPr>
              <a:t>ACTIVIDAD</a:t>
            </a:r>
          </a:p>
          <a:p>
            <a:pPr algn="ctr"/>
            <a:r>
              <a:rPr lang="es-MX" sz="6600" dirty="0" smtClean="0">
                <a:solidFill>
                  <a:srgbClr val="68007F">
                    <a:lumMod val="60000"/>
                    <a:lumOff val="40000"/>
                  </a:srgbClr>
                </a:solidFill>
              </a:rPr>
              <a:t>4</a:t>
            </a:r>
            <a:endParaRPr lang="es-MX" sz="6600" dirty="0">
              <a:solidFill>
                <a:srgbClr val="68007F">
                  <a:lumMod val="60000"/>
                  <a:lumOff val="40000"/>
                </a:srgbClr>
              </a:solidFill>
            </a:endParaRPr>
          </a:p>
        </p:txBody>
      </p:sp>
    </p:spTree>
    <p:extLst>
      <p:ext uri="{BB962C8B-B14F-4D97-AF65-F5344CB8AC3E}">
        <p14:creationId xmlns:p14="http://schemas.microsoft.com/office/powerpoint/2010/main" xmlns="" val="2630529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3863447732"/>
              </p:ext>
            </p:extLst>
          </p:nvPr>
        </p:nvGraphicFramePr>
        <p:xfrm>
          <a:off x="503548" y="808112"/>
          <a:ext cx="8280920" cy="1828800"/>
        </p:xfrm>
        <a:graphic>
          <a:graphicData uri="http://schemas.openxmlformats.org/drawingml/2006/table">
            <a:tbl>
              <a:tblPr firstRow="1" bandRow="1">
                <a:tableStyleId>{00A15C55-8517-42AA-B614-E9B94910E393}</a:tableStyleId>
              </a:tblPr>
              <a:tblGrid>
                <a:gridCol w="4140460"/>
                <a:gridCol w="4140460"/>
              </a:tblGrid>
              <a:tr h="443062">
                <a:tc>
                  <a:txBody>
                    <a:bodyPr/>
                    <a:lstStyle/>
                    <a:p>
                      <a:r>
                        <a:rPr lang="es-MX" sz="1800" b="1" dirty="0" smtClean="0">
                          <a:latin typeface="+mn-lt"/>
                        </a:rPr>
                        <a:t>“La valoración de la diversidad "de Darling Hammond.</a:t>
                      </a:r>
                      <a:endParaRPr lang="es-MX" sz="1800" b="0" dirty="0">
                        <a:latin typeface="+mn-lt"/>
                      </a:endParaRPr>
                    </a:p>
                  </a:txBody>
                  <a:tcPr/>
                </a:tc>
                <a:tc>
                  <a:txBody>
                    <a:bodyPr/>
                    <a:lstStyle/>
                    <a:p>
                      <a:r>
                        <a:rPr lang="es-MX" dirty="0" smtClean="0"/>
                        <a:t>Diversidad</a:t>
                      </a:r>
                      <a:r>
                        <a:rPr lang="es-MX" baseline="0" dirty="0" smtClean="0"/>
                        <a:t> y Equidad, PEP 2004.</a:t>
                      </a:r>
                      <a:endParaRPr lang="es-MX" dirty="0"/>
                    </a:p>
                  </a:txBody>
                  <a:tcPr/>
                </a:tc>
              </a:tr>
              <a:tr h="443062">
                <a:tc>
                  <a:txBody>
                    <a:bodyPr/>
                    <a:lstStyle/>
                    <a:p>
                      <a:r>
                        <a:rPr lang="es-MX" dirty="0" smtClean="0"/>
                        <a:t>La enseñanza para la diversidad tiene como finalidad el avance y el desarrollo de los alumnos en tres áreas centrales: la cognitiva, la personal y la social.</a:t>
                      </a:r>
                      <a:endParaRPr lang="es-MX" dirty="0"/>
                    </a:p>
                  </a:txBody>
                  <a:tcPr/>
                </a:tc>
                <a:tc>
                  <a:txBody>
                    <a:bodyPr/>
                    <a:lstStyle/>
                    <a:p>
                      <a:r>
                        <a:rPr lang="es-MX" dirty="0" smtClean="0"/>
                        <a:t> La escuela, como espacio de socialización y aprendizajes, debe propiciar la igualdad</a:t>
                      </a:r>
                    </a:p>
                    <a:p>
                      <a:r>
                        <a:rPr lang="es-MX" dirty="0" smtClean="0"/>
                        <a:t>de derechos entre niñas y niños.</a:t>
                      </a:r>
                      <a:endParaRPr lang="es-MX" dirty="0"/>
                    </a:p>
                  </a:txBody>
                  <a:tcPr/>
                </a:tc>
              </a:tr>
            </a:tbl>
          </a:graphicData>
        </a:graphic>
      </p:graphicFrame>
      <p:pic>
        <p:nvPicPr>
          <p:cNvPr id="3075" name="Picture 3" descr="C:\Users\Flor\Desktop\1258949406426_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04248" y="4069205"/>
            <a:ext cx="2491582" cy="25739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Flor\Desktop\compu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4860826"/>
            <a:ext cx="1939442" cy="1753468"/>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Users\Flor\Desktop\curso.computacion.para.niño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82746" y="4919153"/>
            <a:ext cx="1753469" cy="1753468"/>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C:\Users\Flor\Pictures\ImagJardin\niños jardin de infantes.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25107" y="2636912"/>
            <a:ext cx="3422216" cy="20818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C:\Users\Flor\Pictures\ESCRELIGIO\profesor.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67" y="4389391"/>
            <a:ext cx="2286000" cy="19335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611560" y="116632"/>
            <a:ext cx="7632848" cy="769441"/>
          </a:xfrm>
          <a:prstGeom prst="rect">
            <a:avLst/>
          </a:prstGeom>
          <a:noFill/>
        </p:spPr>
        <p:txBody>
          <a:bodyPr wrap="square" rtlCol="0">
            <a:spAutoFit/>
          </a:bodyPr>
          <a:lstStyle/>
          <a:p>
            <a:pPr algn="ctr"/>
            <a:r>
              <a:rPr lang="es-MX" sz="4400" dirty="0" smtClean="0">
                <a:solidFill>
                  <a:srgbClr val="00B0F0"/>
                </a:solidFill>
              </a:rPr>
              <a:t>CUADRO COMPARATIVO</a:t>
            </a:r>
            <a:endParaRPr lang="es-MX" sz="4400" dirty="0">
              <a:solidFill>
                <a:srgbClr val="00B0F0"/>
              </a:solidFill>
            </a:endParaRPr>
          </a:p>
        </p:txBody>
      </p:sp>
    </p:spTree>
    <p:extLst>
      <p:ext uri="{BB962C8B-B14F-4D97-AF65-F5344CB8AC3E}">
        <p14:creationId xmlns:p14="http://schemas.microsoft.com/office/powerpoint/2010/main" xmlns="" val="271754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347296103"/>
              </p:ext>
            </p:extLst>
          </p:nvPr>
        </p:nvGraphicFramePr>
        <p:xfrm>
          <a:off x="323528" y="188640"/>
          <a:ext cx="8280920" cy="4296927"/>
        </p:xfrm>
        <a:graphic>
          <a:graphicData uri="http://schemas.openxmlformats.org/drawingml/2006/table">
            <a:tbl>
              <a:tblPr firstRow="1" bandRow="1">
                <a:tableStyleId>{00A15C55-8517-42AA-B614-E9B94910E393}</a:tableStyleId>
              </a:tblPr>
              <a:tblGrid>
                <a:gridCol w="4140460"/>
                <a:gridCol w="4140460"/>
              </a:tblGrid>
              <a:tr h="443062">
                <a:tc>
                  <a:txBody>
                    <a:bodyPr/>
                    <a:lstStyle/>
                    <a:p>
                      <a:r>
                        <a:rPr lang="es-MX" sz="1800" b="1" dirty="0" smtClean="0">
                          <a:latin typeface="+mn-lt"/>
                        </a:rPr>
                        <a:t>“La valoración de la diversidad "de Darling Hammond.</a:t>
                      </a:r>
                      <a:endParaRPr lang="es-MX" sz="1800" b="0" dirty="0">
                        <a:latin typeface="+mn-lt"/>
                      </a:endParaRPr>
                    </a:p>
                  </a:txBody>
                  <a:tcPr/>
                </a:tc>
                <a:tc>
                  <a:txBody>
                    <a:bodyPr/>
                    <a:lstStyle/>
                    <a:p>
                      <a:r>
                        <a:rPr lang="es-MX" dirty="0" smtClean="0"/>
                        <a:t>Diversidad</a:t>
                      </a:r>
                      <a:r>
                        <a:rPr lang="es-MX" baseline="0" dirty="0" smtClean="0"/>
                        <a:t> y Equidad, PEP 2004.</a:t>
                      </a:r>
                      <a:endParaRPr lang="es-MX" dirty="0"/>
                    </a:p>
                  </a:txBody>
                  <a:tcPr/>
                </a:tc>
              </a:tr>
              <a:tr h="1645167">
                <a:tc>
                  <a:txBody>
                    <a:bodyPr/>
                    <a:lstStyle/>
                    <a:p>
                      <a:r>
                        <a:rPr lang="es-MX" sz="1800" b="0" dirty="0" smtClean="0">
                          <a:latin typeface="+mn-lt"/>
                        </a:rPr>
                        <a:t>La educación es una empresa compleja de adaptar la cultura a las necesidades de sus Miembros, y de adaptar a sus miembros y sus formas de conocer a las necesidades de la cultura.</a:t>
                      </a:r>
                    </a:p>
                  </a:txBody>
                  <a:tcPr/>
                </a:tc>
                <a:tc>
                  <a:txBody>
                    <a:bodyPr/>
                    <a:lstStyle/>
                    <a:p>
                      <a:r>
                        <a:rPr lang="es-MX" dirty="0" smtClean="0"/>
                        <a:t>La</a:t>
                      </a:r>
                      <a:r>
                        <a:rPr lang="es-MX" baseline="0" dirty="0" smtClean="0"/>
                        <a:t> escuela debe ofrecer a los niños y niñas oportunidades formativas de calidad equivalente, independientemente de sus diferencias socioeconómicas y culturales.</a:t>
                      </a:r>
                    </a:p>
                  </a:txBody>
                  <a:tcPr/>
                </a:tc>
              </a:tr>
              <a:tr h="1645167">
                <a:tc>
                  <a:txBody>
                    <a:bodyPr/>
                    <a:lstStyle/>
                    <a:p>
                      <a:r>
                        <a:rPr lang="es-MX" dirty="0" smtClean="0"/>
                        <a:t>Se enseña en la escuela a hacer frente a las dificultades del mundo, la manera de organizar un currículum común, "para que sea mas fácil enseñarlo", a todos los alumnos.</a:t>
                      </a:r>
                    </a:p>
                  </a:txBody>
                  <a:tcPr/>
                </a:tc>
                <a:tc>
                  <a:txBody>
                    <a:bodyPr/>
                    <a:lstStyle/>
                    <a:p>
                      <a:r>
                        <a:rPr lang="es-MX" dirty="0" smtClean="0"/>
                        <a:t>La educadora pude incorporar actividades</a:t>
                      </a:r>
                      <a:r>
                        <a:rPr lang="es-MX" baseline="0" dirty="0" smtClean="0"/>
                        <a:t> de aprendizaje, sin alterar sus propósitos escenciales, elementos de la realidad cotidiana y de las expresiones de cultura familaires al niño, para favorecer la inclusion real de los niños a la interculturalidad.</a:t>
                      </a:r>
                      <a:endParaRPr lang="es-MX" dirty="0"/>
                    </a:p>
                  </a:txBody>
                  <a:tcPr/>
                </a:tc>
              </a:tr>
            </a:tbl>
          </a:graphicData>
        </a:graphic>
      </p:graphicFrame>
      <p:pic>
        <p:nvPicPr>
          <p:cNvPr id="1026" name="Picture 2" descr="C:\Users\Flor\Pictures\Educadora\Dibujo paz semana cultur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4473128"/>
            <a:ext cx="2284016" cy="229597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Flor\Pictures\Educadora\SP_A109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3648" y="4901791"/>
            <a:ext cx="2369096" cy="17768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664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3327627091"/>
              </p:ext>
            </p:extLst>
          </p:nvPr>
        </p:nvGraphicFramePr>
        <p:xfrm>
          <a:off x="467544" y="404667"/>
          <a:ext cx="8280920" cy="3840480"/>
        </p:xfrm>
        <a:graphic>
          <a:graphicData uri="http://schemas.openxmlformats.org/drawingml/2006/table">
            <a:tbl>
              <a:tblPr firstRow="1" bandRow="1">
                <a:tableStyleId>{00A15C55-8517-42AA-B614-E9B94910E393}</a:tableStyleId>
              </a:tblPr>
              <a:tblGrid>
                <a:gridCol w="4140460"/>
                <a:gridCol w="4140460"/>
              </a:tblGrid>
              <a:tr h="443062">
                <a:tc>
                  <a:txBody>
                    <a:bodyPr/>
                    <a:lstStyle/>
                    <a:p>
                      <a:r>
                        <a:rPr lang="es-MX" sz="1800" b="1" dirty="0" smtClean="0">
                          <a:latin typeface="+mn-lt"/>
                        </a:rPr>
                        <a:t>“La valoración de la diversidad "de Darling Hammond.</a:t>
                      </a:r>
                      <a:endParaRPr lang="es-MX" sz="1800" b="0" dirty="0">
                        <a:latin typeface="+mn-lt"/>
                      </a:endParaRPr>
                    </a:p>
                  </a:txBody>
                  <a:tcPr/>
                </a:tc>
                <a:tc>
                  <a:txBody>
                    <a:bodyPr/>
                    <a:lstStyle/>
                    <a:p>
                      <a:r>
                        <a:rPr lang="es-MX" dirty="0" smtClean="0"/>
                        <a:t>Diversidad</a:t>
                      </a:r>
                      <a:r>
                        <a:rPr lang="es-MX" baseline="0" dirty="0" smtClean="0"/>
                        <a:t> y Equidad, PEP 2004.</a:t>
                      </a:r>
                      <a:endParaRPr lang="es-MX" dirty="0"/>
                    </a:p>
                  </a:txBody>
                  <a:tcPr/>
                </a:tc>
              </a:tr>
              <a:tr h="443062">
                <a:tc>
                  <a:txBody>
                    <a:bodyPr/>
                    <a:lstStyle/>
                    <a:p>
                      <a:r>
                        <a:rPr lang="es-MX" dirty="0" smtClean="0"/>
                        <a:t>La escuela tradicional, logra integrar a la cultura tradicional a poblaciones dispersas y diferenciadas económica, social y culturalmente.</a:t>
                      </a:r>
                      <a:endParaRPr lang="es-MX" dirty="0"/>
                    </a:p>
                  </a:txBody>
                  <a:tcPr/>
                </a:tc>
                <a:tc>
                  <a:txBody>
                    <a:bodyPr/>
                    <a:lstStyle/>
                    <a:p>
                      <a:r>
                        <a:rPr lang="es-MX" dirty="0" smtClean="0"/>
                        <a:t>México</a:t>
                      </a:r>
                      <a:r>
                        <a:rPr lang="es-MX" baseline="0" dirty="0" smtClean="0"/>
                        <a:t> es un país multicultural asociado aun grupo étnico, dónde se tiene que reconocer la diversidad para constituir la convivencia mediante la empatía de los alumnos enseñada por las educadoras.</a:t>
                      </a:r>
                      <a:endParaRPr lang="es-MX" dirty="0"/>
                    </a:p>
                  </a:txBody>
                  <a:tcPr/>
                </a:tc>
              </a:tr>
              <a:tr h="443062">
                <a:tc>
                  <a:txBody>
                    <a:bodyPr/>
                    <a:lstStyle/>
                    <a:p>
                      <a:r>
                        <a:rPr lang="es-MX" dirty="0" smtClean="0"/>
                        <a:t>la escuela contribuye a su desarrollo afectivo y la motivación intrínseca al aprender es tan importante como el desarrollo de sus habilidades y la adquisición de sus conocimientos.</a:t>
                      </a:r>
                      <a:br>
                        <a:rPr lang="es-MX" dirty="0" smtClean="0"/>
                      </a:br>
                      <a:endParaRPr lang="es-MX" dirty="0"/>
                    </a:p>
                  </a:txBody>
                  <a:tcPr/>
                </a:tc>
                <a:tc>
                  <a:txBody>
                    <a:bodyPr/>
                    <a:lstStyle/>
                    <a:p>
                      <a:r>
                        <a:rPr lang="es-MX" dirty="0" smtClean="0"/>
                        <a:t>Fomenta la convivencia, ser solidarios, tolerantes, a actuar en colaboración,</a:t>
                      </a:r>
                    </a:p>
                    <a:p>
                      <a:r>
                        <a:rPr lang="es-MX" dirty="0" smtClean="0"/>
                        <a:t>a rechazar la discriminación y a asumir actitudes críticas frente</a:t>
                      </a:r>
                      <a:r>
                        <a:rPr lang="es-MX" baseline="0" dirty="0" smtClean="0"/>
                        <a:t> </a:t>
                      </a:r>
                      <a:r>
                        <a:rPr lang="es-MX" dirty="0" smtClean="0"/>
                        <a:t>a los estereotipos</a:t>
                      </a:r>
                    </a:p>
                    <a:p>
                      <a:r>
                        <a:rPr lang="es-MX" dirty="0" smtClean="0"/>
                        <a:t>sociales.</a:t>
                      </a:r>
                      <a:endParaRPr lang="es-MX" dirty="0"/>
                    </a:p>
                  </a:txBody>
                  <a:tcPr/>
                </a:tc>
              </a:tr>
            </a:tbl>
          </a:graphicData>
        </a:graphic>
      </p:graphicFrame>
      <p:pic>
        <p:nvPicPr>
          <p:cNvPr id="2050" name="Picture 2" descr="C:\Users\Flor\Pictures\Educadora\Diversidad-Cultur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4397950"/>
            <a:ext cx="2628363" cy="19997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Flor\Pictures\ESCRELIGIO\educadora.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07904" y="4286250"/>
            <a:ext cx="1590675" cy="25717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Flor\Pictures\Educadora\sala de clases 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3608" y="4526129"/>
            <a:ext cx="2378348" cy="2091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992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2132856"/>
            <a:ext cx="6048672" cy="2123658"/>
          </a:xfrm>
          <a:prstGeom prst="rect">
            <a:avLst/>
          </a:prstGeom>
          <a:noFill/>
        </p:spPr>
        <p:txBody>
          <a:bodyPr wrap="square" rtlCol="0">
            <a:spAutoFit/>
          </a:bodyPr>
          <a:lstStyle/>
          <a:p>
            <a:r>
              <a:rPr lang="es-MX" sz="6600" dirty="0" smtClean="0">
                <a:solidFill>
                  <a:srgbClr val="68007F">
                    <a:lumMod val="60000"/>
                    <a:lumOff val="40000"/>
                  </a:srgbClr>
                </a:solidFill>
              </a:rPr>
              <a:t>ACTIVIDAD</a:t>
            </a:r>
          </a:p>
          <a:p>
            <a:pPr algn="ctr"/>
            <a:r>
              <a:rPr lang="es-MX" sz="6600" dirty="0">
                <a:solidFill>
                  <a:srgbClr val="68007F">
                    <a:lumMod val="60000"/>
                    <a:lumOff val="40000"/>
                  </a:srgbClr>
                </a:solidFill>
              </a:rPr>
              <a:t>1</a:t>
            </a:r>
          </a:p>
        </p:txBody>
      </p:sp>
    </p:spTree>
    <p:extLst>
      <p:ext uri="{BB962C8B-B14F-4D97-AF65-F5344CB8AC3E}">
        <p14:creationId xmlns:p14="http://schemas.microsoft.com/office/powerpoint/2010/main" xmlns="" val="417451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506520034"/>
              </p:ext>
            </p:extLst>
          </p:nvPr>
        </p:nvGraphicFramePr>
        <p:xfrm>
          <a:off x="467544" y="404667"/>
          <a:ext cx="8280920" cy="3474720"/>
        </p:xfrm>
        <a:graphic>
          <a:graphicData uri="http://schemas.openxmlformats.org/drawingml/2006/table">
            <a:tbl>
              <a:tblPr firstRow="1" bandRow="1">
                <a:tableStyleId>{00A15C55-8517-42AA-B614-E9B94910E393}</a:tableStyleId>
              </a:tblPr>
              <a:tblGrid>
                <a:gridCol w="4140460"/>
                <a:gridCol w="4140460"/>
              </a:tblGrid>
              <a:tr h="443062">
                <a:tc>
                  <a:txBody>
                    <a:bodyPr/>
                    <a:lstStyle/>
                    <a:p>
                      <a:r>
                        <a:rPr lang="es-MX" sz="1800" b="1" dirty="0" smtClean="0">
                          <a:latin typeface="+mn-lt"/>
                        </a:rPr>
                        <a:t>“La valoración de la diversidad "de Darling Hammond.</a:t>
                      </a:r>
                      <a:endParaRPr lang="es-MX" sz="1800" b="0" dirty="0">
                        <a:latin typeface="+mn-lt"/>
                      </a:endParaRPr>
                    </a:p>
                  </a:txBody>
                  <a:tcPr/>
                </a:tc>
                <a:tc>
                  <a:txBody>
                    <a:bodyPr/>
                    <a:lstStyle/>
                    <a:p>
                      <a:r>
                        <a:rPr lang="es-MX" sz="1800" dirty="0" smtClean="0"/>
                        <a:t>Diversidad</a:t>
                      </a:r>
                      <a:r>
                        <a:rPr lang="es-MX" sz="1800" baseline="0" dirty="0" smtClean="0"/>
                        <a:t> y Equidad, PEP 2004.</a:t>
                      </a:r>
                      <a:endParaRPr lang="es-MX" sz="1800" dirty="0"/>
                    </a:p>
                  </a:txBody>
                  <a:tcPr/>
                </a:tc>
              </a:tr>
              <a:tr h="443062">
                <a:tc>
                  <a:txBody>
                    <a:bodyPr/>
                    <a:lstStyle/>
                    <a:p>
                      <a:r>
                        <a:rPr lang="es-MX" sz="1800" dirty="0" smtClean="0"/>
                        <a:t>La</a:t>
                      </a:r>
                      <a:r>
                        <a:rPr lang="es-MX" sz="1800" baseline="0" dirty="0" smtClean="0"/>
                        <a:t> </a:t>
                      </a:r>
                      <a:r>
                        <a:rPr lang="es-MX" sz="1800" dirty="0" smtClean="0"/>
                        <a:t>escuela </a:t>
                      </a:r>
                      <a:r>
                        <a:rPr lang="es-MX" sz="1800" baseline="0" dirty="0" smtClean="0"/>
                        <a:t>está </a:t>
                      </a:r>
                      <a:r>
                        <a:rPr lang="es-MX" sz="1800" dirty="0" smtClean="0"/>
                        <a:t>dividida por grados donde el criterio de agrupamiento es la edad, variable a partir de la cual se establecen etapas y ciclos educativos, contenidos curriculares, metodologías, sistema de evaluación, conformando así una secuencia de desarrollo ordenado y normalizado de la educación.</a:t>
                      </a:r>
                      <a:endParaRPr lang="es-MX" sz="1800" dirty="0"/>
                    </a:p>
                  </a:txBody>
                  <a:tcPr/>
                </a:tc>
                <a:tc>
                  <a:txBody>
                    <a:bodyPr/>
                    <a:lstStyle/>
                    <a:p>
                      <a:r>
                        <a:rPr lang="es-MX" sz="1800" dirty="0" smtClean="0"/>
                        <a:t>Todas las niñas y niños comparten pautas típicas del desarrollo</a:t>
                      </a:r>
                      <a:r>
                        <a:rPr lang="es-MX" sz="1800" baseline="0" dirty="0" smtClean="0"/>
                        <a:t>, pero poseen características individuales. Las educadoras, la escuela y los padres o tutores deben de contribuir a la integración de los niños, atendiéndolos según sean sus necesidades, cómo por ejemplo a los niños con necesidades educativas especiales llevándolos a la escuela regular.</a:t>
                      </a:r>
                      <a:endParaRPr lang="es-MX" sz="1800" dirty="0"/>
                    </a:p>
                  </a:txBody>
                  <a:tcPr/>
                </a:tc>
              </a:tr>
            </a:tbl>
          </a:graphicData>
        </a:graphic>
      </p:graphicFrame>
      <p:pic>
        <p:nvPicPr>
          <p:cNvPr id="1027" name="Picture 3" descr="C:\Users\Flor\Pictures\ninos_jugand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4149080"/>
            <a:ext cx="2693987" cy="208438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Flor\Pictures\ninos-discapacida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41798" y="3997303"/>
            <a:ext cx="2736825" cy="27440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079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59632" y="2348880"/>
            <a:ext cx="6400800" cy="1752600"/>
          </a:xfrm>
        </p:spPr>
        <p:txBody>
          <a:bodyPr>
            <a:normAutofit fontScale="77500" lnSpcReduction="20000"/>
          </a:bodyPr>
          <a:lstStyle/>
          <a:p>
            <a:r>
              <a:rPr lang="es-MX" sz="4000" b="1" dirty="0" smtClean="0">
                <a:solidFill>
                  <a:srgbClr val="660066"/>
                </a:solidFill>
                <a:latin typeface="Comic Sans MS" pitchFamily="66" charset="0"/>
              </a:rPr>
              <a:t>Conclusiones de los siguientes puntos.</a:t>
            </a:r>
          </a:p>
          <a:p>
            <a:r>
              <a:rPr lang="es-MX" sz="4000" b="1" dirty="0" smtClean="0">
                <a:solidFill>
                  <a:srgbClr val="660066"/>
                </a:solidFill>
                <a:latin typeface="Comic Sans MS" pitchFamily="66" charset="0"/>
              </a:rPr>
              <a:t>Éste es un folleto que mostraremos al grupo.</a:t>
            </a:r>
            <a:endParaRPr lang="es-MX" sz="4000" b="1" dirty="0">
              <a:solidFill>
                <a:srgbClr val="660066"/>
              </a:solidFill>
              <a:latin typeface="Comic Sans MS" pitchFamily="66" charset="0"/>
            </a:endParaRPr>
          </a:p>
        </p:txBody>
      </p:sp>
      <p:sp>
        <p:nvSpPr>
          <p:cNvPr id="4" name="3 Flecha abajo"/>
          <p:cNvSpPr/>
          <p:nvPr/>
        </p:nvSpPr>
        <p:spPr>
          <a:xfrm>
            <a:off x="3491880" y="4005064"/>
            <a:ext cx="2088232" cy="1728192"/>
          </a:xfrm>
          <a:prstGeom prst="downArrow">
            <a:avLst/>
          </a:prstGeom>
          <a:solidFill>
            <a:srgbClr val="FF00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Tree>
    <p:extLst>
      <p:ext uri="{BB962C8B-B14F-4D97-AF65-F5344CB8AC3E}">
        <p14:creationId xmlns:p14="http://schemas.microsoft.com/office/powerpoint/2010/main" xmlns="" val="75043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smtClean="0">
                <a:solidFill>
                  <a:srgbClr val="660066"/>
                </a:solidFill>
                <a:latin typeface="Comic Sans MS" pitchFamily="66" charset="0"/>
              </a:rPr>
              <a:t>Explicar las siguientes cuestiones.</a:t>
            </a:r>
            <a:endParaRPr lang="es-MX" sz="3600" b="1" dirty="0">
              <a:solidFill>
                <a:srgbClr val="660066"/>
              </a:solidFill>
              <a:latin typeface="Comic Sans MS" pitchFamily="66" charset="0"/>
            </a:endParaRPr>
          </a:p>
        </p:txBody>
      </p:sp>
      <p:sp>
        <p:nvSpPr>
          <p:cNvPr id="3" name="2 Marcador de contenido"/>
          <p:cNvSpPr>
            <a:spLocks noGrp="1"/>
          </p:cNvSpPr>
          <p:nvPr>
            <p:ph idx="1"/>
          </p:nvPr>
        </p:nvSpPr>
        <p:spPr>
          <a:xfrm>
            <a:off x="457200" y="1340768"/>
            <a:ext cx="8229600" cy="5257800"/>
          </a:xfrm>
        </p:spPr>
        <p:txBody>
          <a:bodyPr>
            <a:normAutofit/>
          </a:bodyPr>
          <a:lstStyle/>
          <a:p>
            <a:r>
              <a:rPr lang="es-MX" sz="2400" b="1" dirty="0" smtClean="0">
                <a:latin typeface="Comic Sans MS" pitchFamily="66" charset="0"/>
              </a:rPr>
              <a:t>La educación preescolar ofrece oportunidades de formación a los niños independientemente de sus diferencias socioeconómicas y culturales.</a:t>
            </a:r>
          </a:p>
          <a:p>
            <a:endParaRPr lang="es-MX" sz="2400" b="1" dirty="0">
              <a:latin typeface="Comic Sans MS" pitchFamily="66" charset="0"/>
            </a:endParaRPr>
          </a:p>
          <a:p>
            <a:r>
              <a:rPr lang="es-MX" sz="2400" b="1" dirty="0" smtClean="0">
                <a:latin typeface="Comic Sans MS" pitchFamily="66" charset="0"/>
              </a:rPr>
              <a:t>El impacto en la formación de los niños con necesidades educativas especiales al integrarlos a una escuela regular, y la ´participación  de  la educadora  y de los padres de familia para contribuir a dicha integración.</a:t>
            </a:r>
          </a:p>
          <a:p>
            <a:endParaRPr lang="es-MX" sz="2400" b="1" dirty="0">
              <a:latin typeface="Comic Sans MS" pitchFamily="66" charset="0"/>
            </a:endParaRPr>
          </a:p>
          <a:p>
            <a:r>
              <a:rPr lang="es-MX" sz="2400" b="1" dirty="0" smtClean="0">
                <a:latin typeface="Comic Sans MS" pitchFamily="66" charset="0"/>
              </a:rPr>
              <a:t>El jardín de niños propicia la igualdad de derechos entre niñas y niños al ser un espacio de socialización y aprendizajes.</a:t>
            </a:r>
          </a:p>
          <a:p>
            <a:pPr>
              <a:buNone/>
            </a:pPr>
            <a:endParaRPr lang="es-MX" sz="1600" dirty="0"/>
          </a:p>
        </p:txBody>
      </p:sp>
    </p:spTree>
    <p:extLst>
      <p:ext uri="{BB962C8B-B14F-4D97-AF65-F5344CB8AC3E}">
        <p14:creationId xmlns:p14="http://schemas.microsoft.com/office/powerpoint/2010/main" xmlns="" val="2100532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2132856"/>
            <a:ext cx="6048672" cy="1107996"/>
          </a:xfrm>
          <a:prstGeom prst="rect">
            <a:avLst/>
          </a:prstGeom>
          <a:noFill/>
        </p:spPr>
        <p:txBody>
          <a:bodyPr wrap="square" rtlCol="0">
            <a:spAutoFit/>
          </a:bodyPr>
          <a:lstStyle/>
          <a:p>
            <a:r>
              <a:rPr lang="es-MX" sz="6600" dirty="0" smtClean="0">
                <a:solidFill>
                  <a:srgbClr val="68007F">
                    <a:lumMod val="60000"/>
                    <a:lumOff val="40000"/>
                  </a:srgbClr>
                </a:solidFill>
              </a:rPr>
              <a:t>SÍNTESIS</a:t>
            </a:r>
            <a:endParaRPr lang="es-MX" sz="6600" dirty="0">
              <a:solidFill>
                <a:srgbClr val="68007F">
                  <a:lumMod val="60000"/>
                  <a:lumOff val="40000"/>
                </a:srgbClr>
              </a:solidFill>
            </a:endParaRPr>
          </a:p>
        </p:txBody>
      </p:sp>
    </p:spTree>
    <p:extLst>
      <p:ext uri="{BB962C8B-B14F-4D97-AF65-F5344CB8AC3E}">
        <p14:creationId xmlns:p14="http://schemas.microsoft.com/office/powerpoint/2010/main" xmlns="" val="4043698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ggGBRUUBwgUFBIVDRYWDxQWGRoTFA8QEyEhFBwSFhIeJyYeIyUjGRYSHy8gIycpLCwsFh4xNTAqNSYrLCkBCQoKDgwNGQ8PGiokHCQ1NSkpLCkyKSwqLCwsNTUsLCkpLCkpMiksLCksLCwsKSwpMiksKSkpLCwpKSkpLCkpKf/AABEIALABHgMBIgACEQEDEQH/xAAZAAADAQEBAAAAAAAAAAAAAAAEBQYDBwL/xAA/EAAAAwMKBAQEBAUEAwAAAAAAAQIDBAUGNDU2N3JzdLHBB3WywhEzQXEygoOEEiEiURQjMUJhFRZSYhMXJP/EABoBAQEBAQEBAQAAAAAAAAAAAAMEBQIBAAb/xAAuEQAABAIIBQQDAQAAAAAAAAAAAQIDBHEFMjQ1cnOxwTEzssLwQUOCkkJRgST/2gAMAwEAAhEDEQA/ALOPrUT4Xgo/IR6/4MLIc0WcMP8AWfwK9T/yGUoJ4WAjQwrh1GHcVuPzr/JfxENJvick7haTVp/prz/MObn6mFcl2zQ4A/eLRX9GXh+Z/l+agyKjXnLHuFUlqAf/AGZaqGnHXb9O0LBWdzMVqYfwxos35j4rPyv3P/iHL2tRSnT+o5ofr7hJDJ8wwu0OnutCcme4Ck/dyi1UBhaqJq1CGQLRamC/FZ+Q29T/AMD3Itq0N/aeKz8lPqf7jLh/5DTAbbD3IqftMFOo1V8WZJ0MTu1o3GfUDn5ov+Nef1n/AEL1P9hJyVbNT4tsCNorw/8AO2/LxPw+FXoKp+nzz7FoJKSlrzDMNuhQw6Mtb89xqIL/AAnIw043tWjOIo/A0Mv/AJS/oZl/cobv7VoUfR/MOjk+p/sBuONIoypdShvEKwI5cnQWRXLRJztCwxcMvcwfI5otXD1Pis/H+Paep/8AEgS5tF/6ir9Z/wBvqYEkbZ2nmDTpSCXKklfKDjLTESEj3OOStSGKmi/9wl+s/NP1MIoG2aHxOSRtFeH/AJm/5eJ+H9FegdnWIsU9Ahgdp6cZvosI1dCsCtVDmF5kX8OlIOd2rT+BX/MOcH6mKeOLUUHR4KOcp9fcSzvMF5lQqI7QyMyncfKqw+FXaDbrKxhC0ar/APY6/wBZ+H42P5eJ+H9voNH9osuIPxn4fxafy8T/AGIYtLSGl9j2jSIWhfdp0Idw13sS7iHztufy09JB1F2iiiTD9Z/Cr1HNpct2qW5/haqL9J+p/wDIx0eL0mwuqHNJdTg7p9RiFF7rlsKqKs3n6HT+Iy1J4es/wqMj/Gx/Px8P7TENA2zQ+Hzv4tVeP+oq9T/cxccSLPGeIx6TEJArPXfmKtVDSdqJxlood0eXJ+ewoZJtWhytfvFodHn4fmf/AEBjZov+OR+s/iP1MAySre/cvPsBjefIvGJfdZy9gT3NR5+JjzHmiySnwWfwfuf7ial02apfEeDVU3R6n+5ijj/wJwxMy7nqMsjUw1CWc5q0IHCW08rdQpoo0WUqleCzmpep/wCAzgq1HJtfis/JaevuFUVrWrKlsGkFq0vBa7iSFsMPj2UBOu5JInY61afwrj+s/iX4/mf7kC5VNFlC3XwWc1P1P/ACjs1cby9SBcqqLdcoewohLCvGvcO/eEPgPqUHL80X/tEv1n5bL1/wQlZatWiXQvwtDLy/U/8AsKh+qgWGy0ISktpoX0+4SRV5s/weURwWKnhy0WrhAo1KMz/C8/mZ+J+vqIrh+2aqlC8fiaqP+Sz9TFnw4sfVdetxE8PaxPGCzFsdZH5FqQ6RUXmbKHRpQTwsBGhhXDqMO4rcNJQTwsBGhhXDqMO4rcZb/JfxECb4nJO4VlRrzlj3CqS1AP8A7MtVBqVGvOWPcKpLUA/+zLVQ1I67fp2hYKzuZitTD2GT5hhdodPdaE5M9wlhk+YYXaHT3WhOTPcBSfu5RaqAwlVE1aif4f8AkNMBtsPcip+0wU6jxw/8hpgNth7kVP2mCnUaq+LMk6GJ3eMbjPqBj9Pnn2LQSUlLXmGYbdChWv0+efYtBJSUteYZht0KGFRlrfnuQ1EWA5GGXHGkUZQupQ3iFYEcuToMOONIoyhdShvEKwI5cnQWxXKbwudoaF9MvcwbI2ztPMGnSkEudJK+UDSNs7TzBp0pBLnSSvlBxlpiMIje5ypK1IDnWIsU9Ahgdp6cZvosPjrEWKegQwO09OM30WEauhWBWqh5C14v4dKQY7zBeZUKiO0MjMp3Eu7zBeZUKiO0MjMp3HiqsPhV2gm6ysYn2lpDS+x7RpELQvu06EM2lpDS+x7RpELQvu06EEhrvYl3EPnbc/lp6SDiL0mwuqHNJdTg7p9RjpcXpNhdUOaS6nB3T6jECL3XLYV0VZfP0OncSLPGeIx6TEJArPXfmKtVC74kWeM8Rj0mISBWeu/MVaqGm7UTjLRQ7o72PnsH8kq3v3Lz7AY3nyLxgOSVb37l59gMbz5F4xIfNZy9gL3NR5+JjOP/AAJwxMy7nqMsjUxTR/4E4YmZdz1GWRqYehLOc1aEDhLaeVuoUkVrWrKlsGkFq0vBa7hXFa1qypbBpBatLwWu4khbDD49lATruSSJuOzVxvL1IFyqot1yh7ASOzVxvL1IFyqot1yh7CiEsK8a9xQ/eEPgPqUG79VAsNloQlJbTQvp9wq36qBYbLQhKS2mhfT7hJFXmx/BzQ/BfnqKfhxY+q69biJ4e1ieMBmLbhxY+q69biJ4e1ieMBmLY6yPyLUh0iovM2UOjSgnhYCNDCuHUYdxW4aSgnhYCNDCuHUYdxW4y3+S/iIE3xOSdwrKjXnLHuFUlqAf/ZlqoNSo15yx7hVJagH/ANmWqhqR12/TtCwVnczFamHsMnzDC7Q6e60JyZ7hLDJ8wwu0OnutCcme4Ck/dyi1UBhKqJq1E/w/8hpgNth7kVP2mCnUeOH/AJDTAbbD3IqftMFOo1V8WZJ0MTu8Y3GfUDH6fPPsWgkpKWvMMw26FCtfp88+xaCSkpa8wzDboUMKjLW/PchqIsByMMuONIoyhdShvEKwI5cnQYccaRRlC6lDeIVgRy5OgtiuU3hc7Q0L6Ze5g2RtnaeYNOlIJc6SV8oGkbZ2nmDTpSCXOklfKDjLTEYRG9zlSVqQHOsRYp6BDA7T04zfRYfHWIsU9Ahgdp6cZvosI1dCsCtVDyFrxfw6Ugx3mC8yoVEdoZGZTuJd3mC8yoVEdoZGZTuPFVYfCrtBN1lYxPtLSGl9j2jSIWhfdp0IZtLSGl9j2jSIWhfdp0IJDXexLuIfO25/LT0kHEXpNhdUOaS6nB3T6jHS4vSbC6oc0l1ODun1GIEXuuWwroqy+fodO4kWeM8Rj0mISBWeu/MVaqF3xIs8Z4jHpMQkCs9d+Yq1UNN2onGWih3R3sfPYP5JVvfuXn2AxvPkXjAckq3v3Lz7AY3nyLxiQ+azl7AXuajz8TGcf+BOGJmXc9RlkamKaP8AwJwxMy7nqMsjUw9CWc5q0IHCW08rdQpIrWtWVLYNILVpeC13CuK1rVlS2DSC1aXgtdxJC2GHx7KAnXckkTcdmrjeXqQLlVRbrlD2AkdmrjeXqQLlVRbrlD2FEJYV417ih+8IfAfUoN36qBYbLQhKS2mhfT7hVv1UCw2WhCUltNC+n3CSKvNj+Dmh+C/PUU/Dix9V163ETw9rE8YDMW3Dix9V163ETw9rE8YDMWx1kfkWpDpFReZsodGlBPCwEaGFcOow7itw0lBPCwEaGFcOow7itxlv8l/EQJvick7hWVGvOWPcKpLUA/8Asy1UGpUa85Y9wqktQD/7MtVDUjrt+naFgrO5mK1MPYZPmGF2h091oTkz3CWGT5hhdodPdaE5M9wFJ+7lFqoDCVUTVqJ/h/5DTAbbD3IqftMFOo8cP/IaYDbYe5FT9pgp1GqvizJOhid3jG4z6gY/T559i0ElJS15hmG3QoVr9Pnn2LQSUlLXmGYbdChhUZa357kNRFgORhlxxpFGULqUN4hWBHLk6DDjjSKMoXUobxCsCOXJ0FsVym8LnaGhfTL3MGyNs7TzBp0pBLnSSvlA0jbO08wadKQS50kr5QcZaYjCI3ucqStSA51iLFPQIYHaenGb6LD46xFinoEMDtPTjN9FhGroVgVqoeQteL+HSkGO8wXmVCojtDIzKdxLu8wXmVCojtDIzKdx4qrD4VdoJusrGJ9paQ0vse0aRC0L7tOhDNpaQ0vse0aRC0L7tOhBIa72JdxD523P5aekg4i9JsLqhzSXU4O6fUY6XF6TYXVDmkupwd0+oxAi91y2FdFWXz9Dp3EizxniMekxCQKz135irVQu+JFnjPEY9JiEgVnrvzFWqhpu1E4y0UO6O9j57B/JKt79y8+wGN58i8YDklW9+5efYDG8+ReMSHzWcvYC9zUefiYzj/wJwxMy7nqMsjUxTR/4E4YmZdz1GWRqYehLOc1aEDhLaeVuoUkVrWrKlsGkFq0vBa7hXFa1qypbBpBatLwWu4khbDD49lATruSSJuOzVxvL1IFyqot1yh7ASOzVxvL1IFyqot1yh7CiEsK8a9xQ/eEPgPqUG79VAsNloQlJbTQvp9wq36qBYbLQhKS2mhfT7hJFXmx/BzQ/BfnqKfhxY+q69biJ4e1ieMBmLbhxY+q69biJ4e1ieMBmLY6yPyLUh0iovM2UOjSgnhYCNDCuHUYdxW4aSgnhYCNDCuHUYdxW4y3+S/iIE3xOSdwrKjXnLHuFUlqAf/ZlqoNSo15yx7hVJagH/wBmWqhqR12/TtCwVnczFamHsMnzDC7Q6e60JyZ7hLDJ8wwu0OnutCcme4Ck/dyi1UBhKqJq1E/w/wDIaYDbYe5FT9pgp1Hjh/5DTAbbD3IqftMFOo1V8WZJ0MTu8Y3GfUDH6fPPsWgkpKWvMMw26FCtfp88+xaCSkpa8wzDboUMKjLW/PchqIsByMMuONIoyhdShvEKwI5cnQYccaRRlC6lDeIVgRy5OgtiuU3hc7Q0L6Ze5g2RtnaeYNOlIJc6SV8oGkbZ2nmDTpSCXOklfKDjLTEYRG9zlSVqQHOsRYp6BDA7T04zfRYfHWIsU9Ahgdp6cZvosI1dCsCtVDyFrxfw6Ugx3mC8yoVEdoZGZTuJd3mC8yoVEdoZGZTuPFVYfCrtBN1lYxPtLSGl9j2jSIWhfdp0IZtLSGl9j2jSIWhfdp0IJDXexLuIfO25/LT0kHEXpNhdUOaS6nB3T6jHS4vSbC6oc0l1ODun1GIEXuuWwroqy+fodO4kWeM8Rj0mISBWeu/MVaqF3xIs8Z4jHpMQkCs9d+Yq1UNN2onGWih3R3sfPYP5JVvfuXn2AxvPkXjAckq3v3Lz7AY3nyLxiQ+azl7AXuajz8TGcf8AgThiZl3PUZZGpimj/wACcMTMu56jLI1MPQlnOatCBwltPK3UKSK1rVlS2DSC1aXgtdwrita1ZUtg0gtWl4LXcSQthh8eygJ13JJE3HZq43l6kC5VUW65Q9gJHZq43l6kC5VUW65Q9hRCWFeNe4ofvCHwH1KDd+qgWGy0ISktpoX0+4Vb9VAsNloQlJbTQvp9wkirzY/g5ofgvz1FPw4sfVdetxE8PaxPGAzFtw4sfVdetxE8PaxPGAzFsdZH5FqQ6RUXmbKHRpQTwsBGhhXDqMO4rcNJQTwsBGhhXDqMO4rcZb/JfxECb4nJO4VlRrzlj3CqS1AP/sy1UGpUa85Y9wqktQD/AOzLVQ1I67fp2hYKzuZitTD2GT5hhdodPdaE5M9wlhk+YYXaHT3WhOTPcBSfu5RaqAwlVE1aif4f+Q0wG2w9yKn7TBTqPHD/AMhpgNth7kVP2mCnUaq+LMk6GJ3eMbjPqBj9Pnn2LQSUlLXmGYbdChWv0+efYtBJSUteYZht0KGFRlrfnuQ1EWA5GGXHGkUZQupQ3iFYEcuToMOONIoyhdShvEKwI5cnQWxXKbwudoaF9MvcwbI2ztPMGnSkEudJK+UDSNs7TzBp0pBLnSSvlBxlpiMIje5ypK1IDnWIsU9Ahgdp6cZvosPjrEWKegQwO09OM30WEauhWBWqh5C14v4dKQY7zBeZUKiO0MjMp3Eu7zBeZUKiO0MjMp3HiqsPhV2gm6ysYn2lpDS+x7RpELQvu06EM2lpDS+x7RpELQvu06EEhrvYl3EPnbc/lp6SDiL0mwuqHNJdTg7p9RjpcXpNhdUOaS6nB3T6jECL3XLYV0VZfP0OncSLPGeIx6TEJArPXfmKtVC74kWeM8Rj0mISBWeu/MVaqGm7UTjLRQ7o72PnsH8kq3v3Lz7AY3nyLxgOSVb37l59gMbz5F4xIfNZy9gL3NR5+JjOP/AnDEzLueoyyNTFNH/gThiZl3PUZZGph6Es5zVoQOEtp5W6hSRWtasqWwaQWrS8FruFcVrWrKlsGkFq0vBa7iSFsMPj2UBOu5JIm47NXG8vUgXKqi3XKHsBI7NXG8vUgXKqi3XKHsKISwrxr3FD94Q+A+pQbv1UCw2WhCUltNC+n3CrfqoFhstCEpLaaF9PuEkVebH8HND8F+eop+HFj6rr1uInh7WJ4wGYtuHFj6rr1uInh7WJ4wGYtjrI/ItSHSKi8zZQ6NKCeFgI0MK4dRh3FbhpKCeFgI0MK4dRh3FbjLf5L+IgTfE5J3CsqNecse4VSWoB/wDZlqoNSo15yx7hVJagH/2ZaqGpHXb9O0LBWdzMVqYewyfMMLtDp7rQnJnuEsMnzDC7Q6e60JyZ7gKT93KLVQGEqomrUT/D/wAhpgNth7kVP2mCnUeOH/kNMBtsPcip+0wU6jVXxZknQxO7xjcZ9QMfp88+xaCSkpa8wzDboUK1+nzz7FoJKSlrzDMNuhQwqMtb89yGoiwHIwy440ijKF1KG8QrAjlydBhxxpFGULqUN4hWBHLk6C2K5TeFztDQvpl7mDZG2dp5g06UglzpJXygaRtnaeYNOlIJc6SV8oOMtMRhEb3OVJWpAc6xFinoEMDtPTjN9Fh8dYixT0CGB2npxm+iwjV0KwK1UPIWvF/DpSDHeYLzKhUR2hkZlO4l3eYLzKhUR2hkZlO48VVh8Ku0E3WVjE+0tIaX2PaNIhaF92nQhm0tIaX2PaNIhaF92nQgkNd7Eu4h87bn8tPSQcRek2F1Q5pLqcHdPqMdLi9JsLqhzSXU4O6fUYgRe65bCuirL5+h07iRZ4zxGPSYhIFZ678xVqoXfEizxniMekxCQKz135irVQ03aicZaKHdHex89g/klW9+5efYDG8+ReMBySre/cvPsBjefIvGJD5rOXsBe5qPPxMZx/4E4YmZdz1GWRqYpo/8CcMTMu56jLI1MPQlnOatCBwltPK3UKSK1rVlS2DSC1aXgtdwrita1ZUtg0gtWl4LXcSQthh8eygJ13JJE3HZq43l6kC5VUW65Q9gJHZq43l6kC5VUW65Q9hRCWFeNe4ofvCHwH1KDd+qgWGy0ISktpoX0+4Vb9VAsNloQlJbTQvp9wkirzY/g5ofgvz1FPw4sfVdetxE8PaxPGAzFtw4sfVdetxE8PaxPGAzFsdZH5FqQ6RUXmbKHRpQTwsBGhhXDqMO4rcNJQTwsBGhhXDqMO4rcZb/ACX8RAm+JyTuFZUa85Y9wqktQD/7MtVBqVGvOWPcKpLUA/8Asy1UNSOu36doWCs7mYrUw9hk+YYXaHT3WhOTPcJYZPmGF2h091oTkz3AUn7uUWqgMJVRNWon+H/kNMBtsPcip+0wU6jxw/8AIaYDbYe5FT9pgp1GqvizJOhid3jG4z6gY/T559i0ElJS15hmG3QoVr9Pnn2LQSUlLXmGYbdChhUZa357kNRFgORhlxxpFGULqUN4hWBHLk6DDjjSKMoXUobxCsCOXJ0FsVym8LnaGhfTL3MGyNs7TzBp0pBLnSSvlA0jbO08wadKQS50kr5QcZaYjCI3ucqStSA51iLFPQIYHaenGb6LD46xFinoEMDtPTjN9FhGroVgVqoeQteL+HSkGO8wXmVCojtDIzKdxLu8wXmVCojtDIzKdx4qrD4VdoJusrGJ9paQ0vse0aRC0L7tOhDNpaQ0vse0aRC0L7tOhBIa72JdxD523P5aekg4i9JsLqhzSXU4O6fUY6XF6TYXVDmkupwd0+oxAi91y2FdFWXz9Dp3EizxniMekxCQKz135irVQu+JFnjPEY9JiEgVnrvzFWqhpu1E4y0UO6O9j57B/JKt79y8+wGN58i8YDklW9+5efYDG8+ReMSHzWcvYC9zUefiYzj/AMCcMTMu56jLI1MU0f8AgThiZl3PUZZGph6Es5zVoQOEtp5W6hSRWtasqWwaQWrS8FruFcVrWrKlsGkFq0vBa7iSFsMPj2UBOu5JIm47NXG8vUgXKqi3XKHsBI7NXG8vUgXKqi3XKHsKISwrxr3FD94Q+A+pQbv1UCw2WhCUltNC+n3CrfqoFhstCEpLaaF9PuEkVebH8HND8F+eop+HFj6rr1uInh7WJ4wGYtuHFj6rr1uInh7WJ4wGYtjrI/ItSHSKi8zZQ6NKCeFgI0MK4dRh3FbhpKCeFgI0MK4dRh3FbjLf5L+IgTfE5J3CsqNecse4VSWoB/8AZlqoNSo15yx7hVJagH/2ZaqGpHXb9O0LBWdzMVqYewyfMMLtDp7rQnJnuEsMnzDC7Q6e60JyZ7gKT93KLVQGEqomrUT/AA/8hpgNth7kVP2mCnUeOH/kNMBtsPcip+0wU6jVXxZknQxO7xjcZ9QMfp88+xaCSkpa8wzDboUK1+nzz7FoJKSlrzDMNuhQwqMtb89yGoiwHIwy440ijKF1KG8QrAjlydBhxxpFGULqUN4hWBHLk6C2K5TeFztDQvpl7mDZG2dp5g06UglzpJXygaRtnaeYNOlIJc6SV8oOMtMRhEb3OVJWpAc6xFinoEMDtPTjN9Fh8dYixT0CGB2npxm+iwjV0KwK1UPIWvF/DpSDHeYLzKhUR2hkZlO4l3eYLzKhUR2hkZlO48VVh8Ku0E3WVjE+0tIaX2PaNIhaF92nQhm0tIaX2PaNIhaF92nQgkNd7Eu4h87bn8tPSQcRek2F1Q5pLqcHdPqMdLi9JsLqhzSXU4O6fUYgRe65bCuirL5+h07iRZ4zxGPSYhIFZ678xVqoXfEizxniMekxCQKz135irVQ03aicZaKHdHex89g/klW9+5efYDG8+ReMBySre/cvPsBjefIvGJD5rOXsBe5qPPxMZx/4E4YmZdz1GWRqYpo/8CcMTMu56jLI1MPQlnOatCBwltPK3UKSK1rVlS2DSC1aXgtdwrita1ZUtg0gtWl4LXcSQthh8eygJ13JJE3HZq43l6kC5VUW65Q9gJHZq43l6kC5VUW65Q9hRCWFeNe4ofvCHwH1KDd+qgWGy0ISktpoX0+4Vb9VAsNloQlJbTQvp9wkirzY/g5ofgvz1FPw4sfVdetxE8PaxPGAzFtw4sfVdetxE8PaxPGAzFsdZH5FqQ6RUXmbKHRpQTwsBGhhXDqMO4rcNJQTwsBGhhXDqMO4rcZb/JfxECb4nJO4VlRrzlj3CqS1AP8A7MtVBqVGvOWPcKpLUA/+zLVQ1I67fp2hYKzuZitTD2GT5hhdodPdaE5M9wlhk+YYXaHT3WhOTPcBSfu5RaqAwlVE1aif4f8AkNMBtsPcip+0wU6jxw/8hpgNth7kVP2mCnUaq+LMk6GJ3eMbjPqBj9Pnn2LQSUlLXmGYbdChWv0+efYtBJSUteYZht0KGFRlrfnuQ1EWA5GGXHGkUZQupQ3iFYEcuToMOONIoyhdShvEKwI5cnQWxXKbwudoaF9MvcwbI2ztPMGnSkEudJK+UDSNs7TzBp0pBLnSSvlBxlpiMIje5ypK1IDnWIsU9Ahgdp6cZvosPjrEWKegQwO09OM30WEauhWBWqh5C14v4dKQY7zBeZUKiO0MjMp3Eu7zBeZUKiO0MjMp3HiqsPhV2gm6ysYn2lpDS+x7RpELQvu06EM2lpDS+x7RpELQvu06EEhrvYl3EPnbc/lp6SDiL0mwuqHNJdTg7p9RjpcXpNhdUOaS6nB3T6jECL3XLYV0VZfP0OncSLPGeIx6TEJArPXfmKtVC74kWeM8Rj0mISBWeu/MVaqGm7UTjLRQ7o72PnsH8kq3v3Lz7AY3nyLxgOSVb37l59gMbz5F4xIfNZy9gL3NR5+JjOP/AAJwxMy7nqMsjUxTR/4E4YmZdz1GWRqYehLOc1aEDhLaeVuoUkVrWrKlsGkFq0vBa7hXFa1qypbBpBatLwWu4khbDD49lATruSSJuOzVxvL1IFyqot1yh7ASOzVxvL1IFyqot1yh7CiEsK8a9xQ/eEPgPqUG79VAsNloQlJbTQvp9wq36qBYbLQhKS2mhfT7hJFXmx/BzQ/BfnqKfhxY+q69biJ4e1ieMBmLbhxY+q69biJ4e1ieMBmLY6yPyLUh0iovM2UOjSgnhYCNDCuHUYdxW4aSgnhYCNDCuHUYdxW4y3+S/iIE3xOSdwrKjXnLHuFUlqAf/ZlqoNSo15yx7hVJagH/ANmWqhqR12/TtCwVnczFamHsMnzDC7Q6e60JyZ7hLDJ8wwu0OnutCcme4Ck/dyi1UBhKqJq1E/w/8hpgNth7kVP2mCnUeOH/AJDTAbbD3IqftMFOo1V8WZJ0MTu8Y3GfUDH6fPPsWgkpKWvMMw26FCtfp88+xaCSkpa8wzDboUMKjLW/PchqIsByMMuONIoyhdShvEKwI5cnQYccaRRlC6lDeIVgRy5OgtiuU3hc7Q0L6Ze5g2RtnaeYNOlIJc6SV8oGkbZ2nmDTpSCXOklfKDjLTEYRG9zlSVqQHOsRYp6BDA7T04zfRYfHWIsU9Ahgdp6cZvosI1dCsCtVDyFrxfw6Ugx3mC8yoVEdoZGZTuJd3mC8yoVEdoZGZTuPFVYfCrtBN1lYxPtLSGl9j2jSIWhfdp0IZtLSGl9j2jSIWhfdp0IJDXexLuIfO25/LT0kHEXpNhdUOaS6nB3T6jHS4vSbC6oc0l1ODun1GIEXuuWwroqy+fodO4kWeM8Rj0mISBWeu/MVaqF3xIs8Z4jHpMQkCs9d+Yq1UNN2onGWih3R3sfPYP5JVvfuXn2AxvPkXjAckq3v3Lz7AY3nyLxiQ+azl7AXuajz8TGcf+BOGJmXc9RlkamKaP8AwJwxMy7nqMsjUw9CWc5q0IHCW08rdQpIrWtWVLYNILVpeC13CuK1rVlS2DSC1aXgtdxJC2GHx7KAnXckkTcdmrjeXqQLlVRbrlD2AkdmrjeXqQLlVRbrlD2FEJYV417ih+8IfAfUoN36qBYbLQhKS2mhfT7hVv1UCw2WhCUltNC+n3CSKvNj+Dmh+C/PUU/Dix9V163ETw9rE8YDMW3Dix9V163ETw9rE8YDMWx1kfkWpDpFReZs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pic>
        <p:nvPicPr>
          <p:cNvPr id="1028" name="Picture 4" descr="http://farm3.static.flickr.com/2763/4275964484_f382061353_o.jpg"/>
          <p:cNvPicPr>
            <a:picLocks noChangeAspect="1" noChangeArrowheads="1"/>
          </p:cNvPicPr>
          <p:nvPr/>
        </p:nvPicPr>
        <p:blipFill>
          <a:blip r:embed="rId2" cstate="print"/>
          <a:srcRect/>
          <a:stretch>
            <a:fillRect/>
          </a:stretch>
        </p:blipFill>
        <p:spPr bwMode="auto">
          <a:xfrm>
            <a:off x="0" y="0"/>
            <a:ext cx="9084788" cy="6858000"/>
          </a:xfrm>
          <a:prstGeom prst="rect">
            <a:avLst/>
          </a:prstGeom>
          <a:noFill/>
        </p:spPr>
      </p:pic>
      <p:sp>
        <p:nvSpPr>
          <p:cNvPr id="6" name="5 Rectángulo"/>
          <p:cNvSpPr/>
          <p:nvPr/>
        </p:nvSpPr>
        <p:spPr>
          <a:xfrm>
            <a:off x="467544" y="836712"/>
            <a:ext cx="7992888" cy="3672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4000" b="1" dirty="0">
                <a:solidFill>
                  <a:prstClr val="white"/>
                </a:solidFill>
                <a:latin typeface="Cheri Liney" pitchFamily="2" charset="0"/>
              </a:rPr>
              <a:t> </a:t>
            </a:r>
            <a:r>
              <a:rPr lang="es-MX" sz="6000" b="1" dirty="0" smtClean="0">
                <a:solidFill>
                  <a:prstClr val="white"/>
                </a:solidFill>
                <a:latin typeface="Cheri Liney" pitchFamily="2" charset="0"/>
              </a:rPr>
              <a:t>Características  </a:t>
            </a:r>
            <a:r>
              <a:rPr lang="es-MX" sz="6000" b="1" dirty="0">
                <a:solidFill>
                  <a:prstClr val="white"/>
                </a:solidFill>
                <a:latin typeface="Cheri Liney" pitchFamily="2" charset="0"/>
              </a:rPr>
              <a:t>infantiles </a:t>
            </a:r>
            <a:r>
              <a:rPr lang="es-MX" sz="6000" b="1" dirty="0" smtClean="0">
                <a:solidFill>
                  <a:prstClr val="white"/>
                </a:solidFill>
                <a:latin typeface="Cheri Liney" pitchFamily="2" charset="0"/>
              </a:rPr>
              <a:t> y </a:t>
            </a:r>
            <a:r>
              <a:rPr lang="es-MX" sz="6000" b="1" dirty="0">
                <a:solidFill>
                  <a:prstClr val="white"/>
                </a:solidFill>
                <a:latin typeface="Cheri Liney" pitchFamily="2" charset="0"/>
              </a:rPr>
              <a:t>procesos de </a:t>
            </a:r>
            <a:r>
              <a:rPr lang="es-MX" sz="6000" b="1" dirty="0" smtClean="0">
                <a:solidFill>
                  <a:prstClr val="white"/>
                </a:solidFill>
                <a:latin typeface="Cheri Liney" pitchFamily="2" charset="0"/>
              </a:rPr>
              <a:t> aprendizaje</a:t>
            </a:r>
            <a:endParaRPr lang="es-MX" sz="6000" dirty="0">
              <a:solidFill>
                <a:prstClr val="white"/>
              </a:solidFill>
              <a:latin typeface="Cheri Liney" pitchFamily="2" charset="0"/>
            </a:endParaRPr>
          </a:p>
        </p:txBody>
      </p:sp>
    </p:spTree>
    <p:extLst>
      <p:ext uri="{BB962C8B-B14F-4D97-AF65-F5344CB8AC3E}">
        <p14:creationId xmlns:p14="http://schemas.microsoft.com/office/powerpoint/2010/main" xmlns="" val="1174431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4" descr="http://farm3.static.flickr.com/2763/4275964484_f382061353_o.jpg"/>
          <p:cNvPicPr>
            <a:picLocks noChangeAspect="1" noChangeArrowheads="1"/>
          </p:cNvPicPr>
          <p:nvPr/>
        </p:nvPicPr>
        <p:blipFill>
          <a:blip r:embed="rId2" cstate="print"/>
          <a:srcRect/>
          <a:stretch>
            <a:fillRect/>
          </a:stretch>
        </p:blipFill>
        <p:spPr bwMode="auto">
          <a:xfrm>
            <a:off x="0" y="0"/>
            <a:ext cx="9084788" cy="6858000"/>
          </a:xfrm>
          <a:prstGeom prst="rect">
            <a:avLst/>
          </a:prstGeom>
          <a:noFill/>
        </p:spPr>
      </p:pic>
      <p:sp>
        <p:nvSpPr>
          <p:cNvPr id="5" name="4 Rectángulo"/>
          <p:cNvSpPr/>
          <p:nvPr/>
        </p:nvSpPr>
        <p:spPr>
          <a:xfrm>
            <a:off x="755576" y="44624"/>
            <a:ext cx="7344816"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solidFill>
                  <a:prstClr val="white"/>
                </a:solidFill>
                <a:latin typeface="Lucida Handwriting" pitchFamily="66" charset="0"/>
              </a:rPr>
              <a:t>1. Las niñas y los niños llegan a la escuela con conocimientos y capacidades que son la base para continuar aprendiendo.</a:t>
            </a:r>
          </a:p>
        </p:txBody>
      </p:sp>
      <p:sp>
        <p:nvSpPr>
          <p:cNvPr id="6" name="5 Rectángulo"/>
          <p:cNvSpPr/>
          <p:nvPr/>
        </p:nvSpPr>
        <p:spPr>
          <a:xfrm>
            <a:off x="323528" y="1484784"/>
            <a:ext cx="8352928" cy="51571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sz="3600" dirty="0" smtClean="0">
              <a:solidFill>
                <a:prstClr val="white"/>
              </a:solidFill>
              <a:latin typeface="Set Fire to the Rain" pitchFamily="2" charset="0"/>
            </a:endParaRPr>
          </a:p>
          <a:p>
            <a:pPr algn="ctr"/>
            <a:r>
              <a:rPr lang="es-MX" sz="3600" dirty="0" smtClean="0">
                <a:solidFill>
                  <a:prstClr val="white"/>
                </a:solidFill>
                <a:latin typeface="Set Fire to the Rain" pitchFamily="2" charset="0"/>
              </a:rPr>
              <a:t>Las teorías actuales del aprendizaje que tienen influencia sobre la educación, comparten con distintos matices la idea central de que los seres humanos, en cualquier edad, construyen </a:t>
            </a:r>
            <a:r>
              <a:rPr lang="es-MX" sz="3600" dirty="0">
                <a:solidFill>
                  <a:prstClr val="white"/>
                </a:solidFill>
                <a:latin typeface="Set Fire to the Rain" pitchFamily="2" charset="0"/>
              </a:rPr>
              <a:t> </a:t>
            </a:r>
            <a:r>
              <a:rPr lang="es-MX" sz="3600" dirty="0" smtClean="0">
                <a:solidFill>
                  <a:prstClr val="white"/>
                </a:solidFill>
                <a:latin typeface="Set Fire to the Rain" pitchFamily="2" charset="0"/>
              </a:rPr>
              <a:t>su conocimiento, al </a:t>
            </a:r>
            <a:r>
              <a:rPr lang="es-MX" sz="3600" dirty="0">
                <a:solidFill>
                  <a:prstClr val="white"/>
                </a:solidFill>
                <a:latin typeface="Set Fire to the Rain" pitchFamily="2" charset="0"/>
              </a:rPr>
              <a:t>ingresar a la escuela, los niños tienen conocimientos, creencias y suposiciones sobre el </a:t>
            </a:r>
            <a:r>
              <a:rPr lang="es-MX" sz="3600" dirty="0" smtClean="0">
                <a:solidFill>
                  <a:prstClr val="white"/>
                </a:solidFill>
                <a:latin typeface="Set Fire to the Rain" pitchFamily="2" charset="0"/>
              </a:rPr>
              <a:t>mundo que </a:t>
            </a:r>
            <a:r>
              <a:rPr lang="es-MX" sz="3600" dirty="0">
                <a:solidFill>
                  <a:prstClr val="white"/>
                </a:solidFill>
                <a:latin typeface="Set Fire to the Rain" pitchFamily="2" charset="0"/>
              </a:rPr>
              <a:t>los rodea, sobre las relaciones entre las personas y sobre el comportamiento que </a:t>
            </a:r>
            <a:r>
              <a:rPr lang="es-MX" sz="3600" dirty="0" smtClean="0">
                <a:solidFill>
                  <a:prstClr val="white"/>
                </a:solidFill>
                <a:latin typeface="Set Fire to the Rain" pitchFamily="2" charset="0"/>
              </a:rPr>
              <a:t>se espera </a:t>
            </a:r>
            <a:r>
              <a:rPr lang="es-MX" sz="3600" dirty="0">
                <a:solidFill>
                  <a:prstClr val="white"/>
                </a:solidFill>
                <a:latin typeface="Set Fire to the Rain" pitchFamily="2" charset="0"/>
              </a:rPr>
              <a:t>de ellos; han desarrollado, con diferente grado de avance, competencias que </a:t>
            </a:r>
            <a:r>
              <a:rPr lang="es-MX" sz="3600" dirty="0" smtClean="0">
                <a:solidFill>
                  <a:prstClr val="white"/>
                </a:solidFill>
                <a:latin typeface="Set Fire to the Rain" pitchFamily="2" charset="0"/>
              </a:rPr>
              <a:t>serán esenciales </a:t>
            </a:r>
            <a:r>
              <a:rPr lang="es-MX" sz="3600" dirty="0">
                <a:solidFill>
                  <a:prstClr val="white"/>
                </a:solidFill>
                <a:latin typeface="Set Fire to the Rain" pitchFamily="2" charset="0"/>
              </a:rPr>
              <a:t>para su desenvolvimiento en la vida escolar.</a:t>
            </a:r>
            <a:endParaRPr lang="es-MX" sz="3600" dirty="0" smtClean="0">
              <a:solidFill>
                <a:prstClr val="white"/>
              </a:solidFill>
              <a:latin typeface="Set Fire to the Rain" pitchFamily="2" charset="0"/>
            </a:endParaRPr>
          </a:p>
          <a:p>
            <a:pPr algn="ctr"/>
            <a:endParaRPr lang="es-MX" sz="2800" dirty="0" smtClean="0">
              <a:solidFill>
                <a:prstClr val="white"/>
              </a:solidFill>
              <a:latin typeface="Set Fire to the Rain" pitchFamily="2" charset="0"/>
            </a:endParaRPr>
          </a:p>
        </p:txBody>
      </p:sp>
    </p:spTree>
    <p:extLst>
      <p:ext uri="{BB962C8B-B14F-4D97-AF65-F5344CB8AC3E}">
        <p14:creationId xmlns:p14="http://schemas.microsoft.com/office/powerpoint/2010/main" xmlns="" val="753999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4" descr="http://farm3.static.flickr.com/2763/4275964484_f382061353_o.jpg"/>
          <p:cNvPicPr>
            <a:picLocks noChangeAspect="1" noChangeArrowheads="1"/>
          </p:cNvPicPr>
          <p:nvPr/>
        </p:nvPicPr>
        <p:blipFill>
          <a:blip r:embed="rId2" cstate="print"/>
          <a:srcRect/>
          <a:stretch>
            <a:fillRect/>
          </a:stretch>
        </p:blipFill>
        <p:spPr bwMode="auto">
          <a:xfrm>
            <a:off x="0" y="0"/>
            <a:ext cx="9084788" cy="6858000"/>
          </a:xfrm>
          <a:prstGeom prst="rect">
            <a:avLst/>
          </a:prstGeom>
          <a:noFill/>
        </p:spPr>
      </p:pic>
      <p:sp>
        <p:nvSpPr>
          <p:cNvPr id="5" name="4 Rectángulo"/>
          <p:cNvSpPr/>
          <p:nvPr/>
        </p:nvSpPr>
        <p:spPr>
          <a:xfrm>
            <a:off x="323528" y="548680"/>
            <a:ext cx="8640960" cy="5976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prstClr val="white"/>
                </a:solidFill>
                <a:latin typeface="Set Fire to the Rain" pitchFamily="2" charset="0"/>
              </a:rPr>
              <a:t>Llevar a la práctica el principio de que el conocimiento se construye representa un </a:t>
            </a:r>
            <a:r>
              <a:rPr lang="es-MX" sz="3600" dirty="0" smtClean="0">
                <a:solidFill>
                  <a:prstClr val="white"/>
                </a:solidFill>
                <a:latin typeface="Set Fire to the Rain" pitchFamily="2" charset="0"/>
              </a:rPr>
              <a:t>desafío profesional </a:t>
            </a:r>
            <a:r>
              <a:rPr lang="es-MX" sz="3600" dirty="0">
                <a:solidFill>
                  <a:prstClr val="white"/>
                </a:solidFill>
                <a:latin typeface="Set Fire to the Rain" pitchFamily="2" charset="0"/>
              </a:rPr>
              <a:t>para la educadora, pues la obliga a mantener una actitud constante de observa-ción e indagación frente a lo que experimenta en el aula cada uno de sus </a:t>
            </a:r>
            <a:r>
              <a:rPr lang="es-MX" sz="3600" dirty="0" smtClean="0">
                <a:solidFill>
                  <a:prstClr val="white"/>
                </a:solidFill>
                <a:latin typeface="Set Fire to the Rain" pitchFamily="2" charset="0"/>
              </a:rPr>
              <a:t>alumnos,</a:t>
            </a:r>
            <a:r>
              <a:rPr lang="es-MX" sz="3600" dirty="0">
                <a:solidFill>
                  <a:prstClr val="white"/>
                </a:solidFill>
                <a:latin typeface="Set Fire to the Rain" pitchFamily="2" charset="0"/>
              </a:rPr>
              <a:t> la educadora debe hacer el esfuerzo de </a:t>
            </a:r>
            <a:r>
              <a:rPr lang="es-MX" sz="3600" dirty="0" smtClean="0">
                <a:solidFill>
                  <a:prstClr val="white"/>
                </a:solidFill>
                <a:latin typeface="Set Fire to the Rain" pitchFamily="2" charset="0"/>
              </a:rPr>
              <a:t>ponerse en </a:t>
            </a:r>
            <a:r>
              <a:rPr lang="es-MX" sz="3600" dirty="0">
                <a:solidFill>
                  <a:prstClr val="white"/>
                </a:solidFill>
                <a:latin typeface="Set Fire to the Rain" pitchFamily="2" charset="0"/>
              </a:rPr>
              <a:t>el lugar de los niños y plantearse unas cuantas preguntas cuya respuesta no es </a:t>
            </a:r>
            <a:r>
              <a:rPr lang="es-MX" sz="3600" dirty="0" smtClean="0">
                <a:solidFill>
                  <a:prstClr val="white"/>
                </a:solidFill>
                <a:latin typeface="Set Fire to the Rain" pitchFamily="2" charset="0"/>
              </a:rPr>
              <a:t>sencilla. </a:t>
            </a:r>
            <a:r>
              <a:rPr lang="es-MX" sz="3600" dirty="0">
                <a:solidFill>
                  <a:prstClr val="white"/>
                </a:solidFill>
                <a:latin typeface="Set Fire to the Rain" pitchFamily="2" charset="0"/>
              </a:rPr>
              <a:t>Esta perspectiva demanda una práctica más exigente y, en ciertos momentos, un </a:t>
            </a:r>
            <a:r>
              <a:rPr lang="es-MX" sz="3600" dirty="0" smtClean="0">
                <a:solidFill>
                  <a:prstClr val="white"/>
                </a:solidFill>
                <a:latin typeface="Set Fire to the Rain" pitchFamily="2" charset="0"/>
              </a:rPr>
              <a:t>avance más </a:t>
            </a:r>
            <a:r>
              <a:rPr lang="es-MX" sz="3600" dirty="0">
                <a:solidFill>
                  <a:prstClr val="white"/>
                </a:solidFill>
                <a:latin typeface="Set Fire to the Rain" pitchFamily="2" charset="0"/>
              </a:rPr>
              <a:t>lento del que probablemente se había planeado. Sin embargo, es la única manera </a:t>
            </a:r>
            <a:r>
              <a:rPr lang="es-MX" sz="3600" dirty="0" smtClean="0">
                <a:solidFill>
                  <a:prstClr val="white"/>
                </a:solidFill>
                <a:latin typeface="Set Fire to the Rain" pitchFamily="2" charset="0"/>
              </a:rPr>
              <a:t>de promover </a:t>
            </a:r>
            <a:r>
              <a:rPr lang="es-MX" sz="3600" dirty="0">
                <a:solidFill>
                  <a:prstClr val="white"/>
                </a:solidFill>
                <a:latin typeface="Set Fire to the Rain" pitchFamily="2" charset="0"/>
              </a:rPr>
              <a:t>un aprendizaje real y duradero</a:t>
            </a:r>
          </a:p>
        </p:txBody>
      </p:sp>
    </p:spTree>
    <p:extLst>
      <p:ext uri="{BB962C8B-B14F-4D97-AF65-F5344CB8AC3E}">
        <p14:creationId xmlns:p14="http://schemas.microsoft.com/office/powerpoint/2010/main" xmlns="" val="1836859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4" descr="http://farm3.static.flickr.com/2763/4275964484_f382061353_o.jpg"/>
          <p:cNvPicPr>
            <a:picLocks noChangeAspect="1" noChangeArrowheads="1"/>
          </p:cNvPicPr>
          <p:nvPr/>
        </p:nvPicPr>
        <p:blipFill>
          <a:blip r:embed="rId2" cstate="print"/>
          <a:srcRect/>
          <a:stretch>
            <a:fillRect/>
          </a:stretch>
        </p:blipFill>
        <p:spPr bwMode="auto">
          <a:xfrm>
            <a:off x="0" y="0"/>
            <a:ext cx="9084788" cy="6858000"/>
          </a:xfrm>
          <a:prstGeom prst="rect">
            <a:avLst/>
          </a:prstGeom>
          <a:noFill/>
        </p:spPr>
      </p:pic>
      <p:sp>
        <p:nvSpPr>
          <p:cNvPr id="5" name="4 Rectángulo"/>
          <p:cNvSpPr/>
          <p:nvPr/>
        </p:nvSpPr>
        <p:spPr>
          <a:xfrm>
            <a:off x="323528" y="260648"/>
            <a:ext cx="8280920"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solidFill>
                  <a:prstClr val="white"/>
                </a:solidFill>
                <a:latin typeface="Lucida Handwriting" pitchFamily="66" charset="0"/>
              </a:rPr>
              <a:t>2. La función de la educadora es fomentar y mantener en las niñas y los niños el deseo de conocer, el interés y la motivación por aprender.</a:t>
            </a:r>
          </a:p>
        </p:txBody>
      </p:sp>
      <p:sp>
        <p:nvSpPr>
          <p:cNvPr id="6" name="5 Rectángulo redondeado"/>
          <p:cNvSpPr/>
          <p:nvPr/>
        </p:nvSpPr>
        <p:spPr>
          <a:xfrm>
            <a:off x="323528" y="1412776"/>
            <a:ext cx="8640960" cy="53285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3600" dirty="0">
                <a:solidFill>
                  <a:prstClr val="white"/>
                </a:solidFill>
                <a:latin typeface="Set Fire to the Rain" pitchFamily="2" charset="0"/>
              </a:rPr>
              <a:t>La curiosidad y la búsqueda de explicaciones son rasgos humanos, disposiciones </a:t>
            </a:r>
            <a:r>
              <a:rPr lang="es-MX" sz="3600" dirty="0" smtClean="0">
                <a:solidFill>
                  <a:prstClr val="white"/>
                </a:solidFill>
                <a:latin typeface="Set Fire to the Rain" pitchFamily="2" charset="0"/>
              </a:rPr>
              <a:t>genéricas, especialmente </a:t>
            </a:r>
            <a:r>
              <a:rPr lang="es-MX" sz="3600" dirty="0">
                <a:solidFill>
                  <a:prstClr val="white"/>
                </a:solidFill>
                <a:latin typeface="Set Fire to the Rain" pitchFamily="2" charset="0"/>
              </a:rPr>
              <a:t>intensas en los niños que permiten, a través de la interacción individual con </a:t>
            </a:r>
            <a:r>
              <a:rPr lang="es-MX" sz="3600" dirty="0" smtClean="0">
                <a:solidFill>
                  <a:prstClr val="white"/>
                </a:solidFill>
                <a:latin typeface="Set Fire to the Rain" pitchFamily="2" charset="0"/>
              </a:rPr>
              <a:t>el medio, </a:t>
            </a:r>
            <a:r>
              <a:rPr lang="es-MX" sz="3600" dirty="0">
                <a:solidFill>
                  <a:prstClr val="white"/>
                </a:solidFill>
                <a:latin typeface="Set Fire to the Rain" pitchFamily="2" charset="0"/>
              </a:rPr>
              <a:t>el acercamiento a fenómenos y situaciones que despiertan </a:t>
            </a:r>
            <a:r>
              <a:rPr lang="es-MX" sz="3600" dirty="0" smtClean="0">
                <a:solidFill>
                  <a:prstClr val="white"/>
                </a:solidFill>
                <a:latin typeface="Set Fire to the Rain" pitchFamily="2" charset="0"/>
              </a:rPr>
              <a:t>interés.</a:t>
            </a:r>
          </a:p>
          <a:p>
            <a:pPr algn="ctr"/>
            <a:r>
              <a:rPr lang="es-MX" sz="3600" dirty="0">
                <a:solidFill>
                  <a:prstClr val="white"/>
                </a:solidFill>
                <a:latin typeface="Set Fire to the Rain" pitchFamily="2" charset="0"/>
              </a:rPr>
              <a:t>La característica del interés situacional es su tendencia dinámica y cambiante. El </a:t>
            </a:r>
            <a:r>
              <a:rPr lang="es-MX" sz="3600" dirty="0" smtClean="0">
                <a:solidFill>
                  <a:prstClr val="white"/>
                </a:solidFill>
                <a:latin typeface="Set Fire to the Rain" pitchFamily="2" charset="0"/>
              </a:rPr>
              <a:t>interés emerge </a:t>
            </a:r>
            <a:r>
              <a:rPr lang="es-MX" sz="3600" dirty="0">
                <a:solidFill>
                  <a:prstClr val="white"/>
                </a:solidFill>
                <a:latin typeface="Set Fire to the Rain" pitchFamily="2" charset="0"/>
              </a:rPr>
              <a:t>frente a lo novedoso, lo que sorprende, lo complejo, lo que plantea cierto grado </a:t>
            </a:r>
            <a:r>
              <a:rPr lang="es-MX" sz="3600" dirty="0" smtClean="0">
                <a:solidFill>
                  <a:prstClr val="white"/>
                </a:solidFill>
                <a:latin typeface="Set Fire to the Rain" pitchFamily="2" charset="0"/>
              </a:rPr>
              <a:t>de incertidumbre</a:t>
            </a:r>
            <a:r>
              <a:rPr lang="es-MX" sz="3600" dirty="0">
                <a:solidFill>
                  <a:prstClr val="white"/>
                </a:solidFill>
                <a:latin typeface="Set Fire to the Rain" pitchFamily="2" charset="0"/>
              </a:rPr>
              <a:t>. El interés genera motivación y en ella se sustenta el aprendizaje.</a:t>
            </a:r>
          </a:p>
        </p:txBody>
      </p:sp>
    </p:spTree>
    <p:extLst>
      <p:ext uri="{BB962C8B-B14F-4D97-AF65-F5344CB8AC3E}">
        <p14:creationId xmlns:p14="http://schemas.microsoft.com/office/powerpoint/2010/main" xmlns="" val="2747178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4" descr="http://farm3.static.flickr.com/2763/4275964484_f382061353_o.jpg"/>
          <p:cNvPicPr>
            <a:picLocks noChangeAspect="1" noChangeArrowheads="1"/>
          </p:cNvPicPr>
          <p:nvPr/>
        </p:nvPicPr>
        <p:blipFill>
          <a:blip r:embed="rId2" cstate="print"/>
          <a:srcRect/>
          <a:stretch>
            <a:fillRect/>
          </a:stretch>
        </p:blipFill>
        <p:spPr bwMode="auto">
          <a:xfrm>
            <a:off x="0" y="0"/>
            <a:ext cx="9084788" cy="6858000"/>
          </a:xfrm>
          <a:prstGeom prst="rect">
            <a:avLst/>
          </a:prstGeom>
          <a:noFill/>
        </p:spPr>
      </p:pic>
      <p:sp>
        <p:nvSpPr>
          <p:cNvPr id="5" name="4 Rectángulo redondeado"/>
          <p:cNvSpPr/>
          <p:nvPr/>
        </p:nvSpPr>
        <p:spPr>
          <a:xfrm>
            <a:off x="251520" y="188640"/>
            <a:ext cx="8640960" cy="66693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MX" sz="3600" dirty="0">
                <a:solidFill>
                  <a:prstClr val="white"/>
                </a:solidFill>
                <a:latin typeface="Set Fire to the Rain" pitchFamily="2" charset="0"/>
              </a:rPr>
              <a:t>Hay problemas, desafíos que deben ser </a:t>
            </a:r>
            <a:r>
              <a:rPr lang="es-MX" sz="3600" dirty="0" smtClean="0">
                <a:solidFill>
                  <a:prstClr val="white"/>
                </a:solidFill>
                <a:latin typeface="Set Fire to the Rain" pitchFamily="2" charset="0"/>
              </a:rPr>
              <a:t>resueltos </a:t>
            </a:r>
            <a:r>
              <a:rPr lang="es-MX" sz="3600" dirty="0">
                <a:solidFill>
                  <a:prstClr val="white"/>
                </a:solidFill>
                <a:latin typeface="Set Fire to the Rain" pitchFamily="2" charset="0"/>
              </a:rPr>
              <a:t>por </a:t>
            </a:r>
            <a:r>
              <a:rPr lang="es-MX" sz="3600" dirty="0" smtClean="0">
                <a:solidFill>
                  <a:prstClr val="white"/>
                </a:solidFill>
                <a:latin typeface="Set Fire to the Rain" pitchFamily="2" charset="0"/>
              </a:rPr>
              <a:t>la mediación</a:t>
            </a:r>
            <a:r>
              <a:rPr lang="es-MX" sz="3600" dirty="0">
                <a:solidFill>
                  <a:prstClr val="white"/>
                </a:solidFill>
                <a:latin typeface="Set Fire to the Rain" pitchFamily="2" charset="0"/>
              </a:rPr>
              <a:t> </a:t>
            </a:r>
            <a:r>
              <a:rPr lang="es-MX" sz="3600" dirty="0" smtClean="0">
                <a:solidFill>
                  <a:prstClr val="white"/>
                </a:solidFill>
                <a:latin typeface="Set Fire to the Rain" pitchFamily="2" charset="0"/>
              </a:rPr>
              <a:t> de </a:t>
            </a:r>
            <a:r>
              <a:rPr lang="es-MX" sz="3600" dirty="0">
                <a:solidFill>
                  <a:prstClr val="white"/>
                </a:solidFill>
                <a:latin typeface="Set Fire to the Rain" pitchFamily="2" charset="0"/>
              </a:rPr>
              <a:t>la maestra, teniendo presente </a:t>
            </a:r>
            <a:r>
              <a:rPr lang="es-MX" sz="3600" dirty="0" smtClean="0">
                <a:solidFill>
                  <a:prstClr val="white"/>
                </a:solidFill>
                <a:latin typeface="Set Fire to the Rain" pitchFamily="2" charset="0"/>
              </a:rPr>
              <a:t>que </a:t>
            </a:r>
            <a:r>
              <a:rPr lang="es-MX" sz="3600" dirty="0">
                <a:solidFill>
                  <a:prstClr val="white"/>
                </a:solidFill>
                <a:latin typeface="Set Fire to the Rain" pitchFamily="2" charset="0"/>
              </a:rPr>
              <a:t>a veces se trata de preguntas profundas y genuinas, pero </a:t>
            </a:r>
            <a:r>
              <a:rPr lang="es-MX" sz="3600" dirty="0" smtClean="0">
                <a:solidFill>
                  <a:prstClr val="white"/>
                </a:solidFill>
                <a:latin typeface="Set Fire to the Rain" pitchFamily="2" charset="0"/>
              </a:rPr>
              <a:t>que rebasan </a:t>
            </a:r>
            <a:r>
              <a:rPr lang="es-MX" sz="3600" dirty="0">
                <a:solidFill>
                  <a:prstClr val="white"/>
                </a:solidFill>
                <a:latin typeface="Set Fire to the Rain" pitchFamily="2" charset="0"/>
              </a:rPr>
              <a:t>la capacidad de comprensión de los niños y las posibilidades de respuesta en </a:t>
            </a:r>
            <a:r>
              <a:rPr lang="es-MX" sz="3600" dirty="0" smtClean="0">
                <a:solidFill>
                  <a:prstClr val="white"/>
                </a:solidFill>
                <a:latin typeface="Set Fire to the Rain" pitchFamily="2" charset="0"/>
              </a:rPr>
              <a:t>el grupo</a:t>
            </a:r>
            <a:r>
              <a:rPr lang="es-MX" sz="3600" dirty="0">
                <a:solidFill>
                  <a:prstClr val="white"/>
                </a:solidFill>
                <a:latin typeface="Set Fire to the Rain" pitchFamily="2" charset="0"/>
              </a:rPr>
              <a:t>, por ejemplo, ¿cómo empezó el mundo? ¿Por qué hay gente mala</a:t>
            </a:r>
            <a:r>
              <a:rPr lang="es-MX" sz="3600" dirty="0" smtClean="0">
                <a:solidFill>
                  <a:prstClr val="white"/>
                </a:solidFill>
                <a:latin typeface="Set Fire to the Rain" pitchFamily="2" charset="0"/>
              </a:rPr>
              <a:t>?</a:t>
            </a:r>
            <a:r>
              <a:rPr lang="es-MX" sz="3600" dirty="0">
                <a:solidFill>
                  <a:prstClr val="white"/>
                </a:solidFill>
                <a:latin typeface="Set Fire to the Rain" pitchFamily="2" charset="0"/>
              </a:rPr>
              <a:t> es necesario reflexionar y valorar qué vale la pena tomar en cuenta de lo </a:t>
            </a:r>
            <a:r>
              <a:rPr lang="es-MX" sz="3600" dirty="0" smtClean="0">
                <a:solidFill>
                  <a:prstClr val="white"/>
                </a:solidFill>
                <a:latin typeface="Set Fire to the Rain" pitchFamily="2" charset="0"/>
              </a:rPr>
              <a:t>que manifiestan </a:t>
            </a:r>
            <a:r>
              <a:rPr lang="es-MX" sz="3600" dirty="0">
                <a:solidFill>
                  <a:prstClr val="white"/>
                </a:solidFill>
                <a:latin typeface="Set Fire to the Rain" pitchFamily="2" charset="0"/>
              </a:rPr>
              <a:t>los niños, como base para impulsarlos a aprender, a avanzar y a profundizar </a:t>
            </a:r>
            <a:r>
              <a:rPr lang="es-MX" sz="3600" dirty="0" smtClean="0">
                <a:solidFill>
                  <a:prstClr val="white"/>
                </a:solidFill>
                <a:latin typeface="Set Fire to the Rain" pitchFamily="2" charset="0"/>
              </a:rPr>
              <a:t>en sus </a:t>
            </a:r>
            <a:r>
              <a:rPr lang="es-MX" sz="3600" dirty="0">
                <a:solidFill>
                  <a:prstClr val="white"/>
                </a:solidFill>
                <a:latin typeface="Set Fire to the Rain" pitchFamily="2" charset="0"/>
              </a:rPr>
              <a:t>aprendizajes y experiencias, teniendo como referentes las competencias y los </a:t>
            </a:r>
            <a:r>
              <a:rPr lang="es-MX" sz="3600" dirty="0" smtClean="0">
                <a:solidFill>
                  <a:prstClr val="white"/>
                </a:solidFill>
                <a:latin typeface="Set Fire to the Rain" pitchFamily="2" charset="0"/>
              </a:rPr>
              <a:t>propósitos fundamentales </a:t>
            </a:r>
            <a:r>
              <a:rPr lang="es-MX" sz="3600" dirty="0">
                <a:solidFill>
                  <a:prstClr val="white"/>
                </a:solidFill>
                <a:latin typeface="Set Fire to the Rain" pitchFamily="2" charset="0"/>
              </a:rPr>
              <a:t>de la educación </a:t>
            </a:r>
            <a:r>
              <a:rPr lang="es-MX" sz="3600" dirty="0" smtClean="0">
                <a:solidFill>
                  <a:prstClr val="white"/>
                </a:solidFill>
                <a:latin typeface="Set Fire to the Rain" pitchFamily="2" charset="0"/>
              </a:rPr>
              <a:t>prescolar</a:t>
            </a:r>
            <a:r>
              <a:rPr lang="es-MX" sz="3600" dirty="0">
                <a:solidFill>
                  <a:prstClr val="white"/>
                </a:solidFill>
                <a:latin typeface="Set Fire to the Rain" pitchFamily="2" charset="0"/>
              </a:rPr>
              <a:t>.</a:t>
            </a:r>
          </a:p>
          <a:p>
            <a:endParaRPr lang="es-MX" dirty="0">
              <a:solidFill>
                <a:prstClr val="white"/>
              </a:solidFill>
            </a:endParaRPr>
          </a:p>
        </p:txBody>
      </p:sp>
    </p:spTree>
    <p:extLst>
      <p:ext uri="{BB962C8B-B14F-4D97-AF65-F5344CB8AC3E}">
        <p14:creationId xmlns:p14="http://schemas.microsoft.com/office/powerpoint/2010/main" xmlns="" val="288317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4" descr="http://farm3.static.flickr.com/2763/4275964484_f382061353_o.jpg"/>
          <p:cNvPicPr>
            <a:picLocks noChangeAspect="1" noChangeArrowheads="1"/>
          </p:cNvPicPr>
          <p:nvPr/>
        </p:nvPicPr>
        <p:blipFill>
          <a:blip r:embed="rId2" cstate="print"/>
          <a:srcRect/>
          <a:stretch>
            <a:fillRect/>
          </a:stretch>
        </p:blipFill>
        <p:spPr bwMode="auto">
          <a:xfrm>
            <a:off x="0" y="0"/>
            <a:ext cx="9084788" cy="6858000"/>
          </a:xfrm>
          <a:prstGeom prst="rect">
            <a:avLst/>
          </a:prstGeom>
          <a:noFill/>
        </p:spPr>
      </p:pic>
      <p:sp>
        <p:nvSpPr>
          <p:cNvPr id="5" name="4 Rectángulo"/>
          <p:cNvSpPr/>
          <p:nvPr/>
        </p:nvSpPr>
        <p:spPr>
          <a:xfrm>
            <a:off x="467544" y="188640"/>
            <a:ext cx="7992888"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000" dirty="0">
                <a:solidFill>
                  <a:prstClr val="white"/>
                </a:solidFill>
                <a:latin typeface="Lucida Handwriting" pitchFamily="66" charset="0"/>
              </a:rPr>
              <a:t>3. Las niñas y los niños aprenden en interacción con sus pares</a:t>
            </a:r>
          </a:p>
        </p:txBody>
      </p:sp>
      <p:sp>
        <p:nvSpPr>
          <p:cNvPr id="8" name="7 Rectángulo redondeado"/>
          <p:cNvSpPr/>
          <p:nvPr/>
        </p:nvSpPr>
        <p:spPr>
          <a:xfrm>
            <a:off x="179512" y="1412776"/>
            <a:ext cx="8568952" cy="54452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MX" sz="2800" b="1" dirty="0">
                <a:solidFill>
                  <a:prstClr val="white"/>
                </a:solidFill>
                <a:latin typeface="Set Fire to the Rain" pitchFamily="2" charset="0"/>
              </a:rPr>
              <a:t>Cuando los niños se enfrentan a situaciones en las que simplemente escuchan y </a:t>
            </a:r>
            <a:r>
              <a:rPr lang="es-MX" sz="2800" b="1" dirty="0" smtClean="0">
                <a:solidFill>
                  <a:prstClr val="white"/>
                </a:solidFill>
                <a:latin typeface="Set Fire to the Rain" pitchFamily="2" charset="0"/>
              </a:rPr>
              <a:t>siguen instrucciones </a:t>
            </a:r>
            <a:r>
              <a:rPr lang="es-MX" sz="2800" b="1" dirty="0">
                <a:solidFill>
                  <a:prstClr val="white"/>
                </a:solidFill>
                <a:latin typeface="Set Fire to the Rain" pitchFamily="2" charset="0"/>
              </a:rPr>
              <a:t>para realizar una actividad determinada, se limitan las posibilidades de ejercicio </a:t>
            </a:r>
            <a:r>
              <a:rPr lang="es-MX" sz="2800" b="1" dirty="0" smtClean="0">
                <a:solidFill>
                  <a:prstClr val="white"/>
                </a:solidFill>
                <a:latin typeface="Set Fire to the Rain" pitchFamily="2" charset="0"/>
              </a:rPr>
              <a:t>de operaciones </a:t>
            </a:r>
            <a:r>
              <a:rPr lang="es-MX" sz="2800" b="1" dirty="0">
                <a:solidFill>
                  <a:prstClr val="white"/>
                </a:solidFill>
                <a:latin typeface="Set Fire to the Rain" pitchFamily="2" charset="0"/>
              </a:rPr>
              <a:t>mentales, de comunicación de sus ideas y de estrategias espontáneas que </a:t>
            </a:r>
            <a:r>
              <a:rPr lang="es-MX" sz="2800" b="1" dirty="0" smtClean="0">
                <a:solidFill>
                  <a:prstClr val="white"/>
                </a:solidFill>
                <a:latin typeface="Set Fire to the Rain" pitchFamily="2" charset="0"/>
              </a:rPr>
              <a:t>les permitan </a:t>
            </a:r>
            <a:r>
              <a:rPr lang="es-MX" sz="2800" b="1" dirty="0">
                <a:solidFill>
                  <a:prstClr val="white"/>
                </a:solidFill>
                <a:latin typeface="Set Fire to the Rain" pitchFamily="2" charset="0"/>
              </a:rPr>
              <a:t>probar soluciones e intercambiar puntos de vista. Por el contrario, en situaciones </a:t>
            </a:r>
            <a:r>
              <a:rPr lang="es-MX" sz="2800" b="1" dirty="0" smtClean="0">
                <a:solidFill>
                  <a:prstClr val="white"/>
                </a:solidFill>
                <a:latin typeface="Set Fire to the Rain" pitchFamily="2" charset="0"/>
              </a:rPr>
              <a:t>que imponen </a:t>
            </a:r>
            <a:r>
              <a:rPr lang="es-MX" sz="2800" b="1" dirty="0">
                <a:solidFill>
                  <a:prstClr val="white"/>
                </a:solidFill>
                <a:latin typeface="Set Fire to the Rain" pitchFamily="2" charset="0"/>
              </a:rPr>
              <a:t>retos y demandan que los niños colaboren entre sí, conversen, busquen y </a:t>
            </a:r>
            <a:r>
              <a:rPr lang="es-MX" sz="2800" b="1" dirty="0" smtClean="0">
                <a:solidFill>
                  <a:prstClr val="white"/>
                </a:solidFill>
                <a:latin typeface="Set Fire to the Rain" pitchFamily="2" charset="0"/>
              </a:rPr>
              <a:t>prueben distintos </a:t>
            </a:r>
            <a:r>
              <a:rPr lang="es-MX" sz="2800" b="1" dirty="0">
                <a:solidFill>
                  <a:prstClr val="white"/>
                </a:solidFill>
                <a:latin typeface="Set Fire to the Rain" pitchFamily="2" charset="0"/>
              </a:rPr>
              <a:t>procedimientos y tomen decisiones, se ponen en juego la reflexión, el diálogo y </a:t>
            </a:r>
            <a:r>
              <a:rPr lang="es-MX" sz="2800" b="1" dirty="0" smtClean="0">
                <a:solidFill>
                  <a:prstClr val="white"/>
                </a:solidFill>
                <a:latin typeface="Set Fire to the Rain" pitchFamily="2" charset="0"/>
              </a:rPr>
              <a:t>la argumentación</a:t>
            </a:r>
            <a:r>
              <a:rPr lang="es-MX" sz="2800" b="1" dirty="0">
                <a:solidFill>
                  <a:prstClr val="white"/>
                </a:solidFill>
                <a:latin typeface="Set Fire to the Rain" pitchFamily="2" charset="0"/>
              </a:rPr>
              <a:t>, capacidades que contribuyen tanto al desarrollo cognitivo como del lenguaje</a:t>
            </a:r>
            <a:r>
              <a:rPr lang="es-MX" sz="2800" b="1" dirty="0" smtClean="0">
                <a:solidFill>
                  <a:prstClr val="white"/>
                </a:solidFill>
                <a:latin typeface="Set Fire to the Rain" pitchFamily="2" charset="0"/>
              </a:rPr>
              <a:t>.</a:t>
            </a:r>
          </a:p>
          <a:p>
            <a:r>
              <a:rPr lang="es-MX" sz="2800" b="1" dirty="0">
                <a:solidFill>
                  <a:prstClr val="white"/>
                </a:solidFill>
                <a:latin typeface="Set Fire to the Rain" pitchFamily="2" charset="0"/>
              </a:rPr>
              <a:t>En estas oportunidades, los niños encuentran grandes posibilidades de apoyarse, </a:t>
            </a:r>
            <a:r>
              <a:rPr lang="es-MX" sz="2800" b="1" dirty="0" smtClean="0">
                <a:solidFill>
                  <a:prstClr val="white"/>
                </a:solidFill>
                <a:latin typeface="Set Fire to the Rain" pitchFamily="2" charset="0"/>
              </a:rPr>
              <a:t>compartir </a:t>
            </a:r>
            <a:r>
              <a:rPr lang="es-MX" sz="2800" b="1" dirty="0">
                <a:solidFill>
                  <a:prstClr val="white"/>
                </a:solidFill>
                <a:latin typeface="Set Fire to the Rain" pitchFamily="2" charset="0"/>
              </a:rPr>
              <a:t>lo que saben y de aprender a trabajar en colaboración.</a:t>
            </a:r>
          </a:p>
        </p:txBody>
      </p:sp>
    </p:spTree>
    <p:extLst>
      <p:ext uri="{BB962C8B-B14F-4D97-AF65-F5344CB8AC3E}">
        <p14:creationId xmlns:p14="http://schemas.microsoft.com/office/powerpoint/2010/main" xmlns="" val="2839252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6984776" cy="1143000"/>
          </a:xfrm>
        </p:spPr>
        <p:txBody>
          <a:bodyPr>
            <a:normAutofit fontScale="90000"/>
          </a:bodyPr>
          <a:lstStyle/>
          <a:p>
            <a:pPr algn="ctr"/>
            <a:r>
              <a:rPr lang="es-MX" dirty="0">
                <a:latin typeface="Arial Black" pitchFamily="34" charset="0"/>
              </a:rPr>
              <a:t>a) Los desafíos de la intervención educativa en el jardín de niños </a:t>
            </a:r>
          </a:p>
        </p:txBody>
      </p:sp>
      <p:sp>
        <p:nvSpPr>
          <p:cNvPr id="3" name="2 Marcador de contenido"/>
          <p:cNvSpPr>
            <a:spLocks noGrp="1"/>
          </p:cNvSpPr>
          <p:nvPr>
            <p:ph sz="quarter" idx="1"/>
          </p:nvPr>
        </p:nvSpPr>
        <p:spPr>
          <a:xfrm>
            <a:off x="457200" y="1484784"/>
            <a:ext cx="7467600" cy="4989168"/>
          </a:xfrm>
        </p:spPr>
        <p:txBody>
          <a:bodyPr>
            <a:normAutofit fontScale="92500" lnSpcReduction="20000"/>
          </a:bodyPr>
          <a:lstStyle/>
          <a:p>
            <a:r>
              <a:rPr lang="es-MX" sz="2000" dirty="0">
                <a:latin typeface="Century Gothic" pitchFamily="34" charset="0"/>
              </a:rPr>
              <a:t>Las niñas y los niños llegan a la escuela con conocimientos y capacidades que son la base para seguir aprendiendo </a:t>
            </a:r>
            <a:endParaRPr lang="es-MX" sz="2000" dirty="0" smtClean="0">
              <a:latin typeface="Century Gothic" pitchFamily="34" charset="0"/>
            </a:endParaRPr>
          </a:p>
          <a:p>
            <a:pPr marL="0" indent="0">
              <a:buNone/>
            </a:pPr>
            <a:r>
              <a:rPr lang="es-MX" sz="2000" dirty="0">
                <a:solidFill>
                  <a:schemeClr val="accent1">
                    <a:lumMod val="75000"/>
                  </a:schemeClr>
                </a:solidFill>
                <a:latin typeface="Century Gothic" pitchFamily="34" charset="0"/>
              </a:rPr>
              <a:t> </a:t>
            </a:r>
            <a:r>
              <a:rPr lang="es-MX" sz="2000" dirty="0" smtClean="0">
                <a:solidFill>
                  <a:schemeClr val="accent1">
                    <a:lumMod val="75000"/>
                  </a:schemeClr>
                </a:solidFill>
                <a:latin typeface="Century Gothic" pitchFamily="34" charset="0"/>
              </a:rPr>
              <a:t>Definitivamente es verdad por que todo conocimiento que el niño tiene le sirve para desarrollar sus capacidades </a:t>
            </a:r>
            <a:endParaRPr lang="es-MX" sz="2000" dirty="0">
              <a:solidFill>
                <a:schemeClr val="accent1">
                  <a:lumMod val="75000"/>
                </a:schemeClr>
              </a:solidFill>
              <a:latin typeface="Century Gothic" pitchFamily="34" charset="0"/>
            </a:endParaRPr>
          </a:p>
          <a:p>
            <a:r>
              <a:rPr lang="es-MX" sz="2000" dirty="0" smtClean="0">
                <a:latin typeface="Century Gothic" pitchFamily="34" charset="0"/>
              </a:rPr>
              <a:t>La función de la educadora es fomentar y mantener a las niñas y los niños el deseo de conocer ,el interés y la motivación por aprender</a:t>
            </a:r>
          </a:p>
          <a:p>
            <a:pPr marL="0" indent="0">
              <a:buNone/>
            </a:pPr>
            <a:r>
              <a:rPr lang="es-MX" sz="2000" dirty="0">
                <a:solidFill>
                  <a:schemeClr val="accent1">
                    <a:lumMod val="75000"/>
                  </a:schemeClr>
                </a:solidFill>
                <a:latin typeface="Century Gothic" pitchFamily="34" charset="0"/>
              </a:rPr>
              <a:t> </a:t>
            </a:r>
            <a:r>
              <a:rPr lang="es-MX" sz="2000" dirty="0" smtClean="0">
                <a:solidFill>
                  <a:schemeClr val="accent1">
                    <a:lumMod val="75000"/>
                  </a:schemeClr>
                </a:solidFill>
                <a:latin typeface="Century Gothic" pitchFamily="34" charset="0"/>
              </a:rPr>
              <a:t>La función de la educadora aparte de mantener la motivación en los niños es ensenándolo a que desarrollen sus habilidades  </a:t>
            </a:r>
          </a:p>
          <a:p>
            <a:r>
              <a:rPr lang="es-MX" sz="2000" dirty="0" smtClean="0">
                <a:latin typeface="Century Gothic" pitchFamily="34" charset="0"/>
              </a:rPr>
              <a:t>Las niñas y los niños aprenden en interacción con sus pares</a:t>
            </a:r>
          </a:p>
          <a:p>
            <a:pPr marL="0" indent="0">
              <a:buNone/>
            </a:pPr>
            <a:r>
              <a:rPr lang="es-MX" sz="2000" dirty="0">
                <a:solidFill>
                  <a:schemeClr val="accent1">
                    <a:lumMod val="75000"/>
                  </a:schemeClr>
                </a:solidFill>
                <a:latin typeface="Century Gothic" pitchFamily="34" charset="0"/>
              </a:rPr>
              <a:t> Por supuesto que si ya que los niños observan su entorno y las cosas que suceden y al interactuar van desarrollándose</a:t>
            </a:r>
            <a:endParaRPr lang="es-MX" sz="2000" dirty="0" smtClean="0">
              <a:solidFill>
                <a:schemeClr val="accent1">
                  <a:lumMod val="75000"/>
                </a:schemeClr>
              </a:solidFill>
              <a:latin typeface="Century Gothic" pitchFamily="34" charset="0"/>
            </a:endParaRPr>
          </a:p>
          <a:p>
            <a:r>
              <a:rPr lang="es-MX" sz="2000" dirty="0" smtClean="0">
                <a:latin typeface="Century Gothic" pitchFamily="34" charset="0"/>
              </a:rPr>
              <a:t>El juego potencia el desarrollo y el aprendisaje de niñas y niños </a:t>
            </a:r>
          </a:p>
          <a:p>
            <a:pPr marL="0" indent="0">
              <a:buNone/>
            </a:pPr>
            <a:r>
              <a:rPr lang="es-MX" sz="2000" dirty="0" smtClean="0">
                <a:solidFill>
                  <a:schemeClr val="accent1">
                    <a:lumMod val="75000"/>
                  </a:schemeClr>
                </a:solidFill>
                <a:latin typeface="Century Gothic" pitchFamily="34" charset="0"/>
              </a:rPr>
              <a:t>Definitivamente si ,el juego desarrolla muchísimos aprendizajes en el niño además que se independiza</a:t>
            </a:r>
          </a:p>
          <a:p>
            <a:pPr marL="0" indent="0">
              <a:buNone/>
            </a:pPr>
            <a:r>
              <a:rPr lang="es-MX" sz="2000" dirty="0" smtClean="0">
                <a:solidFill>
                  <a:schemeClr val="accent1">
                    <a:lumMod val="75000"/>
                  </a:schemeClr>
                </a:solidFill>
                <a:latin typeface="Century Gothic" pitchFamily="34" charset="0"/>
              </a:rPr>
              <a:t> un poco </a:t>
            </a:r>
          </a:p>
          <a:p>
            <a:pPr marL="0" indent="0">
              <a:buNone/>
            </a:pPr>
            <a:endParaRPr lang="es-MX" sz="2000" dirty="0" smtClean="0">
              <a:latin typeface="Century Gothic" pitchFamily="34" charset="0"/>
            </a:endParaRPr>
          </a:p>
          <a:p>
            <a:endParaRPr lang="es-MX" dirty="0"/>
          </a:p>
        </p:txBody>
      </p:sp>
      <p:pic>
        <p:nvPicPr>
          <p:cNvPr id="1026" name="Picture 2" descr="http://www.google.com.mx/url?source=imglanding&amp;ct=img&amp;q=http://us.cdn4.123rf.com/168nwm/cole123rf/cole123rf0802/cole123rf080200276/2612514-cray-n-de-cera-que-marca-el-pulgar-con-tachuelas-nota--vector.jpg&amp;sa=X&amp;ei=0X39TpqfD-K02gWm04GJDA&amp;ved=0CAwQ8wc&amp;usg=AFQjCNF504-WTjGCcYFMgE8_8gXfCk57Q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54487" y="5661248"/>
            <a:ext cx="1567836" cy="119675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reyón rojo que ver con cajas de controlar - vector&#10; stock photography">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909193">
            <a:off x="7050115" y="182322"/>
            <a:ext cx="1600200" cy="1543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7961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4" descr="http://farm3.static.flickr.com/2763/4275964484_f382061353_o.jpg"/>
          <p:cNvPicPr>
            <a:picLocks noChangeAspect="1" noChangeArrowheads="1"/>
          </p:cNvPicPr>
          <p:nvPr/>
        </p:nvPicPr>
        <p:blipFill>
          <a:blip r:embed="rId2" cstate="print"/>
          <a:srcRect/>
          <a:stretch>
            <a:fillRect/>
          </a:stretch>
        </p:blipFill>
        <p:spPr bwMode="auto">
          <a:xfrm>
            <a:off x="0" y="0"/>
            <a:ext cx="9084788" cy="6858000"/>
          </a:xfrm>
          <a:prstGeom prst="rect">
            <a:avLst/>
          </a:prstGeom>
          <a:noFill/>
        </p:spPr>
      </p:pic>
      <p:sp>
        <p:nvSpPr>
          <p:cNvPr id="5" name="4 Rectángulo"/>
          <p:cNvSpPr/>
          <p:nvPr/>
        </p:nvSpPr>
        <p:spPr>
          <a:xfrm>
            <a:off x="467544" y="188640"/>
            <a:ext cx="8064896"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smtClean="0">
                <a:solidFill>
                  <a:prstClr val="white"/>
                </a:solidFill>
                <a:latin typeface="Lucida Handwriting" pitchFamily="66" charset="0"/>
              </a:rPr>
              <a:t>4. </a:t>
            </a:r>
            <a:r>
              <a:rPr lang="es-MX" dirty="0">
                <a:solidFill>
                  <a:prstClr val="white"/>
                </a:solidFill>
                <a:latin typeface="Lucida Handwriting" pitchFamily="66" charset="0"/>
              </a:rPr>
              <a:t>El juego potencia el desarrollo y el aprendizaje en las niñas y los niños</a:t>
            </a:r>
          </a:p>
        </p:txBody>
      </p:sp>
      <p:sp>
        <p:nvSpPr>
          <p:cNvPr id="6" name="5 Rectángulo redondeado"/>
          <p:cNvSpPr/>
          <p:nvPr/>
        </p:nvSpPr>
        <p:spPr>
          <a:xfrm>
            <a:off x="0" y="1268760"/>
            <a:ext cx="8820472" cy="547260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s-MX" sz="3200" dirty="0">
                <a:solidFill>
                  <a:prstClr val="white"/>
                </a:solidFill>
                <a:latin typeface="Set Fire to the Rain" pitchFamily="2" charset="0"/>
              </a:rPr>
              <a:t>El juego es un impulso natural de las niñas y los niños y tiene manifestaciones y </a:t>
            </a:r>
            <a:r>
              <a:rPr lang="es-MX" sz="3200" dirty="0" smtClean="0">
                <a:solidFill>
                  <a:prstClr val="white"/>
                </a:solidFill>
                <a:latin typeface="Set Fire to the Rain" pitchFamily="2" charset="0"/>
              </a:rPr>
              <a:t>funciones múltiples</a:t>
            </a:r>
            <a:r>
              <a:rPr lang="es-MX" sz="3200" dirty="0">
                <a:solidFill>
                  <a:prstClr val="white"/>
                </a:solidFill>
                <a:latin typeface="Set Fire to the Rain" pitchFamily="2" charset="0"/>
              </a:rPr>
              <a:t>. Es una forma de actividad que les permite la expresión de su energía, </a:t>
            </a:r>
            <a:r>
              <a:rPr lang="es-MX" sz="3200" dirty="0" smtClean="0">
                <a:solidFill>
                  <a:prstClr val="white"/>
                </a:solidFill>
                <a:latin typeface="Set Fire to the Rain" pitchFamily="2" charset="0"/>
              </a:rPr>
              <a:t>de su necesidad </a:t>
            </a:r>
            <a:r>
              <a:rPr lang="es-MX" sz="3200" dirty="0">
                <a:solidFill>
                  <a:prstClr val="white"/>
                </a:solidFill>
                <a:latin typeface="Set Fire to the Rain" pitchFamily="2" charset="0"/>
              </a:rPr>
              <a:t>de movimiento y puede adquirir formas complejas que propician el desarrollo de </a:t>
            </a:r>
            <a:r>
              <a:rPr lang="es-MX" sz="3200" dirty="0" smtClean="0">
                <a:solidFill>
                  <a:prstClr val="white"/>
                </a:solidFill>
                <a:latin typeface="Set Fire to the Rain" pitchFamily="2" charset="0"/>
              </a:rPr>
              <a:t>competencias. </a:t>
            </a:r>
          </a:p>
          <a:p>
            <a:r>
              <a:rPr lang="es-MX" sz="3200" dirty="0">
                <a:solidFill>
                  <a:prstClr val="white"/>
                </a:solidFill>
                <a:latin typeface="Set Fire to the Rain" pitchFamily="2" charset="0"/>
              </a:rPr>
              <a:t>A través del juego los niños exploran y ejercitan sus competencias </a:t>
            </a:r>
            <a:r>
              <a:rPr lang="es-MX" sz="3200" dirty="0" smtClean="0">
                <a:solidFill>
                  <a:prstClr val="white"/>
                </a:solidFill>
                <a:latin typeface="Set Fire to the Rain" pitchFamily="2" charset="0"/>
              </a:rPr>
              <a:t>físicas, idean </a:t>
            </a:r>
            <a:r>
              <a:rPr lang="es-MX" sz="3200" dirty="0">
                <a:solidFill>
                  <a:prstClr val="white"/>
                </a:solidFill>
                <a:latin typeface="Set Fire to the Rain" pitchFamily="2" charset="0"/>
              </a:rPr>
              <a:t>y reconstruyen situaciones de la vida social y familiar, en las cuales actúan e </a:t>
            </a:r>
            <a:r>
              <a:rPr lang="es-MX" sz="3200" dirty="0" smtClean="0">
                <a:solidFill>
                  <a:prstClr val="white"/>
                </a:solidFill>
                <a:latin typeface="Set Fire to the Rain" pitchFamily="2" charset="0"/>
              </a:rPr>
              <a:t>intercambian papeles.</a:t>
            </a:r>
          </a:p>
          <a:p>
            <a:r>
              <a:rPr lang="es-MX" sz="3200" dirty="0">
                <a:solidFill>
                  <a:prstClr val="white"/>
                </a:solidFill>
                <a:latin typeface="Set Fire to the Rain" pitchFamily="2" charset="0"/>
              </a:rPr>
              <a:t>Ejercen también su capacidad imaginativa al dar a los objetos más comunes </a:t>
            </a:r>
            <a:r>
              <a:rPr lang="es-MX" sz="3200" dirty="0" smtClean="0">
                <a:solidFill>
                  <a:prstClr val="white"/>
                </a:solidFill>
                <a:latin typeface="Set Fire to the Rain" pitchFamily="2" charset="0"/>
              </a:rPr>
              <a:t>una realidad </a:t>
            </a:r>
            <a:r>
              <a:rPr lang="es-MX" sz="3200" dirty="0">
                <a:solidFill>
                  <a:prstClr val="white"/>
                </a:solidFill>
                <a:latin typeface="Set Fire to the Rain" pitchFamily="2" charset="0"/>
              </a:rPr>
              <a:t>simbólica distinta y ensayan libremente sus posibilidades de expresión oral, gráfica </a:t>
            </a:r>
            <a:r>
              <a:rPr lang="es-MX" sz="3200" dirty="0" smtClean="0">
                <a:solidFill>
                  <a:prstClr val="white"/>
                </a:solidFill>
                <a:latin typeface="Set Fire to the Rain" pitchFamily="2" charset="0"/>
              </a:rPr>
              <a:t>y estética</a:t>
            </a:r>
            <a:r>
              <a:rPr lang="es-MX" sz="3200" dirty="0">
                <a:solidFill>
                  <a:prstClr val="white"/>
                </a:solidFill>
                <a:latin typeface="Set Fire to the Rain" pitchFamily="2" charset="0"/>
              </a:rPr>
              <a:t>.</a:t>
            </a:r>
          </a:p>
        </p:txBody>
      </p:sp>
    </p:spTree>
    <p:extLst>
      <p:ext uri="{BB962C8B-B14F-4D97-AF65-F5344CB8AC3E}">
        <p14:creationId xmlns:p14="http://schemas.microsoft.com/office/powerpoint/2010/main" xmlns="" val="3469680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13314" name="Picture 2" descr="http://www.vectorizados.com/muestras/composicion-floral.gif"/>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 name="4 CuadroTexto"/>
          <p:cNvSpPr txBox="1"/>
          <p:nvPr/>
        </p:nvSpPr>
        <p:spPr>
          <a:xfrm>
            <a:off x="0" y="260648"/>
            <a:ext cx="6264696" cy="3416320"/>
          </a:xfrm>
          <a:prstGeom prst="rect">
            <a:avLst/>
          </a:prstGeom>
          <a:noFill/>
        </p:spPr>
        <p:txBody>
          <a:bodyPr wrap="square" rtlCol="0">
            <a:spAutoFit/>
          </a:bodyPr>
          <a:lstStyle/>
          <a:p>
            <a:r>
              <a:rPr lang="es-MX" sz="7200" b="1" dirty="0" smtClean="0">
                <a:latin typeface="Heartbreaker" pitchFamily="2" charset="0"/>
              </a:rPr>
              <a:t>“La valoración de la diversidad "de Darling Hammond.</a:t>
            </a:r>
            <a:endParaRPr lang="es-MX" sz="7200" b="1" dirty="0">
              <a:latin typeface="Heartbreaker" pitchFamily="2" charset="0"/>
            </a:endParaRPr>
          </a:p>
        </p:txBody>
      </p:sp>
      <p:sp>
        <p:nvSpPr>
          <p:cNvPr id="6" name="5 CuadroTexto"/>
          <p:cNvSpPr txBox="1"/>
          <p:nvPr/>
        </p:nvSpPr>
        <p:spPr>
          <a:xfrm>
            <a:off x="1691680" y="6088559"/>
            <a:ext cx="7452320" cy="769441"/>
          </a:xfrm>
          <a:prstGeom prst="rect">
            <a:avLst/>
          </a:prstGeom>
          <a:noFill/>
        </p:spPr>
        <p:txBody>
          <a:bodyPr wrap="square" rtlCol="0">
            <a:spAutoFit/>
          </a:bodyPr>
          <a:lstStyle/>
          <a:p>
            <a:pPr algn="ctr"/>
            <a:r>
              <a:rPr lang="es-MX" sz="4400" b="1" dirty="0" smtClean="0">
                <a:latin typeface="French Script MT" pitchFamily="66" charset="0"/>
              </a:rPr>
              <a:t>Escuela Normal De Educación Preescolar.</a:t>
            </a:r>
            <a:endParaRPr lang="es-MX" sz="4400" b="1" dirty="0">
              <a:latin typeface="French Script MT" pitchFamily="66" charset="0"/>
            </a:endParaRPr>
          </a:p>
        </p:txBody>
      </p:sp>
      <p:pic>
        <p:nvPicPr>
          <p:cNvPr id="13315" name="Picture 3" descr="C:\Users\Elizabeth Lara\Desktop\DOCUMENTOS DE LA NORMAL PRIMER SEMESTRE\02enep[1].png"/>
          <p:cNvPicPr>
            <a:picLocks noChangeAspect="1" noChangeArrowheads="1"/>
          </p:cNvPicPr>
          <p:nvPr/>
        </p:nvPicPr>
        <p:blipFill>
          <a:blip r:embed="rId3" cstate="print"/>
          <a:srcRect/>
          <a:stretch>
            <a:fillRect/>
          </a:stretch>
        </p:blipFill>
        <p:spPr bwMode="auto">
          <a:xfrm>
            <a:off x="-180528" y="5445224"/>
            <a:ext cx="1828800" cy="1581150"/>
          </a:xfrm>
          <a:prstGeom prst="rect">
            <a:avLst/>
          </a:prstGeom>
          <a:noFill/>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11266"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251520" y="188640"/>
            <a:ext cx="8712968" cy="369332"/>
          </a:xfrm>
          <a:prstGeom prst="rect">
            <a:avLst/>
          </a:prstGeom>
          <a:noFill/>
        </p:spPr>
        <p:txBody>
          <a:bodyPr wrap="square" rtlCol="0">
            <a:spAutoFit/>
          </a:bodyPr>
          <a:lstStyle/>
          <a:p>
            <a:endParaRPr lang="es-MX" dirty="0"/>
          </a:p>
        </p:txBody>
      </p:sp>
      <p:pic>
        <p:nvPicPr>
          <p:cNvPr id="6" name="5 Marcador de contenido" descr="1.gif"/>
          <p:cNvPicPr>
            <a:picLocks noGrp="1" noChangeAspect="1"/>
          </p:cNvPicPr>
          <p:nvPr>
            <p:ph idx="1"/>
          </p:nvPr>
        </p:nvPicPr>
        <p:blipFill>
          <a:blip r:embed="rId3" cstate="print"/>
          <a:stretch>
            <a:fillRect/>
          </a:stretch>
        </p:blipFill>
        <p:spPr>
          <a:xfrm rot="16028396">
            <a:off x="2915658" y="-658189"/>
            <a:ext cx="9164425" cy="8529267"/>
          </a:xfrm>
        </p:spPr>
      </p:pic>
      <p:sp>
        <p:nvSpPr>
          <p:cNvPr id="7" name="6 CuadroTexto"/>
          <p:cNvSpPr txBox="1"/>
          <p:nvPr/>
        </p:nvSpPr>
        <p:spPr>
          <a:xfrm>
            <a:off x="467544" y="548680"/>
            <a:ext cx="4752528" cy="369332"/>
          </a:xfrm>
          <a:prstGeom prst="rect">
            <a:avLst/>
          </a:prstGeom>
          <a:noFill/>
        </p:spPr>
        <p:txBody>
          <a:bodyPr wrap="square" rtlCol="0">
            <a:spAutoFit/>
          </a:bodyPr>
          <a:lstStyle/>
          <a:p>
            <a:endParaRPr lang="es-MX" dirty="0"/>
          </a:p>
        </p:txBody>
      </p:sp>
      <p:sp>
        <p:nvSpPr>
          <p:cNvPr id="8" name="7 CuadroTexto"/>
          <p:cNvSpPr txBox="1"/>
          <p:nvPr/>
        </p:nvSpPr>
        <p:spPr>
          <a:xfrm>
            <a:off x="0" y="476672"/>
            <a:ext cx="6480720" cy="6186309"/>
          </a:xfrm>
          <a:prstGeom prst="rect">
            <a:avLst/>
          </a:prstGeom>
          <a:noFill/>
        </p:spPr>
        <p:txBody>
          <a:bodyPr wrap="square" rtlCol="0">
            <a:spAutoFit/>
          </a:bodyPr>
          <a:lstStyle/>
          <a:p>
            <a:pPr algn="ctr">
              <a:buClr>
                <a:srgbClr val="FF0066"/>
              </a:buClr>
              <a:buSzPct val="150000"/>
              <a:buFont typeface="Wingdings" pitchFamily="2" charset="2"/>
              <a:buChar char=""/>
            </a:pPr>
            <a:r>
              <a:rPr lang="es-MX" sz="3600" b="1" dirty="0" smtClean="0"/>
              <a:t> </a:t>
            </a:r>
            <a:r>
              <a:rPr lang="es-MX" sz="4400" b="1" dirty="0">
                <a:latin typeface="Heartbreaker" pitchFamily="2" charset="0"/>
              </a:rPr>
              <a:t>L</a:t>
            </a:r>
            <a:r>
              <a:rPr lang="es-MX" sz="5400" b="1" dirty="0" smtClean="0">
                <a:latin typeface="comic andy" pitchFamily="2" charset="0"/>
              </a:rPr>
              <a:t>a </a:t>
            </a:r>
            <a:r>
              <a:rPr lang="es-MX" sz="5400" b="1" dirty="0">
                <a:latin typeface="comic andy" pitchFamily="2" charset="0"/>
              </a:rPr>
              <a:t>educación es una empresa compleja de adaptar la cultura a las necesidades de </a:t>
            </a:r>
            <a:r>
              <a:rPr lang="es-MX" sz="5400" b="1" dirty="0" smtClean="0">
                <a:latin typeface="comic andy" pitchFamily="2" charset="0"/>
              </a:rPr>
              <a:t>sus Miembros, </a:t>
            </a:r>
            <a:r>
              <a:rPr lang="es-MX" sz="5400" b="1" dirty="0">
                <a:latin typeface="comic andy" pitchFamily="2" charset="0"/>
              </a:rPr>
              <a:t>y de adaptar a sus miembros y sus formas de conocer a las necesidades de la cultura.</a:t>
            </a:r>
            <a:r>
              <a:rPr lang="es-MX" dirty="0"/>
              <a:t/>
            </a:r>
            <a:br>
              <a:rPr lang="es-MX" dirty="0"/>
            </a:br>
            <a:endParaRPr lang="es-MX" dirty="0"/>
          </a:p>
        </p:txBody>
      </p:sp>
    </p:spTree>
  </p:cSld>
  <p:clrMapOvr>
    <a:masterClrMapping/>
  </p:clrMapOvr>
  <p:transition>
    <p:whee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11266"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251520" y="188640"/>
            <a:ext cx="8712968" cy="369332"/>
          </a:xfrm>
          <a:prstGeom prst="rect">
            <a:avLst/>
          </a:prstGeom>
          <a:noFill/>
        </p:spPr>
        <p:txBody>
          <a:bodyPr wrap="square" rtlCol="0">
            <a:spAutoFit/>
          </a:bodyPr>
          <a:lstStyle/>
          <a:p>
            <a:endParaRPr lang="es-MX" dirty="0"/>
          </a:p>
        </p:txBody>
      </p:sp>
      <p:sp>
        <p:nvSpPr>
          <p:cNvPr id="7" name="6 CuadroTexto"/>
          <p:cNvSpPr txBox="1"/>
          <p:nvPr/>
        </p:nvSpPr>
        <p:spPr>
          <a:xfrm>
            <a:off x="467544" y="548680"/>
            <a:ext cx="4752528" cy="369332"/>
          </a:xfrm>
          <a:prstGeom prst="rect">
            <a:avLst/>
          </a:prstGeom>
          <a:noFill/>
        </p:spPr>
        <p:txBody>
          <a:bodyPr wrap="square" rtlCol="0">
            <a:spAutoFit/>
          </a:bodyPr>
          <a:lstStyle/>
          <a:p>
            <a:endParaRPr lang="es-MX" dirty="0"/>
          </a:p>
        </p:txBody>
      </p:sp>
      <p:sp>
        <p:nvSpPr>
          <p:cNvPr id="8" name="7 Marcador de contenido"/>
          <p:cNvSpPr>
            <a:spLocks noGrp="1"/>
          </p:cNvSpPr>
          <p:nvPr>
            <p:ph idx="1"/>
          </p:nvPr>
        </p:nvSpPr>
        <p:spPr>
          <a:xfrm>
            <a:off x="179512" y="0"/>
            <a:ext cx="5842992" cy="6858000"/>
          </a:xfrm>
        </p:spPr>
        <p:txBody>
          <a:bodyPr>
            <a:noAutofit/>
          </a:bodyPr>
          <a:lstStyle/>
          <a:p>
            <a:pPr algn="ctr">
              <a:buClr>
                <a:srgbClr val="FF0066"/>
              </a:buClr>
              <a:buSzPct val="150000"/>
              <a:buFont typeface="Wingdings" pitchFamily="2" charset="2"/>
              <a:buChar char=""/>
            </a:pPr>
            <a:r>
              <a:rPr lang="es-MX" sz="5400" b="1" dirty="0" smtClean="0">
                <a:latin typeface="comic andy" pitchFamily="2" charset="0"/>
              </a:rPr>
              <a:t> </a:t>
            </a:r>
            <a:r>
              <a:rPr lang="es-MX" sz="5400" b="1" dirty="0">
                <a:latin typeface="Heartbreaker" pitchFamily="2" charset="0"/>
              </a:rPr>
              <a:t>S</a:t>
            </a:r>
            <a:r>
              <a:rPr lang="es-MX" sz="5400" b="1" dirty="0" smtClean="0">
                <a:latin typeface="comic andy" pitchFamily="2" charset="0"/>
              </a:rPr>
              <a:t>e </a:t>
            </a:r>
            <a:r>
              <a:rPr lang="es-MX" sz="5400" b="1" dirty="0">
                <a:latin typeface="comic andy" pitchFamily="2" charset="0"/>
              </a:rPr>
              <a:t>enseña en la escuela a hacer frente a las dificultades del mundo, la manera de organizar un </a:t>
            </a:r>
            <a:r>
              <a:rPr lang="es-MX" sz="5400" b="1" dirty="0" smtClean="0">
                <a:latin typeface="comic andy" pitchFamily="2" charset="0"/>
              </a:rPr>
              <a:t>currículum </a:t>
            </a:r>
            <a:r>
              <a:rPr lang="es-MX" sz="5400" b="1" dirty="0">
                <a:latin typeface="comic andy" pitchFamily="2" charset="0"/>
              </a:rPr>
              <a:t>común, "para que sea mas fácil enseñarlo", a todos los alumnos.</a:t>
            </a:r>
          </a:p>
        </p:txBody>
      </p:sp>
      <p:pic>
        <p:nvPicPr>
          <p:cNvPr id="9" name="8 Imagen" descr="Sin título-2.gif"/>
          <p:cNvPicPr>
            <a:picLocks noChangeAspect="1"/>
          </p:cNvPicPr>
          <p:nvPr/>
        </p:nvPicPr>
        <p:blipFill>
          <a:blip r:embed="rId3" cstate="print"/>
          <a:stretch>
            <a:fillRect/>
          </a:stretch>
        </p:blipFill>
        <p:spPr>
          <a:xfrm>
            <a:off x="6012160" y="2636912"/>
            <a:ext cx="3378913" cy="3880470"/>
          </a:xfrm>
          <a:prstGeom prst="rect">
            <a:avLst/>
          </a:prstGeom>
        </p:spPr>
      </p:pic>
    </p:spTree>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11266"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251520" y="188640"/>
            <a:ext cx="8712968" cy="369332"/>
          </a:xfrm>
          <a:prstGeom prst="rect">
            <a:avLst/>
          </a:prstGeom>
          <a:noFill/>
        </p:spPr>
        <p:txBody>
          <a:bodyPr wrap="square" rtlCol="0">
            <a:spAutoFit/>
          </a:bodyPr>
          <a:lstStyle/>
          <a:p>
            <a:endParaRPr lang="es-MX" dirty="0"/>
          </a:p>
        </p:txBody>
      </p:sp>
      <p:sp>
        <p:nvSpPr>
          <p:cNvPr id="7" name="6 CuadroTexto"/>
          <p:cNvSpPr txBox="1"/>
          <p:nvPr/>
        </p:nvSpPr>
        <p:spPr>
          <a:xfrm>
            <a:off x="467544" y="548680"/>
            <a:ext cx="4752528" cy="369332"/>
          </a:xfrm>
          <a:prstGeom prst="rect">
            <a:avLst/>
          </a:prstGeom>
          <a:noFill/>
        </p:spPr>
        <p:txBody>
          <a:bodyPr wrap="square" rtlCol="0">
            <a:spAutoFit/>
          </a:bodyPr>
          <a:lstStyle/>
          <a:p>
            <a:endParaRPr lang="es-MX" dirty="0"/>
          </a:p>
        </p:txBody>
      </p:sp>
      <p:sp>
        <p:nvSpPr>
          <p:cNvPr id="8" name="7 Marcador de contenido"/>
          <p:cNvSpPr>
            <a:spLocks noGrp="1"/>
          </p:cNvSpPr>
          <p:nvPr>
            <p:ph idx="1"/>
          </p:nvPr>
        </p:nvSpPr>
        <p:spPr>
          <a:xfrm>
            <a:off x="395536" y="404664"/>
            <a:ext cx="8229600" cy="5433467"/>
          </a:xfrm>
        </p:spPr>
        <p:txBody>
          <a:bodyPr>
            <a:noAutofit/>
          </a:bodyPr>
          <a:lstStyle/>
          <a:p>
            <a:pPr algn="ctr">
              <a:buClr>
                <a:srgbClr val="FF0066"/>
              </a:buClr>
              <a:buSzPct val="150000"/>
              <a:buFont typeface="Wingdings" pitchFamily="2" charset="2"/>
              <a:buChar char=""/>
            </a:pPr>
            <a:r>
              <a:rPr lang="es-MX" sz="3600" b="1" dirty="0">
                <a:latin typeface="Heartbreaker" pitchFamily="2" charset="0"/>
              </a:rPr>
              <a:t>L</a:t>
            </a:r>
            <a:r>
              <a:rPr lang="es-MX" sz="4400" b="1" dirty="0" smtClean="0">
                <a:latin typeface="comic andy" pitchFamily="2" charset="0"/>
              </a:rPr>
              <a:t>a </a:t>
            </a:r>
            <a:r>
              <a:rPr lang="es-MX" sz="4400" b="1" dirty="0">
                <a:latin typeface="comic andy" pitchFamily="2" charset="0"/>
              </a:rPr>
              <a:t>enseñanza moral, para todos los </a:t>
            </a:r>
            <a:r>
              <a:rPr lang="es-MX" sz="4400" b="1" dirty="0" smtClean="0">
                <a:latin typeface="comic andy" pitchFamily="2" charset="0"/>
              </a:rPr>
              <a:t>alumnos</a:t>
            </a:r>
            <a:r>
              <a:rPr lang="es-MX" sz="4400" b="1" dirty="0">
                <a:latin typeface="comic andy" pitchFamily="2" charset="0"/>
              </a:rPr>
              <a:t>, en una escuela dividida por grados donde el criterio de agrupamiento es la edad, variable a partir de la cual se establecen etapas y ciclos educativos, contenidos curriculares, metodologías, sistema de evaluación, conformando así una secuencia de desarrollo ordenado y normalizado de la educación.</a:t>
            </a:r>
          </a:p>
        </p:txBody>
      </p:sp>
    </p:spTree>
  </p:cSld>
  <p:clrMapOvr>
    <a:masterClrMapping/>
  </p:clrMapOvr>
  <p:transition>
    <p:wheel spokes="2"/>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755576" y="620688"/>
            <a:ext cx="7776864" cy="6432530"/>
          </a:xfrm>
          <a:prstGeom prst="rect">
            <a:avLst/>
          </a:prstGeom>
          <a:noFill/>
        </p:spPr>
        <p:txBody>
          <a:bodyPr wrap="square" rtlCol="0">
            <a:spAutoFit/>
          </a:bodyPr>
          <a:lstStyle/>
          <a:p>
            <a:pPr algn="ctr">
              <a:buClr>
                <a:srgbClr val="FF0066"/>
              </a:buClr>
              <a:buSzPct val="150000"/>
              <a:buFont typeface="Wingdings" pitchFamily="2" charset="2"/>
              <a:buChar char=""/>
            </a:pPr>
            <a:r>
              <a:rPr lang="es-MX" sz="4400" b="1" dirty="0">
                <a:latin typeface="Heartbreaker" pitchFamily="2" charset="0"/>
              </a:rPr>
              <a:t>E</a:t>
            </a:r>
            <a:r>
              <a:rPr lang="es-MX" sz="6000" b="1" dirty="0" smtClean="0">
                <a:latin typeface="comic andy" pitchFamily="2" charset="0"/>
              </a:rPr>
              <a:t>l modelo de graduación por edad, cuyo propósito fue hacer gobernable la natural heterogeneidad etaria y organizar los niveles de instrucción.</a:t>
            </a:r>
            <a:r>
              <a:rPr lang="es-MX" sz="2000" dirty="0" smtClean="0"/>
              <a:t/>
            </a:r>
            <a:br>
              <a:rPr lang="es-MX" sz="2000" dirty="0" smtClean="0"/>
            </a:br>
            <a:endParaRPr lang="es-MX" sz="2000" dirty="0" smtClean="0"/>
          </a:p>
          <a:p>
            <a:endParaRPr lang="es-MX" sz="2000" dirty="0"/>
          </a:p>
        </p:txBody>
      </p:sp>
    </p:spTree>
  </p:cSld>
  <p:clrMapOvr>
    <a:masterClrMapping/>
  </p:clrMapOvr>
  <p:transition>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4"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6 Marcador de contenido" descr="cos.gif"/>
          <p:cNvPicPr>
            <a:picLocks noGrp="1" noChangeAspect="1"/>
          </p:cNvPicPr>
          <p:nvPr>
            <p:ph idx="1"/>
          </p:nvPr>
        </p:nvPicPr>
        <p:blipFill>
          <a:blip r:embed="rId3" cstate="print"/>
          <a:stretch>
            <a:fillRect/>
          </a:stretch>
        </p:blipFill>
        <p:spPr>
          <a:xfrm rot="2753821">
            <a:off x="3976504" y="2786692"/>
            <a:ext cx="5706654" cy="3966592"/>
          </a:xfrm>
        </p:spPr>
      </p:pic>
      <p:sp>
        <p:nvSpPr>
          <p:cNvPr id="6" name="5 CuadroTexto"/>
          <p:cNvSpPr txBox="1"/>
          <p:nvPr/>
        </p:nvSpPr>
        <p:spPr>
          <a:xfrm>
            <a:off x="0" y="25360"/>
            <a:ext cx="6048672" cy="5909310"/>
          </a:xfrm>
          <a:prstGeom prst="rect">
            <a:avLst/>
          </a:prstGeom>
          <a:noFill/>
        </p:spPr>
        <p:txBody>
          <a:bodyPr wrap="square" rtlCol="0">
            <a:spAutoFit/>
          </a:bodyPr>
          <a:lstStyle/>
          <a:p>
            <a:pPr algn="ctr">
              <a:buClr>
                <a:srgbClr val="FF0066"/>
              </a:buClr>
              <a:buSzPct val="150000"/>
              <a:buFont typeface="Wingdings" pitchFamily="2" charset="2"/>
              <a:buChar char=""/>
            </a:pPr>
            <a:r>
              <a:rPr lang="es-MX" sz="4400" b="1" dirty="0">
                <a:latin typeface="Heartbreaker" pitchFamily="2" charset="0"/>
              </a:rPr>
              <a:t>L</a:t>
            </a:r>
            <a:r>
              <a:rPr lang="es-MX" sz="6000" b="1" dirty="0" smtClean="0">
                <a:latin typeface="comic andy" pitchFamily="2" charset="0"/>
              </a:rPr>
              <a:t>a </a:t>
            </a:r>
            <a:r>
              <a:rPr lang="es-MX" sz="6000" b="1" dirty="0">
                <a:latin typeface="comic andy" pitchFamily="2" charset="0"/>
              </a:rPr>
              <a:t>escuela tradicional, logra integrar a la cultura tradicional a poblaciones dispersas y diferenciadas económica, social y culturalmente.</a:t>
            </a:r>
            <a:r>
              <a:rPr lang="es-MX" sz="3600" b="1" dirty="0"/>
              <a:t/>
            </a:r>
            <a:br>
              <a:rPr lang="es-MX" sz="3600" b="1" dirty="0"/>
            </a:br>
            <a:endParaRPr lang="es-MX" dirty="0"/>
          </a:p>
        </p:txBody>
      </p:sp>
    </p:spTree>
  </p:cSld>
  <p:clrMapOvr>
    <a:masterClrMapping/>
  </p:clrMapOvr>
  <p:transition>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4"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251520" y="476672"/>
            <a:ext cx="6192688" cy="6063198"/>
          </a:xfrm>
          <a:prstGeom prst="rect">
            <a:avLst/>
          </a:prstGeom>
          <a:noFill/>
        </p:spPr>
        <p:txBody>
          <a:bodyPr wrap="square" rtlCol="0">
            <a:spAutoFit/>
          </a:bodyPr>
          <a:lstStyle/>
          <a:p>
            <a:pPr algn="ctr">
              <a:buClr>
                <a:srgbClr val="FF0066"/>
              </a:buClr>
              <a:buFont typeface="Wingdings" pitchFamily="2" charset="2"/>
              <a:buChar char=""/>
            </a:pPr>
            <a:r>
              <a:rPr lang="es-MX" sz="4000" b="1" dirty="0">
                <a:latin typeface="Heartbreaker" pitchFamily="2" charset="0"/>
              </a:rPr>
              <a:t>E</a:t>
            </a:r>
            <a:r>
              <a:rPr lang="es-MX" sz="4400" b="1" dirty="0" smtClean="0">
                <a:latin typeface="comic andy" pitchFamily="2" charset="0"/>
              </a:rPr>
              <a:t>l </a:t>
            </a:r>
            <a:r>
              <a:rPr lang="es-MX" sz="4400" b="1" dirty="0">
                <a:latin typeface="comic andy" pitchFamily="2" charset="0"/>
              </a:rPr>
              <a:t>alumno, en una escuela, </a:t>
            </a:r>
            <a:r>
              <a:rPr lang="es-MX" sz="4400" b="1" dirty="0" smtClean="0">
                <a:latin typeface="comic andy" pitchFamily="2" charset="0"/>
              </a:rPr>
              <a:t>es afectado </a:t>
            </a:r>
            <a:r>
              <a:rPr lang="es-MX" sz="4400" b="1" dirty="0">
                <a:latin typeface="comic andy" pitchFamily="2" charset="0"/>
              </a:rPr>
              <a:t>en su autoestima, </a:t>
            </a:r>
            <a:r>
              <a:rPr lang="es-MX" sz="4400" b="1" dirty="0" smtClean="0">
                <a:latin typeface="comic andy" pitchFamily="2" charset="0"/>
              </a:rPr>
              <a:t>Mas sin embargo la escuela contribuye a su desarrollo afectivo </a:t>
            </a:r>
            <a:r>
              <a:rPr lang="es-MX" sz="4400" b="1" dirty="0">
                <a:latin typeface="comic andy" pitchFamily="2" charset="0"/>
              </a:rPr>
              <a:t>y la motivación intrínseca al aprender es tan importante como el desarrollo de sus habilidades y la adquisición de sus conocimientos.</a:t>
            </a:r>
            <a:r>
              <a:rPr lang="es-MX" sz="2800" b="1" dirty="0"/>
              <a:t/>
            </a:r>
            <a:br>
              <a:rPr lang="es-MX" sz="2800" b="1" dirty="0"/>
            </a:br>
            <a:r>
              <a:rPr lang="es-MX" dirty="0"/>
              <a:t/>
            </a:r>
            <a:br>
              <a:rPr lang="es-MX" dirty="0"/>
            </a:br>
            <a:endParaRPr lang="es-MX" dirty="0"/>
          </a:p>
        </p:txBody>
      </p:sp>
      <p:pic>
        <p:nvPicPr>
          <p:cNvPr id="6" name="5 Marcador de contenido" descr="pas.gif"/>
          <p:cNvPicPr>
            <a:picLocks noGrp="1" noChangeAspect="1"/>
          </p:cNvPicPr>
          <p:nvPr>
            <p:ph idx="1"/>
          </p:nvPr>
        </p:nvPicPr>
        <p:blipFill>
          <a:blip r:embed="rId3" cstate="print"/>
          <a:stretch>
            <a:fillRect/>
          </a:stretch>
        </p:blipFill>
        <p:spPr>
          <a:xfrm>
            <a:off x="5810250" y="4552950"/>
            <a:ext cx="3333750" cy="2305050"/>
          </a:xfrm>
        </p:spPr>
      </p:pic>
    </p:spTree>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5"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Rectángulo"/>
          <p:cNvSpPr/>
          <p:nvPr/>
        </p:nvSpPr>
        <p:spPr>
          <a:xfrm>
            <a:off x="323528" y="404664"/>
            <a:ext cx="5832648" cy="6001643"/>
          </a:xfrm>
          <a:prstGeom prst="rect">
            <a:avLst/>
          </a:prstGeom>
        </p:spPr>
        <p:txBody>
          <a:bodyPr wrap="square">
            <a:spAutoFit/>
          </a:bodyPr>
          <a:lstStyle/>
          <a:p>
            <a:pPr algn="ctr">
              <a:buClr>
                <a:srgbClr val="FF0066"/>
              </a:buClr>
              <a:buFont typeface="Wingdings" pitchFamily="2" charset="2"/>
              <a:buChar char=""/>
            </a:pPr>
            <a:r>
              <a:rPr lang="es-MX" sz="4800" b="1" dirty="0">
                <a:latin typeface="Heartbreaker" pitchFamily="2" charset="0"/>
              </a:rPr>
              <a:t>L</a:t>
            </a:r>
            <a:r>
              <a:rPr lang="es-MX" sz="4800" b="1" dirty="0" smtClean="0">
                <a:latin typeface="comic andy" pitchFamily="2" charset="0"/>
              </a:rPr>
              <a:t>os seres humanos  son curiosos por su naturaleza y disfrutan el aprendizaje, pero pierden el entusiasmo cuando se les somete a situaciones en las cuales se despiertan emociones negativas muy intensas.</a:t>
            </a:r>
            <a:endParaRPr lang="es-MX" sz="4800" dirty="0">
              <a:latin typeface="comic andy" pitchFamily="2" charset="0"/>
            </a:endParaRPr>
          </a:p>
        </p:txBody>
      </p:sp>
      <p:pic>
        <p:nvPicPr>
          <p:cNvPr id="10" name="9 Imagen" descr="ulo-3.png"/>
          <p:cNvPicPr>
            <a:picLocks noChangeAspect="1"/>
          </p:cNvPicPr>
          <p:nvPr/>
        </p:nvPicPr>
        <p:blipFill>
          <a:blip r:embed="rId3" cstate="print"/>
          <a:stretch>
            <a:fillRect/>
          </a:stretch>
        </p:blipFill>
        <p:spPr>
          <a:xfrm>
            <a:off x="5796136" y="3124666"/>
            <a:ext cx="3190476" cy="3733334"/>
          </a:xfrm>
          <a:prstGeom prst="rect">
            <a:avLst/>
          </a:prstGeom>
        </p:spPr>
      </p:pic>
    </p:spTree>
  </p:cSld>
  <p:clrMapOvr>
    <a:masterClrMapping/>
  </p:clrMapOvr>
  <p:transition>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0" y="0"/>
            <a:ext cx="9144000" cy="4770537"/>
          </a:xfrm>
          <a:prstGeom prst="rect">
            <a:avLst/>
          </a:prstGeom>
          <a:noFill/>
        </p:spPr>
        <p:txBody>
          <a:bodyPr wrap="square" rtlCol="0">
            <a:spAutoFit/>
          </a:bodyPr>
          <a:lstStyle/>
          <a:p>
            <a:pPr algn="ctr">
              <a:buClr>
                <a:srgbClr val="FF0066"/>
              </a:buClr>
              <a:buFont typeface="Wingdings" pitchFamily="2" charset="2"/>
              <a:buChar char=""/>
            </a:pPr>
            <a:r>
              <a:rPr lang="es-MX" sz="3600" b="1" dirty="0">
                <a:latin typeface="Heartbreaker" pitchFamily="2" charset="0"/>
              </a:rPr>
              <a:t>L</a:t>
            </a:r>
            <a:r>
              <a:rPr lang="es-MX" sz="3600" b="1" dirty="0" smtClean="0">
                <a:latin typeface="comic andy" pitchFamily="2" charset="0"/>
              </a:rPr>
              <a:t>o</a:t>
            </a:r>
            <a:r>
              <a:rPr lang="es-MX" sz="4000" b="1" dirty="0" smtClean="0">
                <a:latin typeface="comic andy" pitchFamily="2" charset="0"/>
              </a:rPr>
              <a:t>s </a:t>
            </a:r>
            <a:r>
              <a:rPr lang="es-MX" sz="4000" b="1" dirty="0">
                <a:latin typeface="comic andy" pitchFamily="2" charset="0"/>
              </a:rPr>
              <a:t>seres humanos se caracterizan por la diversidad existente entre ellos, y esa diversidad no sólo es constitucional a la historia de la humanidad, sino que también es positiva y </a:t>
            </a:r>
            <a:r>
              <a:rPr lang="es-MX" sz="4000" b="1" dirty="0" smtClean="0">
                <a:latin typeface="comic andy" pitchFamily="2" charset="0"/>
              </a:rPr>
              <a:t>enriquecedora.</a:t>
            </a:r>
          </a:p>
          <a:p>
            <a:pPr algn="ctr">
              <a:buClr>
                <a:srgbClr val="FF0066"/>
              </a:buClr>
            </a:pPr>
            <a:r>
              <a:rPr lang="es-MX" sz="4000" b="1" dirty="0" smtClean="0">
                <a:latin typeface="comic andy" pitchFamily="2" charset="0"/>
              </a:rPr>
              <a:t>la </a:t>
            </a:r>
            <a:r>
              <a:rPr lang="es-MX" sz="4000" b="1" dirty="0">
                <a:latin typeface="comic andy" pitchFamily="2" charset="0"/>
              </a:rPr>
              <a:t>enseñanza moral, debe posibilitar el acceso de igualdad de condición, libertad de realización y de justicia </a:t>
            </a:r>
            <a:r>
              <a:rPr lang="es-MX" sz="4000" b="1" dirty="0" smtClean="0">
                <a:latin typeface="comic andy" pitchFamily="2" charset="0"/>
              </a:rPr>
              <a:t>sin                                                           						 </a:t>
            </a:r>
            <a:r>
              <a:rPr lang="es-MX" sz="4000" b="1" dirty="0">
                <a:latin typeface="comic andy" pitchFamily="2" charset="0"/>
              </a:rPr>
              <a:t>privilegios.</a:t>
            </a:r>
            <a:r>
              <a:rPr lang="es-MX" sz="2000" dirty="0"/>
              <a:t/>
            </a:r>
            <a:br>
              <a:rPr lang="es-MX" sz="2000" dirty="0"/>
            </a:br>
            <a:endParaRPr lang="es-MX" sz="2000" dirty="0"/>
          </a:p>
        </p:txBody>
      </p:sp>
      <p:pic>
        <p:nvPicPr>
          <p:cNvPr id="33794" name="Picture 2" descr="http://2.bp.blogspot.com/-QneRwm3hZ-U/TahvDvnmRKI/AAAAAAAAAaM/s1DT7Gpn_Y0/s1600/medium_DiversidadCultural.jpg"/>
          <p:cNvPicPr>
            <a:picLocks noChangeAspect="1" noChangeArrowheads="1"/>
          </p:cNvPicPr>
          <p:nvPr/>
        </p:nvPicPr>
        <p:blipFill>
          <a:blip r:embed="rId3" cstate="print"/>
          <a:srcRect/>
          <a:stretch>
            <a:fillRect/>
          </a:stretch>
        </p:blipFill>
        <p:spPr bwMode="auto">
          <a:xfrm rot="186483">
            <a:off x="323398" y="4093286"/>
            <a:ext cx="5986777" cy="2813786"/>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1957924"/>
            <a:ext cx="5292080" cy="4900075"/>
          </a:xfrm>
          <a:prstGeom prst="rect">
            <a:avLst/>
          </a:prstGeom>
          <a:noFill/>
          <a:ln w="9525">
            <a:noFill/>
            <a:miter lim="800000"/>
            <a:headEnd/>
            <a:tailEnd/>
          </a:ln>
        </p:spPr>
      </p:pic>
      <p:sp>
        <p:nvSpPr>
          <p:cNvPr id="5" name="4 CuadroTexto"/>
          <p:cNvSpPr txBox="1"/>
          <p:nvPr/>
        </p:nvSpPr>
        <p:spPr>
          <a:xfrm>
            <a:off x="251520" y="692696"/>
            <a:ext cx="8496944" cy="369332"/>
          </a:xfrm>
          <a:prstGeom prst="rect">
            <a:avLst/>
          </a:prstGeom>
          <a:noFill/>
        </p:spPr>
        <p:txBody>
          <a:bodyPr wrap="square" rtlCol="0">
            <a:spAutoFit/>
          </a:bodyPr>
          <a:lstStyle/>
          <a:p>
            <a:endParaRPr lang="es-MX" dirty="0">
              <a:solidFill>
                <a:prstClr val="black"/>
              </a:solidFill>
            </a:endParaRPr>
          </a:p>
        </p:txBody>
      </p:sp>
      <p:sp>
        <p:nvSpPr>
          <p:cNvPr id="6" name="5 CuadroTexto"/>
          <p:cNvSpPr txBox="1"/>
          <p:nvPr/>
        </p:nvSpPr>
        <p:spPr>
          <a:xfrm>
            <a:off x="0" y="0"/>
            <a:ext cx="9144000" cy="6740307"/>
          </a:xfrm>
          <a:prstGeom prst="rect">
            <a:avLst/>
          </a:prstGeom>
          <a:noFill/>
        </p:spPr>
        <p:txBody>
          <a:bodyPr wrap="square" rtlCol="0">
            <a:spAutoFit/>
          </a:bodyPr>
          <a:lstStyle/>
          <a:p>
            <a:pPr algn="ctr">
              <a:buFont typeface="Arial" charset="0"/>
              <a:buChar char="•"/>
            </a:pPr>
            <a:r>
              <a:rPr lang="es-MX" sz="2400" b="1" dirty="0" smtClean="0">
                <a:solidFill>
                  <a:srgbClr val="33CC33"/>
                </a:solidFill>
                <a:latin typeface="Comic Sans MS" pitchFamily="66" charset="0"/>
              </a:rPr>
              <a:t>Qué retos representa para la educadora partir de que los alumnos llegan al jardín de niños con conocimientos y capacidades que son esenciales para seguir aprendiendo.</a:t>
            </a:r>
          </a:p>
          <a:p>
            <a:pPr algn="ctr"/>
            <a:r>
              <a:rPr lang="es-MX" sz="2400" b="1" dirty="0" smtClean="0">
                <a:solidFill>
                  <a:prstClr val="black"/>
                </a:solidFill>
                <a:latin typeface="Comic Sans MS" pitchFamily="66" charset="0"/>
              </a:rPr>
              <a:t>Es problema ya que se presentan muchas diferencias en el grupo ya sean buenas o malas pero al fin mucha variedad. Es necesario que la educadora se tome a la tarea de buscar hacer el grupo igualitario aprovechando la ayuda de aquellos alumnos que ya tienen ciertos conocimientos para apoyar a los que no los tienen y a los que ya los tiene enriquecérselos.</a:t>
            </a:r>
          </a:p>
          <a:p>
            <a:pPr algn="ctr">
              <a:buFont typeface="Arial" charset="0"/>
              <a:buChar char="•"/>
            </a:pPr>
            <a:r>
              <a:rPr lang="es-MX" sz="2400" b="1" dirty="0" smtClean="0">
                <a:solidFill>
                  <a:srgbClr val="33CC33"/>
                </a:solidFill>
                <a:latin typeface="Comic Sans MS" pitchFamily="66" charset="0"/>
              </a:rPr>
              <a:t>Qué significado tiene para la educadora atender los intereses de los niños en el proceso educativo.</a:t>
            </a:r>
          </a:p>
          <a:p>
            <a:pPr algn="ctr"/>
            <a:r>
              <a:rPr lang="es-MX" sz="2400" b="1" dirty="0" smtClean="0">
                <a:solidFill>
                  <a:prstClr val="black"/>
                </a:solidFill>
                <a:latin typeface="Comic Sans MS" pitchFamily="66" charset="0"/>
              </a:rPr>
              <a:t>Es de gran importancia y un gran compromiso con los mismos pequeños por que de la maestra depende que cada uno de ellos adquiera los  aprendizajes que requieren para que mas adelante puedan desarrollarse como buenos alumnos principalmente y que lleve las bases para poder continuar con los siguientes pasos en su vida.  </a:t>
            </a:r>
          </a:p>
        </p:txBody>
      </p:sp>
    </p:spTree>
    <p:extLst>
      <p:ext uri="{BB962C8B-B14F-4D97-AF65-F5344CB8AC3E}">
        <p14:creationId xmlns:p14="http://schemas.microsoft.com/office/powerpoint/2010/main" xmlns="" val="4188119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2" descr="http://m1.paperblog.com/i/18/180833/que-opinais-diversidad-empresas-L-1.jpeg"/>
          <p:cNvPicPr>
            <a:picLocks noChangeAspect="1" noChangeArrowheads="1"/>
          </p:cNvPicPr>
          <p:nvPr/>
        </p:nvPicPr>
        <p:blipFill>
          <a:blip r:embed="rId3" cstate="print"/>
          <a:srcRect/>
          <a:stretch>
            <a:fillRect/>
          </a:stretch>
        </p:blipFill>
        <p:spPr bwMode="auto">
          <a:xfrm rot="20855996">
            <a:off x="281479" y="3612432"/>
            <a:ext cx="3048000" cy="2952751"/>
          </a:xfrm>
          <a:prstGeom prst="rect">
            <a:avLst/>
          </a:prstGeom>
          <a:noFill/>
        </p:spPr>
      </p:pic>
      <p:sp>
        <p:nvSpPr>
          <p:cNvPr id="5" name="4 CuadroTexto"/>
          <p:cNvSpPr txBox="1"/>
          <p:nvPr/>
        </p:nvSpPr>
        <p:spPr>
          <a:xfrm>
            <a:off x="2951312" y="332656"/>
            <a:ext cx="6192688" cy="6186309"/>
          </a:xfrm>
          <a:prstGeom prst="rect">
            <a:avLst/>
          </a:prstGeom>
          <a:noFill/>
        </p:spPr>
        <p:txBody>
          <a:bodyPr wrap="square" rtlCol="0">
            <a:spAutoFit/>
          </a:bodyPr>
          <a:lstStyle/>
          <a:p>
            <a:pPr algn="ctr">
              <a:buClr>
                <a:srgbClr val="FF0066"/>
              </a:buClr>
              <a:buFont typeface="Wingdings" pitchFamily="2" charset="2"/>
              <a:buChar char=""/>
            </a:pPr>
            <a:r>
              <a:rPr lang="es-MX" sz="5400" b="1" dirty="0">
                <a:latin typeface="Heartbreaker" pitchFamily="2" charset="0"/>
              </a:rPr>
              <a:t>L</a:t>
            </a:r>
            <a:r>
              <a:rPr lang="es-MX" sz="5400" b="1" dirty="0" smtClean="0">
                <a:latin typeface="comic andy" pitchFamily="2" charset="0"/>
              </a:rPr>
              <a:t>o diverso sea tratado adecuadamente, diferenciado positivamente a fin de dar a cada cual lo que realmente necesita, sin descuidar aquello que se considera común a todos.</a:t>
            </a:r>
          </a:p>
          <a:p>
            <a:endParaRPr lang="es-MX" dirty="0"/>
          </a:p>
        </p:txBody>
      </p:sp>
    </p:spTree>
  </p:cSld>
  <p:clrMapOvr>
    <a:masterClrMapping/>
  </p:clrMapOvr>
  <p:transition>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251520" y="0"/>
            <a:ext cx="7344816" cy="7140416"/>
          </a:xfrm>
          <a:prstGeom prst="rect">
            <a:avLst/>
          </a:prstGeom>
          <a:noFill/>
        </p:spPr>
        <p:txBody>
          <a:bodyPr wrap="square" rtlCol="0">
            <a:spAutoFit/>
          </a:bodyPr>
          <a:lstStyle/>
          <a:p>
            <a:pPr algn="ctr">
              <a:buClr>
                <a:srgbClr val="FF0066"/>
              </a:buClr>
              <a:buFont typeface="Wingdings" pitchFamily="2" charset="2"/>
              <a:buChar char=""/>
            </a:pPr>
            <a:r>
              <a:rPr lang="es-MX" sz="4000" b="1" dirty="0">
                <a:latin typeface="Heartbreaker" pitchFamily="2" charset="0"/>
              </a:rPr>
              <a:t>A</a:t>
            </a:r>
            <a:r>
              <a:rPr lang="es-MX" sz="4000" b="1" dirty="0" smtClean="0">
                <a:latin typeface="comic andy" pitchFamily="2" charset="0"/>
              </a:rPr>
              <a:t>ula </a:t>
            </a:r>
            <a:r>
              <a:rPr lang="es-MX" sz="4000" b="1" dirty="0">
                <a:latin typeface="comic andy" pitchFamily="2" charset="0"/>
              </a:rPr>
              <a:t>heterogénea, es el núcleo básico de la organización de la escuela, en la que se producirán todos los procesos de aprendizaje de los alumnos, sino incluye diferencias relevantes a la hora de abordar la enseñanza: origen, etnia, cultura, lengua, estilo de aprendizaje, etc.</a:t>
            </a:r>
            <a:br>
              <a:rPr lang="es-MX" sz="4000" b="1" dirty="0">
                <a:latin typeface="comic andy" pitchFamily="2" charset="0"/>
              </a:rPr>
            </a:br>
            <a:r>
              <a:rPr lang="es-MX" sz="4000" b="1" dirty="0">
                <a:latin typeface="comic andy" pitchFamily="2" charset="0"/>
              </a:rPr>
              <a:t>el reconocimiento del derecho de los seres humanos a ser diferentes no se contrapone a la función que le cabe a cada individuo como integrante de una sociedad.</a:t>
            </a:r>
            <a:r>
              <a:rPr lang="es-MX" dirty="0"/>
              <a:t/>
            </a:r>
            <a:br>
              <a:rPr lang="es-MX" dirty="0"/>
            </a:br>
            <a:endParaRPr lang="es-MX" dirty="0"/>
          </a:p>
        </p:txBody>
      </p:sp>
    </p:spTree>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0" y="332656"/>
            <a:ext cx="9144000" cy="6247864"/>
          </a:xfrm>
          <a:prstGeom prst="rect">
            <a:avLst/>
          </a:prstGeom>
          <a:noFill/>
        </p:spPr>
        <p:txBody>
          <a:bodyPr wrap="square" rtlCol="0">
            <a:spAutoFit/>
          </a:bodyPr>
          <a:lstStyle/>
          <a:p>
            <a:pPr algn="ctr">
              <a:buClr>
                <a:srgbClr val="FF0066"/>
              </a:buClr>
              <a:buFont typeface="Wingdings" pitchFamily="2" charset="2"/>
              <a:buChar char=""/>
            </a:pPr>
            <a:r>
              <a:rPr lang="es-MX" sz="4000" dirty="0" smtClean="0">
                <a:latin typeface="comic andy" pitchFamily="2" charset="0"/>
              </a:rPr>
              <a:t> </a:t>
            </a:r>
            <a:r>
              <a:rPr lang="es-MX" sz="4000" b="1" dirty="0">
                <a:latin typeface="Heartbreaker" pitchFamily="2" charset="0"/>
              </a:rPr>
              <a:t>L</a:t>
            </a:r>
            <a:r>
              <a:rPr lang="es-MX" sz="4000" b="1" dirty="0" smtClean="0">
                <a:latin typeface="comic andy" pitchFamily="2" charset="0"/>
              </a:rPr>
              <a:t>a </a:t>
            </a:r>
            <a:r>
              <a:rPr lang="es-MX" sz="4000" b="1" dirty="0">
                <a:latin typeface="comic andy" pitchFamily="2" charset="0"/>
              </a:rPr>
              <a:t>atención a la diversidad a la enseñanza supone una postura educativa que adjudica a la escuela la responsabilidad de responder a las diferencias por medio de la adaptación del entorno educativo a las necesidades de los alumnos y a la exigencia de los planes de estudio</a:t>
            </a:r>
            <a:r>
              <a:rPr lang="es-MX" sz="4000" b="1" dirty="0" smtClean="0">
                <a:latin typeface="comic andy" pitchFamily="2" charset="0"/>
              </a:rPr>
              <a:t>.</a:t>
            </a:r>
          </a:p>
          <a:p>
            <a:pPr algn="ctr">
              <a:buClr>
                <a:srgbClr val="FF0066"/>
              </a:buClr>
              <a:buFont typeface="Wingdings" pitchFamily="2" charset="2"/>
              <a:buChar char=""/>
            </a:pPr>
            <a:endParaRPr lang="es-MX" sz="4000" b="1" dirty="0">
              <a:latin typeface="comic andy" pitchFamily="2" charset="0"/>
            </a:endParaRPr>
          </a:p>
          <a:p>
            <a:pPr algn="ctr">
              <a:buClr>
                <a:srgbClr val="FF0066"/>
              </a:buClr>
              <a:buFont typeface="Wingdings" pitchFamily="2" charset="2"/>
              <a:buChar char=""/>
            </a:pPr>
            <a:r>
              <a:rPr lang="es-MX" sz="4000" b="1" dirty="0" smtClean="0">
                <a:latin typeface="comic andy" pitchFamily="2" charset="0"/>
              </a:rPr>
              <a:t> </a:t>
            </a:r>
            <a:r>
              <a:rPr lang="es-MX" sz="4000" b="1" dirty="0">
                <a:latin typeface="Heartbreaker" pitchFamily="2" charset="0"/>
              </a:rPr>
              <a:t>A</a:t>
            </a:r>
            <a:r>
              <a:rPr lang="es-MX" sz="4000" b="1" dirty="0" smtClean="0">
                <a:latin typeface="comic andy" pitchFamily="2" charset="0"/>
              </a:rPr>
              <a:t>tención </a:t>
            </a:r>
            <a:r>
              <a:rPr lang="es-MX" sz="4000" b="1" dirty="0">
                <a:latin typeface="comic andy" pitchFamily="2" charset="0"/>
              </a:rPr>
              <a:t>a la diversidad en la enseñanza: el docente adapta la enseñanza por medio de una amplía gama de recursos, métodos y procesos.</a:t>
            </a:r>
            <a:r>
              <a:rPr lang="es-MX" sz="2000" dirty="0"/>
              <a:t/>
            </a:r>
            <a:br>
              <a:rPr lang="es-MX" sz="2000" dirty="0"/>
            </a:br>
            <a:r>
              <a:rPr lang="es-MX" sz="2000" dirty="0"/>
              <a:t/>
            </a:r>
            <a:br>
              <a:rPr lang="es-MX" sz="2000" dirty="0"/>
            </a:br>
            <a:endParaRPr lang="es-MX" sz="2000" dirty="0"/>
          </a:p>
        </p:txBody>
      </p:sp>
    </p:spTree>
  </p:cSld>
  <p:clrMapOvr>
    <a:masterClrMapping/>
  </p:clrMapOvr>
  <p:transition>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395536" y="548680"/>
            <a:ext cx="7956376" cy="6001643"/>
          </a:xfrm>
          <a:prstGeom prst="rect">
            <a:avLst/>
          </a:prstGeom>
          <a:noFill/>
        </p:spPr>
        <p:txBody>
          <a:bodyPr wrap="square" rtlCol="0">
            <a:spAutoFit/>
          </a:bodyPr>
          <a:lstStyle/>
          <a:p>
            <a:pPr algn="ctr">
              <a:buClr>
                <a:srgbClr val="FF0066"/>
              </a:buClr>
              <a:buFont typeface="Wingdings" pitchFamily="2" charset="2"/>
              <a:buChar char=""/>
            </a:pPr>
            <a:r>
              <a:rPr lang="es-MX" sz="4800" b="1" dirty="0">
                <a:latin typeface="Heartbreaker" pitchFamily="2" charset="0"/>
              </a:rPr>
              <a:t>A</a:t>
            </a:r>
            <a:r>
              <a:rPr lang="es-MX" sz="4800" b="1" dirty="0" smtClean="0">
                <a:latin typeface="comic andy" pitchFamily="2" charset="0"/>
              </a:rPr>
              <a:t>ula heterogénea: los alumnos son diferentes entre sí en su personalidad, inteligencia, interés, aptitudes, base cultural, entre otros.</a:t>
            </a:r>
            <a:br>
              <a:rPr lang="es-MX" sz="4800" b="1" dirty="0" smtClean="0">
                <a:latin typeface="comic andy" pitchFamily="2" charset="0"/>
              </a:rPr>
            </a:br>
            <a:r>
              <a:rPr lang="es-MX" sz="4800" b="1" dirty="0">
                <a:latin typeface="Heartbreaker" pitchFamily="2" charset="0"/>
              </a:rPr>
              <a:t>L</a:t>
            </a:r>
            <a:r>
              <a:rPr lang="es-MX" sz="4800" b="1" dirty="0" smtClean="0">
                <a:latin typeface="comic andy" pitchFamily="2" charset="0"/>
              </a:rPr>
              <a:t>a enseñanza para la diversidad tiene como finalidad el avance y el desarrollo de los alumnos en tres áreas centrales: la cognitiva, la personal y la social.</a:t>
            </a:r>
            <a:endParaRPr lang="es-MX" sz="4800" b="1" dirty="0">
              <a:latin typeface="comic andy" pitchFamily="2" charset="0"/>
            </a:endParaRPr>
          </a:p>
        </p:txBody>
      </p:sp>
    </p:spTree>
  </p:cSld>
  <p:clrMapOvr>
    <a:masterClrMapping/>
  </p:clrMapOvr>
  <p:transition>
    <p:wheel spokes="3"/>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11266"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251520" y="188640"/>
            <a:ext cx="8712968" cy="369332"/>
          </a:xfrm>
          <a:prstGeom prst="rect">
            <a:avLst/>
          </a:prstGeom>
          <a:noFill/>
        </p:spPr>
        <p:txBody>
          <a:bodyPr wrap="square" rtlCol="0">
            <a:spAutoFit/>
          </a:bodyPr>
          <a:lstStyle/>
          <a:p>
            <a:endParaRPr lang="es-MX" dirty="0"/>
          </a:p>
        </p:txBody>
      </p:sp>
      <p:sp>
        <p:nvSpPr>
          <p:cNvPr id="7" name="6 CuadroTexto"/>
          <p:cNvSpPr txBox="1"/>
          <p:nvPr/>
        </p:nvSpPr>
        <p:spPr>
          <a:xfrm>
            <a:off x="467544" y="548680"/>
            <a:ext cx="4752528" cy="369332"/>
          </a:xfrm>
          <a:prstGeom prst="rect">
            <a:avLst/>
          </a:prstGeom>
          <a:noFill/>
        </p:spPr>
        <p:txBody>
          <a:bodyPr wrap="square" rtlCol="0">
            <a:spAutoFit/>
          </a:bodyPr>
          <a:lstStyle/>
          <a:p>
            <a:endParaRPr lang="es-MX" dirty="0"/>
          </a:p>
        </p:txBody>
      </p:sp>
      <p:sp>
        <p:nvSpPr>
          <p:cNvPr id="8" name="7 Marcador de contenido"/>
          <p:cNvSpPr>
            <a:spLocks noGrp="1"/>
          </p:cNvSpPr>
          <p:nvPr>
            <p:ph idx="1"/>
          </p:nvPr>
        </p:nvSpPr>
        <p:spPr/>
        <p:txBody>
          <a:bodyPr>
            <a:normAutofit fontScale="77500" lnSpcReduction="20000"/>
          </a:bodyPr>
          <a:lstStyle/>
          <a:p>
            <a:pPr algn="ctr">
              <a:buClr>
                <a:srgbClr val="FF0066"/>
              </a:buClr>
              <a:buFont typeface="Wingdings" pitchFamily="2" charset="2"/>
              <a:buChar char="v"/>
            </a:pPr>
            <a:r>
              <a:rPr lang="es-MX" sz="6000" b="1" dirty="0">
                <a:latin typeface="Heartbreaker" pitchFamily="2" charset="0"/>
              </a:rPr>
              <a:t>E</a:t>
            </a:r>
            <a:r>
              <a:rPr lang="es-MX" sz="5800" b="1" dirty="0" smtClean="0">
                <a:latin typeface="comic andy" pitchFamily="2" charset="0"/>
              </a:rPr>
              <a:t>xtraído de la antología de Propósitos y contenidos de la Educación Preescolar.</a:t>
            </a:r>
          </a:p>
          <a:p>
            <a:pPr algn="ctr">
              <a:buNone/>
            </a:pPr>
            <a:r>
              <a:rPr lang="es-MX" sz="5800" b="1" dirty="0" smtClean="0">
                <a:latin typeface="comic andy" pitchFamily="2" charset="0"/>
              </a:rPr>
              <a:t>     </a:t>
            </a:r>
            <a:r>
              <a:rPr lang="es-MX" sz="6000" dirty="0" smtClean="0">
                <a:latin typeface="Heartbreaker" pitchFamily="2" charset="0"/>
              </a:rPr>
              <a:t>D</a:t>
            </a:r>
            <a:r>
              <a:rPr lang="es-MX" sz="5800" b="1" dirty="0" smtClean="0">
                <a:latin typeface="comic andy" pitchFamily="2" charset="0"/>
              </a:rPr>
              <a:t>arling </a:t>
            </a:r>
            <a:r>
              <a:rPr lang="es-MX" sz="6000" dirty="0" smtClean="0">
                <a:latin typeface="Heartbreaker" pitchFamily="2" charset="0"/>
              </a:rPr>
              <a:t>H</a:t>
            </a:r>
            <a:r>
              <a:rPr lang="es-MX" sz="5800" b="1" dirty="0" smtClean="0">
                <a:latin typeface="comic andy" pitchFamily="2" charset="0"/>
              </a:rPr>
              <a:t>ammond, </a:t>
            </a:r>
            <a:r>
              <a:rPr lang="es-MX" sz="6000" dirty="0">
                <a:latin typeface="Heartbreaker" pitchFamily="2" charset="0"/>
              </a:rPr>
              <a:t>L</a:t>
            </a:r>
            <a:r>
              <a:rPr lang="es-MX" sz="5800" b="1" dirty="0" smtClean="0">
                <a:latin typeface="comic andy" pitchFamily="2" charset="0"/>
              </a:rPr>
              <a:t>inda (2001), “</a:t>
            </a:r>
            <a:r>
              <a:rPr lang="es-MX" sz="6000" b="1" dirty="0">
                <a:latin typeface="Heartbreaker" pitchFamily="2" charset="0"/>
              </a:rPr>
              <a:t>L</a:t>
            </a:r>
            <a:r>
              <a:rPr lang="es-MX" sz="5800" b="1" dirty="0" smtClean="0">
                <a:latin typeface="comic andy" pitchFamily="2" charset="0"/>
              </a:rPr>
              <a:t>a valoración de la diversidad”, en El derecho de aprender. Crear buenas escuelas para todos, España, Ariel Educación, pp. 175-181. </a:t>
            </a:r>
            <a:r>
              <a:rPr lang="es-MX" sz="3500" b="1" dirty="0" smtClean="0"/>
              <a:t> </a:t>
            </a:r>
          </a:p>
          <a:p>
            <a:endParaRPr lang="es-MX" dirty="0"/>
          </a:p>
        </p:txBody>
      </p:sp>
      <p:sp>
        <p:nvSpPr>
          <p:cNvPr id="9" name="8 CuadroTexto"/>
          <p:cNvSpPr txBox="1"/>
          <p:nvPr/>
        </p:nvSpPr>
        <p:spPr>
          <a:xfrm>
            <a:off x="2843808" y="404664"/>
            <a:ext cx="2880320" cy="707886"/>
          </a:xfrm>
          <a:prstGeom prst="rect">
            <a:avLst/>
          </a:prstGeom>
          <a:noFill/>
        </p:spPr>
        <p:txBody>
          <a:bodyPr wrap="square" rtlCol="0">
            <a:spAutoFit/>
          </a:bodyPr>
          <a:lstStyle/>
          <a:p>
            <a:pPr algn="ctr"/>
            <a:r>
              <a:rPr lang="es-MX" sz="4000" dirty="0" smtClean="0">
                <a:latin typeface="Heartbreaker" pitchFamily="2" charset="0"/>
              </a:rPr>
              <a:t>Referencia:</a:t>
            </a:r>
            <a:endParaRPr lang="es-MX" sz="4000" dirty="0">
              <a:latin typeface="Heartbreaker" pitchFamily="2" charset="0"/>
            </a:endParaRPr>
          </a:p>
        </p:txBody>
      </p:sp>
    </p:spTree>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04709" y="404664"/>
            <a:ext cx="7568097" cy="923330"/>
          </a:xfrm>
          <a:prstGeom prst="rect">
            <a:avLst/>
          </a:prstGeom>
          <a:noFill/>
        </p:spPr>
        <p:txBody>
          <a:bodyPr wrap="none" lIns="91440" tIns="45720" rIns="91440" bIns="45720">
            <a:spAutoFit/>
          </a:bodyPr>
          <a:lstStyle/>
          <a:p>
            <a:pPr algn="ctr"/>
            <a:r>
              <a:rPr lang="es-ES" sz="5400" b="1" dirty="0" smtClean="0">
                <a:ln w="10541" cmpd="sng">
                  <a:solidFill>
                    <a:srgbClr val="2DA2BF">
                      <a:shade val="88000"/>
                      <a:satMod val="110000"/>
                    </a:srgbClr>
                  </a:solidFill>
                  <a:prstDash val="solid"/>
                </a:ln>
                <a:gradFill>
                  <a:gsLst>
                    <a:gs pos="0">
                      <a:srgbClr val="2DA2BF">
                        <a:tint val="40000"/>
                        <a:satMod val="250000"/>
                      </a:srgbClr>
                    </a:gs>
                    <a:gs pos="9000">
                      <a:srgbClr val="2DA2BF">
                        <a:tint val="52000"/>
                        <a:satMod val="300000"/>
                      </a:srgbClr>
                    </a:gs>
                    <a:gs pos="50000">
                      <a:srgbClr val="2DA2BF">
                        <a:shade val="20000"/>
                        <a:satMod val="300000"/>
                      </a:srgbClr>
                    </a:gs>
                    <a:gs pos="79000">
                      <a:srgbClr val="2DA2BF">
                        <a:tint val="52000"/>
                        <a:satMod val="300000"/>
                      </a:srgbClr>
                    </a:gs>
                    <a:gs pos="100000">
                      <a:srgbClr val="2DA2BF">
                        <a:tint val="40000"/>
                        <a:satMod val="250000"/>
                      </a:srgbClr>
                    </a:gs>
                  </a:gsLst>
                  <a:lin ang="5400000"/>
                </a:gradFill>
                <a:latin typeface="Century Gothic" pitchFamily="34" charset="0"/>
              </a:rPr>
              <a:t>Diversidad y equidad.</a:t>
            </a:r>
            <a:endParaRPr lang="es-ES" sz="5400" b="1" dirty="0">
              <a:ln w="10541" cmpd="sng">
                <a:solidFill>
                  <a:srgbClr val="2DA2BF">
                    <a:shade val="88000"/>
                    <a:satMod val="110000"/>
                  </a:srgbClr>
                </a:solidFill>
                <a:prstDash val="solid"/>
              </a:ln>
              <a:gradFill>
                <a:gsLst>
                  <a:gs pos="0">
                    <a:srgbClr val="2DA2BF">
                      <a:tint val="40000"/>
                      <a:satMod val="250000"/>
                    </a:srgbClr>
                  </a:gs>
                  <a:gs pos="9000">
                    <a:srgbClr val="2DA2BF">
                      <a:tint val="52000"/>
                      <a:satMod val="300000"/>
                    </a:srgbClr>
                  </a:gs>
                  <a:gs pos="50000">
                    <a:srgbClr val="2DA2BF">
                      <a:shade val="20000"/>
                      <a:satMod val="300000"/>
                    </a:srgbClr>
                  </a:gs>
                  <a:gs pos="79000">
                    <a:srgbClr val="2DA2BF">
                      <a:tint val="52000"/>
                      <a:satMod val="300000"/>
                    </a:srgbClr>
                  </a:gs>
                  <a:gs pos="100000">
                    <a:srgbClr val="2DA2BF">
                      <a:tint val="40000"/>
                      <a:satMod val="250000"/>
                    </a:srgbClr>
                  </a:gs>
                </a:gsLst>
                <a:lin ang="5400000"/>
              </a:gradFill>
              <a:latin typeface="Century Gothic" pitchFamily="34" charset="0"/>
            </a:endParaRPr>
          </a:p>
        </p:txBody>
      </p:sp>
      <p:pic>
        <p:nvPicPr>
          <p:cNvPr id="1026" name="Picture 2" descr="C:\Users\Flor\Pictures\Presentaci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1916832"/>
            <a:ext cx="4013865" cy="38884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3312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8928074"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400" cap="all" dirty="0" smtClean="0">
                <a:ln w="0"/>
                <a:gradFill flip="none">
                  <a:gsLst>
                    <a:gs pos="0">
                      <a:srgbClr val="2DA2BF">
                        <a:tint val="75000"/>
                        <a:shade val="75000"/>
                        <a:satMod val="170000"/>
                      </a:srgbClr>
                    </a:gs>
                    <a:gs pos="49000">
                      <a:srgbClr val="2DA2BF">
                        <a:tint val="88000"/>
                        <a:shade val="65000"/>
                        <a:satMod val="172000"/>
                      </a:srgbClr>
                    </a:gs>
                    <a:gs pos="50000">
                      <a:srgbClr val="2DA2BF">
                        <a:shade val="65000"/>
                        <a:satMod val="130000"/>
                      </a:srgbClr>
                    </a:gs>
                    <a:gs pos="92000">
                      <a:srgbClr val="2DA2BF">
                        <a:shade val="50000"/>
                        <a:satMod val="120000"/>
                      </a:srgbClr>
                    </a:gs>
                    <a:gs pos="100000">
                      <a:srgbClr val="2DA2BF">
                        <a:shade val="48000"/>
                        <a:satMod val="120000"/>
                      </a:srgbClr>
                    </a:gs>
                  </a:gsLst>
                  <a:lin ang="5400000"/>
                </a:gradFill>
                <a:effectLst>
                  <a:reflection blurRad="12700" stA="50000" endPos="50000" dist="5000" dir="5400000" sy="-100000" rotWithShape="0"/>
                </a:effectLst>
                <a:latin typeface="Century Gothic" pitchFamily="34" charset="0"/>
              </a:rPr>
              <a:t>5. La escuela debe ofrecer a las niñas y a los niños oportunidades formativas de calidad equivalente, independientemente de sus diferencias socioeconómicas y culturales.</a:t>
            </a:r>
            <a:endParaRPr lang="es-ES" sz="2400" cap="all" dirty="0">
              <a:ln w="0"/>
              <a:gradFill flip="none">
                <a:gsLst>
                  <a:gs pos="0">
                    <a:srgbClr val="2DA2BF">
                      <a:tint val="75000"/>
                      <a:shade val="75000"/>
                      <a:satMod val="170000"/>
                    </a:srgbClr>
                  </a:gs>
                  <a:gs pos="49000">
                    <a:srgbClr val="2DA2BF">
                      <a:tint val="88000"/>
                      <a:shade val="65000"/>
                      <a:satMod val="172000"/>
                    </a:srgbClr>
                  </a:gs>
                  <a:gs pos="50000">
                    <a:srgbClr val="2DA2BF">
                      <a:shade val="65000"/>
                      <a:satMod val="130000"/>
                    </a:srgbClr>
                  </a:gs>
                  <a:gs pos="92000">
                    <a:srgbClr val="2DA2BF">
                      <a:shade val="50000"/>
                      <a:satMod val="120000"/>
                    </a:srgbClr>
                  </a:gs>
                  <a:gs pos="100000">
                    <a:srgbClr val="2DA2BF">
                      <a:shade val="48000"/>
                      <a:satMod val="120000"/>
                    </a:srgbClr>
                  </a:gs>
                </a:gsLst>
                <a:lin ang="5400000"/>
              </a:gradFill>
              <a:effectLst>
                <a:reflection blurRad="12700" stA="50000" endPos="50000" dist="5000" dir="5400000" sy="-100000" rotWithShape="0"/>
              </a:effectLst>
              <a:latin typeface="Century Gothic" pitchFamily="34" charset="0"/>
            </a:endParaRPr>
          </a:p>
        </p:txBody>
      </p:sp>
      <p:sp>
        <p:nvSpPr>
          <p:cNvPr id="3" name="2 CuadroTexto"/>
          <p:cNvSpPr txBox="1"/>
          <p:nvPr/>
        </p:nvSpPr>
        <p:spPr>
          <a:xfrm>
            <a:off x="97599" y="1569660"/>
            <a:ext cx="8820472" cy="3785652"/>
          </a:xfrm>
          <a:prstGeom prst="rect">
            <a:avLst/>
          </a:prstGeom>
          <a:noFill/>
        </p:spPr>
        <p:txBody>
          <a:bodyPr wrap="square" rtlCol="0">
            <a:spAutoFit/>
          </a:bodyPr>
          <a:lstStyle/>
          <a:p>
            <a:r>
              <a:rPr lang="es-MX" sz="2000" dirty="0" smtClean="0">
                <a:solidFill>
                  <a:prstClr val="black"/>
                </a:solidFill>
                <a:latin typeface="Century Gothic" pitchFamily="34" charset="0"/>
              </a:rPr>
              <a:t>Todas las niñas y todos los niños tienen posibilidades análogas de aprender y comparten pautas típicas de desarrollo, pero poseen características individuales.</a:t>
            </a:r>
          </a:p>
          <a:p>
            <a:r>
              <a:rPr lang="es-MX" sz="2000" dirty="0" smtClean="0">
                <a:solidFill>
                  <a:prstClr val="black"/>
                </a:solidFill>
                <a:latin typeface="Century Gothic" pitchFamily="34" charset="0"/>
              </a:rPr>
              <a:t>Entre las diferencias personales, las que tienen su origen en las condiciones socioeconómicas y culturales en las cuales han crecido y viven las niñas y los niños, reclaman una atención especial de las escuelas y las educadoras. Tomar en cuenta esas dimensiones del desarrollo de la infancia y su influencia sobre los procesos cognitivos y lingüísticos, emocionales y de relación social, permite superar una visión de la niñez como un sector homogéneo y crear la conciencia de que las formas de existir de la infancia son plurales y socialmente construidas.</a:t>
            </a:r>
            <a:endParaRPr lang="es-MX" sz="2000" dirty="0">
              <a:solidFill>
                <a:prstClr val="black"/>
              </a:solidFill>
              <a:latin typeface="Century Gothic" pitchFamily="34" charset="0"/>
            </a:endParaRPr>
          </a:p>
        </p:txBody>
      </p:sp>
      <p:pic>
        <p:nvPicPr>
          <p:cNvPr id="2050" name="Picture 2" descr="C:\Users\Flor\Pictures\8_fantasticas_dinamicas_para_ninos_portad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9794" y="5013176"/>
            <a:ext cx="2164085" cy="163327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Flor\Desktop\ENEP\FOTOSENEP\OBSERVACION\27-SEP-2011\DSC037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5013176"/>
            <a:ext cx="2459766" cy="18448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4261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2536" y="0"/>
            <a:ext cx="9396536"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000" cap="all" dirty="0" smtClean="0">
                <a:ln w="0"/>
                <a:gradFill flip="none">
                  <a:gsLst>
                    <a:gs pos="0">
                      <a:srgbClr val="2DA2BF">
                        <a:tint val="75000"/>
                        <a:shade val="75000"/>
                        <a:satMod val="170000"/>
                      </a:srgbClr>
                    </a:gs>
                    <a:gs pos="49000">
                      <a:srgbClr val="2DA2BF">
                        <a:tint val="88000"/>
                        <a:shade val="65000"/>
                        <a:satMod val="172000"/>
                      </a:srgbClr>
                    </a:gs>
                    <a:gs pos="50000">
                      <a:srgbClr val="2DA2BF">
                        <a:shade val="65000"/>
                        <a:satMod val="130000"/>
                      </a:srgbClr>
                    </a:gs>
                    <a:gs pos="92000">
                      <a:srgbClr val="2DA2BF">
                        <a:shade val="50000"/>
                        <a:satMod val="120000"/>
                      </a:srgbClr>
                    </a:gs>
                    <a:gs pos="100000">
                      <a:srgbClr val="2DA2BF">
                        <a:shade val="48000"/>
                        <a:satMod val="120000"/>
                      </a:srgbClr>
                    </a:gs>
                  </a:gsLst>
                  <a:lin ang="5400000"/>
                </a:gradFill>
                <a:effectLst>
                  <a:reflection blurRad="12700" stA="50000" endPos="50000" dist="5000" dir="5400000" sy="-100000" rotWithShape="0"/>
                </a:effectLst>
                <a:latin typeface="Century Gothic" pitchFamily="34" charset="0"/>
              </a:rPr>
              <a:t>6. La educadora, la escuela y los padres o tutores deben contribuir a la integración de las niñas y los niños con necesidades educativas especiales a la escuela regular.</a:t>
            </a:r>
            <a:endParaRPr lang="es-ES" sz="2000" cap="all" dirty="0">
              <a:ln w="0"/>
              <a:gradFill flip="none">
                <a:gsLst>
                  <a:gs pos="0">
                    <a:srgbClr val="2DA2BF">
                      <a:tint val="75000"/>
                      <a:shade val="75000"/>
                      <a:satMod val="170000"/>
                    </a:srgbClr>
                  </a:gs>
                  <a:gs pos="49000">
                    <a:srgbClr val="2DA2BF">
                      <a:tint val="88000"/>
                      <a:shade val="65000"/>
                      <a:satMod val="172000"/>
                    </a:srgbClr>
                  </a:gs>
                  <a:gs pos="50000">
                    <a:srgbClr val="2DA2BF">
                      <a:shade val="65000"/>
                      <a:satMod val="130000"/>
                    </a:srgbClr>
                  </a:gs>
                  <a:gs pos="92000">
                    <a:srgbClr val="2DA2BF">
                      <a:shade val="50000"/>
                      <a:satMod val="120000"/>
                    </a:srgbClr>
                  </a:gs>
                  <a:gs pos="100000">
                    <a:srgbClr val="2DA2BF">
                      <a:shade val="48000"/>
                      <a:satMod val="120000"/>
                    </a:srgbClr>
                  </a:gs>
                </a:gsLst>
                <a:lin ang="5400000"/>
              </a:gradFill>
              <a:effectLst>
                <a:reflection blurRad="12700" stA="50000" endPos="50000" dist="5000" dir="5400000" sy="-100000" rotWithShape="0"/>
              </a:effectLst>
              <a:latin typeface="Century Gothic" pitchFamily="34" charset="0"/>
            </a:endParaRPr>
          </a:p>
        </p:txBody>
      </p:sp>
      <p:sp>
        <p:nvSpPr>
          <p:cNvPr id="3" name="2 CuadroTexto"/>
          <p:cNvSpPr txBox="1"/>
          <p:nvPr/>
        </p:nvSpPr>
        <p:spPr>
          <a:xfrm>
            <a:off x="35496" y="980728"/>
            <a:ext cx="6912768" cy="5632311"/>
          </a:xfrm>
          <a:prstGeom prst="rect">
            <a:avLst/>
          </a:prstGeom>
          <a:noFill/>
        </p:spPr>
        <p:txBody>
          <a:bodyPr wrap="square" rtlCol="0">
            <a:spAutoFit/>
          </a:bodyPr>
          <a:lstStyle/>
          <a:p>
            <a:r>
              <a:rPr lang="es-MX" sz="2000" dirty="0" smtClean="0">
                <a:solidFill>
                  <a:prstClr val="black"/>
                </a:solidFill>
                <a:latin typeface="Century Gothic" pitchFamily="34" charset="0"/>
              </a:rPr>
              <a:t>El artículo 41 de la Ley General de Educación establece que la educación especial procurará atender a los educandos de manera adecuada a sus propias condiciones, con equidad social; además, plantea que tratándose de menores de edad con discapacidades, esta educación propiciará su integración a los planteles de educación básica regular. Esta educación incluye orientación a los padres o tutores, así como también a los maestros y demás personal de escuelas de educación básica regular que integren a alumnos con necesidades especiales de educación.</a:t>
            </a:r>
          </a:p>
          <a:p>
            <a:r>
              <a:rPr lang="es-MX" sz="2000" dirty="0" smtClean="0">
                <a:solidFill>
                  <a:prstClr val="black"/>
                </a:solidFill>
                <a:latin typeface="Century Gothic" pitchFamily="34" charset="0"/>
              </a:rPr>
              <a:t>El concepto planteado en la Ley General de Educación implica tener presente que los niños y las niñas con discapacidades (intelectuales, sensoriales o motoras) pueden encontrar en la escuela un ambiente de aprendizaje que los ayude a desarrollar las capacidades que poseen.</a:t>
            </a:r>
            <a:endParaRPr lang="es-MX" sz="2000" dirty="0">
              <a:solidFill>
                <a:prstClr val="black"/>
              </a:solidFill>
              <a:latin typeface="Century Gothic" pitchFamily="34" charset="0"/>
            </a:endParaRPr>
          </a:p>
        </p:txBody>
      </p:sp>
      <p:pic>
        <p:nvPicPr>
          <p:cNvPr id="3075" name="Picture 3" descr="C:\Users\Flor\Pictures\insercionsocial_saber-jugar-con-la-discapacid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32668" y="1916832"/>
            <a:ext cx="2335602" cy="23356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5040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8032" y="500479"/>
            <a:ext cx="8820472"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400" cap="all" dirty="0" smtClean="0">
                <a:ln w="0"/>
                <a:gradFill flip="none">
                  <a:gsLst>
                    <a:gs pos="0">
                      <a:srgbClr val="2DA2BF">
                        <a:tint val="75000"/>
                        <a:shade val="75000"/>
                        <a:satMod val="170000"/>
                      </a:srgbClr>
                    </a:gs>
                    <a:gs pos="49000">
                      <a:srgbClr val="2DA2BF">
                        <a:tint val="88000"/>
                        <a:shade val="65000"/>
                        <a:satMod val="172000"/>
                      </a:srgbClr>
                    </a:gs>
                    <a:gs pos="50000">
                      <a:srgbClr val="2DA2BF">
                        <a:shade val="65000"/>
                        <a:satMod val="130000"/>
                      </a:srgbClr>
                    </a:gs>
                    <a:gs pos="92000">
                      <a:srgbClr val="2DA2BF">
                        <a:shade val="50000"/>
                        <a:satMod val="120000"/>
                      </a:srgbClr>
                    </a:gs>
                    <a:gs pos="100000">
                      <a:srgbClr val="2DA2BF">
                        <a:shade val="48000"/>
                        <a:satMod val="120000"/>
                      </a:srgbClr>
                    </a:gs>
                  </a:gsLst>
                  <a:lin ang="5400000"/>
                </a:gradFill>
                <a:effectLst>
                  <a:reflection blurRad="12700" stA="50000" endPos="50000" dist="5000" dir="5400000" sy="-100000" rotWithShape="0"/>
                </a:effectLst>
              </a:rPr>
              <a:t>7. La escuela, como espacio de socialización y aprendizajes, debe propiciar la igualdad</a:t>
            </a:r>
          </a:p>
          <a:p>
            <a:pPr algn="ctr"/>
            <a:r>
              <a:rPr lang="es-MX" sz="2400" cap="all" dirty="0" smtClean="0">
                <a:ln w="0"/>
                <a:gradFill flip="none">
                  <a:gsLst>
                    <a:gs pos="0">
                      <a:srgbClr val="2DA2BF">
                        <a:tint val="75000"/>
                        <a:shade val="75000"/>
                        <a:satMod val="170000"/>
                      </a:srgbClr>
                    </a:gs>
                    <a:gs pos="49000">
                      <a:srgbClr val="2DA2BF">
                        <a:tint val="88000"/>
                        <a:shade val="65000"/>
                        <a:satMod val="172000"/>
                      </a:srgbClr>
                    </a:gs>
                    <a:gs pos="50000">
                      <a:srgbClr val="2DA2BF">
                        <a:shade val="65000"/>
                        <a:satMod val="130000"/>
                      </a:srgbClr>
                    </a:gs>
                    <a:gs pos="92000">
                      <a:srgbClr val="2DA2BF">
                        <a:shade val="50000"/>
                        <a:satMod val="120000"/>
                      </a:srgbClr>
                    </a:gs>
                    <a:gs pos="100000">
                      <a:srgbClr val="2DA2BF">
                        <a:shade val="48000"/>
                        <a:satMod val="120000"/>
                      </a:srgbClr>
                    </a:gs>
                  </a:gsLst>
                  <a:lin ang="5400000"/>
                </a:gradFill>
                <a:effectLst>
                  <a:reflection blurRad="12700" stA="50000" endPos="50000" dist="5000" dir="5400000" sy="-100000" rotWithShape="0"/>
                </a:effectLst>
              </a:rPr>
              <a:t>de derechos entre niñas y niños.</a:t>
            </a:r>
            <a:endParaRPr lang="es-ES" sz="2400" cap="all" dirty="0">
              <a:ln w="0"/>
              <a:gradFill flip="none">
                <a:gsLst>
                  <a:gs pos="0">
                    <a:srgbClr val="2DA2BF">
                      <a:tint val="75000"/>
                      <a:shade val="75000"/>
                      <a:satMod val="170000"/>
                    </a:srgbClr>
                  </a:gs>
                  <a:gs pos="49000">
                    <a:srgbClr val="2DA2BF">
                      <a:tint val="88000"/>
                      <a:shade val="65000"/>
                      <a:satMod val="172000"/>
                    </a:srgbClr>
                  </a:gs>
                  <a:gs pos="50000">
                    <a:srgbClr val="2DA2BF">
                      <a:shade val="65000"/>
                      <a:satMod val="130000"/>
                    </a:srgbClr>
                  </a:gs>
                  <a:gs pos="92000">
                    <a:srgbClr val="2DA2BF">
                      <a:shade val="50000"/>
                      <a:satMod val="120000"/>
                    </a:srgbClr>
                  </a:gs>
                  <a:gs pos="100000">
                    <a:srgbClr val="2DA2BF">
                      <a:shade val="48000"/>
                      <a:satMod val="120000"/>
                    </a:srgbClr>
                  </a:gs>
                </a:gsLst>
                <a:lin ang="5400000"/>
              </a:gradFill>
              <a:effectLst>
                <a:reflection blurRad="12700" stA="50000" endPos="50000" dist="5000" dir="5400000" sy="-100000" rotWithShape="0"/>
              </a:effectLst>
            </a:endParaRPr>
          </a:p>
        </p:txBody>
      </p:sp>
      <p:sp>
        <p:nvSpPr>
          <p:cNvPr id="3" name="2 CuadroTexto"/>
          <p:cNvSpPr txBox="1"/>
          <p:nvPr/>
        </p:nvSpPr>
        <p:spPr>
          <a:xfrm>
            <a:off x="683568" y="2078846"/>
            <a:ext cx="5616624" cy="3785652"/>
          </a:xfrm>
          <a:prstGeom prst="rect">
            <a:avLst/>
          </a:prstGeom>
          <a:noFill/>
        </p:spPr>
        <p:txBody>
          <a:bodyPr wrap="square" rtlCol="0">
            <a:spAutoFit/>
          </a:bodyPr>
          <a:lstStyle/>
          <a:p>
            <a:r>
              <a:rPr lang="es-MX" sz="2000" dirty="0" smtClean="0">
                <a:solidFill>
                  <a:prstClr val="black"/>
                </a:solidFill>
                <a:latin typeface="Century Gothic" pitchFamily="34" charset="0"/>
              </a:rPr>
              <a:t>En el proceso de construcción de su identidad, las niñas y los niños aprenden y asumen formas de ser, de sentir y de actuar que son consideradas como femeninas y masculinas en una sociedad.</a:t>
            </a:r>
          </a:p>
          <a:p>
            <a:r>
              <a:rPr lang="es-MX" sz="2000" dirty="0" smtClean="0">
                <a:solidFill>
                  <a:prstClr val="black"/>
                </a:solidFill>
                <a:latin typeface="Century Gothic" pitchFamily="34" charset="0"/>
              </a:rPr>
              <a:t>En el tipo de relaciones y prácticas socializadoras que se dan en el medio familiar, las niñas y los niños, desde edades tempranas, empiezan a interiorizar ciertas ideas y pautas de conducta particulares que la familia espera de ellos de acuerdo con su sexo.</a:t>
            </a:r>
            <a:endParaRPr lang="es-MX" sz="2000" dirty="0">
              <a:solidFill>
                <a:prstClr val="black"/>
              </a:solidFill>
              <a:latin typeface="Century Gothic" pitchFamily="34" charset="0"/>
            </a:endParaRPr>
          </a:p>
        </p:txBody>
      </p:sp>
      <p:pic>
        <p:nvPicPr>
          <p:cNvPr id="4099" name="Picture 3" descr="C:\Users\Flor\Pictures\cartelcoeducacioncastellan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16216" y="2466063"/>
            <a:ext cx="2451166" cy="35953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8173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dirty="0"/>
          </a:p>
        </p:txBody>
      </p:sp>
      <p:pic>
        <p:nvPicPr>
          <p:cNvPr id="4" name="Picture 2" descr="http://www.vectorizados.com/muestras/verde-flor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1907704" y="1196752"/>
            <a:ext cx="5112568" cy="5401479"/>
          </a:xfrm>
          <a:prstGeom prst="rect">
            <a:avLst/>
          </a:prstGeom>
          <a:noFill/>
        </p:spPr>
        <p:txBody>
          <a:bodyPr wrap="square" rtlCol="0">
            <a:spAutoFit/>
          </a:bodyPr>
          <a:lstStyle/>
          <a:p>
            <a:pPr algn="ctr"/>
            <a:r>
              <a:rPr lang="es-MX" sz="11500" dirty="0" smtClean="0">
                <a:latin typeface="Heartbreaker" pitchFamily="2" charset="0"/>
              </a:rPr>
              <a:t>GRACIAS POR SU ATENCION .</a:t>
            </a:r>
            <a:endParaRPr lang="es-MX" sz="11500" dirty="0">
              <a:latin typeface="Heartbreaker" pitchFamily="2" charset="0"/>
            </a:endParaRPr>
          </a:p>
        </p:txBody>
      </p:sp>
      <p:cxnSp>
        <p:nvCxnSpPr>
          <p:cNvPr id="7" name="6 Conector recto"/>
          <p:cNvCxnSpPr/>
          <p:nvPr/>
        </p:nvCxnSpPr>
        <p:spPr>
          <a:xfrm flipV="1">
            <a:off x="5364088" y="4509120"/>
            <a:ext cx="144016" cy="144016"/>
          </a:xfrm>
          <a:prstGeom prst="line">
            <a:avLst/>
          </a:prstGeom>
          <a:ln w="133350" cap="rnd">
            <a:solidFill>
              <a:schemeClr val="tx1"/>
            </a:solidFill>
          </a:ln>
          <a:effectLst>
            <a:innerShdw blurRad="114300">
              <a:prstClr val="black"/>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4265447590"/>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957924"/>
            <a:ext cx="5292080" cy="4900075"/>
          </a:xfrm>
          <a:prstGeom prst="rect">
            <a:avLst/>
          </a:prstGeom>
          <a:noFill/>
          <a:ln w="9525">
            <a:noFill/>
            <a:miter lim="800000"/>
            <a:headEnd/>
            <a:tailEnd/>
          </a:ln>
        </p:spPr>
      </p:pic>
      <p:sp>
        <p:nvSpPr>
          <p:cNvPr id="4" name="3 CuadroTexto"/>
          <p:cNvSpPr txBox="1"/>
          <p:nvPr/>
        </p:nvSpPr>
        <p:spPr>
          <a:xfrm>
            <a:off x="0" y="0"/>
            <a:ext cx="9144000" cy="6001643"/>
          </a:xfrm>
          <a:prstGeom prst="rect">
            <a:avLst/>
          </a:prstGeom>
          <a:noFill/>
        </p:spPr>
        <p:txBody>
          <a:bodyPr wrap="square" rtlCol="0">
            <a:spAutoFit/>
          </a:bodyPr>
          <a:lstStyle/>
          <a:p>
            <a:pPr algn="ctr">
              <a:buFont typeface="Arial" charset="0"/>
              <a:buChar char="•"/>
            </a:pPr>
            <a:endParaRPr lang="es-MX" sz="2400" b="1" dirty="0" smtClean="0">
              <a:solidFill>
                <a:srgbClr val="33CC33"/>
              </a:solidFill>
              <a:latin typeface="Comic Sans MS" pitchFamily="66" charset="0"/>
            </a:endParaRPr>
          </a:p>
          <a:p>
            <a:pPr algn="ctr">
              <a:buFont typeface="Arial" charset="0"/>
              <a:buChar char="•"/>
            </a:pPr>
            <a:r>
              <a:rPr lang="es-MX" sz="2400" b="1" dirty="0" smtClean="0">
                <a:solidFill>
                  <a:srgbClr val="33CC33"/>
                </a:solidFill>
                <a:latin typeface="Comic Sans MS" pitchFamily="66" charset="0"/>
              </a:rPr>
              <a:t>Cuál debe ser la participación de la educadora para lograr que los niños aprendan en interacción con sus pares.</a:t>
            </a:r>
          </a:p>
          <a:p>
            <a:pPr algn="ctr"/>
            <a:r>
              <a:rPr lang="es-MX" sz="2400" b="1" dirty="0" smtClean="0">
                <a:solidFill>
                  <a:prstClr val="black"/>
                </a:solidFill>
                <a:latin typeface="Comic Sans MS" pitchFamily="66" charset="0"/>
              </a:rPr>
              <a:t>Aplicando actividades en grupo, permitiendo el apoyo entre ellos para lograr los aprendizajes; presentar situaciones en las que los mismos alumnos sean quienes le den solución. Manifestando equidad frente a los niños y entre ellos para lograr que se apoyen.</a:t>
            </a:r>
          </a:p>
          <a:p>
            <a:pPr algn="ctr"/>
            <a:endParaRPr lang="es-MX" sz="2400" b="1" dirty="0" smtClean="0">
              <a:solidFill>
                <a:prstClr val="black"/>
              </a:solidFill>
              <a:latin typeface="Comic Sans MS" pitchFamily="66" charset="0"/>
            </a:endParaRPr>
          </a:p>
          <a:p>
            <a:pPr algn="ctr">
              <a:buFont typeface="Arial" charset="0"/>
              <a:buChar char="•"/>
            </a:pPr>
            <a:r>
              <a:rPr lang="es-MX" sz="2400" b="1" dirty="0" smtClean="0">
                <a:solidFill>
                  <a:srgbClr val="33CC33"/>
                </a:solidFill>
                <a:latin typeface="Comic Sans MS" pitchFamily="66" charset="0"/>
              </a:rPr>
              <a:t>Por qué se afirma que a través del juego se favorecen el desarrollo y el aprendizaje en los niños.</a:t>
            </a:r>
          </a:p>
          <a:p>
            <a:pPr algn="ctr"/>
            <a:r>
              <a:rPr lang="es-MX" sz="2400" b="1" dirty="0" smtClean="0">
                <a:solidFill>
                  <a:prstClr val="black"/>
                </a:solidFill>
                <a:latin typeface="Comic Sans MS" pitchFamily="66" charset="0"/>
              </a:rPr>
              <a:t>Porque es el principal interés en los niños a esta edad y por medio del juego ellos experimentan, aprenden, reflejan y transforman activamente la realidad. Es una herramienta de estimulo que facilita el aprendizaje.</a:t>
            </a:r>
          </a:p>
          <a:p>
            <a:pPr algn="ctr"/>
            <a:endParaRPr lang="es-MX" sz="2400" b="1" dirty="0">
              <a:solidFill>
                <a:prstClr val="black"/>
              </a:solidFill>
            </a:endParaRPr>
          </a:p>
        </p:txBody>
      </p:sp>
    </p:spTree>
    <p:extLst>
      <p:ext uri="{BB962C8B-B14F-4D97-AF65-F5344CB8AC3E}">
        <p14:creationId xmlns:p14="http://schemas.microsoft.com/office/powerpoint/2010/main" xmlns="" val="2504633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344816" cy="1440160"/>
          </a:xfrm>
        </p:spPr>
        <p:txBody>
          <a:bodyPr>
            <a:normAutofit fontScale="90000"/>
          </a:bodyPr>
          <a:lstStyle/>
          <a:p>
            <a:pPr algn="ctr"/>
            <a:r>
              <a:rPr lang="es-MX" b="1" dirty="0" smtClean="0"/>
              <a:t/>
            </a:r>
            <a:br>
              <a:rPr lang="es-MX" b="1" dirty="0" smtClean="0"/>
            </a:br>
            <a:r>
              <a:rPr lang="es-MX" b="1" dirty="0"/>
              <a:t/>
            </a:r>
            <a:br>
              <a:rPr lang="es-MX" b="1" dirty="0"/>
            </a:br>
            <a:r>
              <a:rPr lang="es-MX" b="1" dirty="0" smtClean="0">
                <a:latin typeface="Arial Black" pitchFamily="34" charset="0"/>
              </a:rPr>
              <a:t/>
            </a:r>
            <a:br>
              <a:rPr lang="es-MX" b="1" dirty="0" smtClean="0">
                <a:latin typeface="Arial Black" pitchFamily="34" charset="0"/>
              </a:rPr>
            </a:br>
            <a:r>
              <a:rPr lang="es-MX" b="1" dirty="0">
                <a:latin typeface="Arial Black" pitchFamily="34" charset="0"/>
              </a:rPr>
              <a:t>	</a:t>
            </a:r>
            <a:r>
              <a:rPr lang="es-MX" b="1" dirty="0" smtClean="0">
                <a:latin typeface="Arial Black" pitchFamily="34" charset="0"/>
              </a:rPr>
              <a:t/>
            </a:r>
            <a:br>
              <a:rPr lang="es-MX" b="1" dirty="0" smtClean="0">
                <a:latin typeface="Arial Black" pitchFamily="34" charset="0"/>
              </a:rPr>
            </a:br>
            <a:r>
              <a:rPr lang="es-MX" dirty="0"/>
              <a:t/>
            </a:r>
            <a:br>
              <a:rPr lang="es-MX" dirty="0"/>
            </a:br>
            <a:endParaRPr lang="es-MX" dirty="0"/>
          </a:p>
        </p:txBody>
      </p:sp>
      <p:sp>
        <p:nvSpPr>
          <p:cNvPr id="3" name="2 Marcador de contenido"/>
          <p:cNvSpPr>
            <a:spLocks noGrp="1"/>
          </p:cNvSpPr>
          <p:nvPr>
            <p:ph sz="quarter" idx="1"/>
          </p:nvPr>
        </p:nvSpPr>
        <p:spPr>
          <a:xfrm>
            <a:off x="274018" y="116632"/>
            <a:ext cx="8424936" cy="6309320"/>
          </a:xfrm>
        </p:spPr>
        <p:txBody>
          <a:bodyPr>
            <a:noAutofit/>
          </a:bodyPr>
          <a:lstStyle/>
          <a:p>
            <a:pPr marL="0" indent="0">
              <a:buNone/>
            </a:pPr>
            <a:r>
              <a:rPr lang="es-MX" sz="1300" dirty="0">
                <a:latin typeface="Century Gothic" pitchFamily="34" charset="0"/>
              </a:rPr>
              <a:t> </a:t>
            </a:r>
          </a:p>
          <a:p>
            <a:pPr marL="0" indent="0">
              <a:buNone/>
            </a:pPr>
            <a:r>
              <a:rPr lang="es-MX" sz="1300" dirty="0" smtClean="0">
                <a:latin typeface="Century Gothic" pitchFamily="34" charset="0"/>
              </a:rPr>
              <a:t>  </a:t>
            </a:r>
            <a:r>
              <a:rPr lang="es-MX" sz="1800" dirty="0" smtClean="0">
                <a:latin typeface="Century Gothic" pitchFamily="34" charset="0"/>
              </a:rPr>
              <a:t>¿</a:t>
            </a:r>
            <a:r>
              <a:rPr lang="es-MX" sz="1800" dirty="0">
                <a:latin typeface="Century Gothic" pitchFamily="34" charset="0"/>
              </a:rPr>
              <a:t>Qué retos representa para la educadora partir de que los alumnos llegan al jardín de niños con conocimientos y capacidades que son esenciales </a:t>
            </a:r>
            <a:r>
              <a:rPr lang="es-MX" sz="1800" dirty="0" smtClean="0">
                <a:latin typeface="Century Gothic" pitchFamily="34" charset="0"/>
              </a:rPr>
              <a:t>para seguir </a:t>
            </a:r>
            <a:r>
              <a:rPr lang="es-MX" sz="1800" dirty="0">
                <a:latin typeface="Century Gothic" pitchFamily="34" charset="0"/>
              </a:rPr>
              <a:t>aprendiendo?</a:t>
            </a:r>
          </a:p>
          <a:p>
            <a:pPr marL="0" indent="0">
              <a:buNone/>
            </a:pPr>
            <a:r>
              <a:rPr lang="es-MX" sz="1800" dirty="0" smtClean="0">
                <a:solidFill>
                  <a:schemeClr val="accent1">
                    <a:lumMod val="75000"/>
                  </a:schemeClr>
                </a:solidFill>
                <a:latin typeface="Century Gothic" pitchFamily="34" charset="0"/>
              </a:rPr>
              <a:t>•Debe de lidiar con que cada niño llega con distintos conocimientos  por lo que es difícil trabajar de una manera pareja con todos así que debe de buscar la manera de que los niños aprendan con cosas novedosas </a:t>
            </a:r>
            <a:r>
              <a:rPr lang="es-MX" sz="1800" dirty="0" smtClean="0">
                <a:latin typeface="Century Gothic" pitchFamily="34" charset="0"/>
              </a:rPr>
              <a:t>.</a:t>
            </a:r>
          </a:p>
          <a:p>
            <a:pPr marL="0" indent="0">
              <a:buNone/>
            </a:pPr>
            <a:endParaRPr lang="es-MX" sz="1800" dirty="0">
              <a:latin typeface="Century Gothic" pitchFamily="34" charset="0"/>
            </a:endParaRPr>
          </a:p>
          <a:p>
            <a:pPr marL="0" indent="0">
              <a:buNone/>
            </a:pPr>
            <a:r>
              <a:rPr lang="es-MX" sz="1800" dirty="0">
                <a:latin typeface="Century Gothic" pitchFamily="34" charset="0"/>
              </a:rPr>
              <a:t> </a:t>
            </a:r>
            <a:r>
              <a:rPr lang="es-MX" sz="1800" dirty="0" smtClean="0">
                <a:latin typeface="Century Gothic" pitchFamily="34" charset="0"/>
              </a:rPr>
              <a:t>¿</a:t>
            </a:r>
            <a:r>
              <a:rPr lang="es-MX" sz="1800" dirty="0">
                <a:latin typeface="Century Gothic" pitchFamily="34" charset="0"/>
              </a:rPr>
              <a:t>Qué significado tiene para la educadora atender los intereses de los </a:t>
            </a:r>
            <a:r>
              <a:rPr lang="es-MX" sz="1800" dirty="0" smtClean="0">
                <a:latin typeface="Century Gothic" pitchFamily="34" charset="0"/>
              </a:rPr>
              <a:t>niños en </a:t>
            </a:r>
            <a:r>
              <a:rPr lang="es-MX" sz="1800" dirty="0">
                <a:latin typeface="Century Gothic" pitchFamily="34" charset="0"/>
              </a:rPr>
              <a:t>el proceso educativo?</a:t>
            </a:r>
          </a:p>
          <a:p>
            <a:pPr marL="0" indent="0">
              <a:buNone/>
            </a:pPr>
            <a:r>
              <a:rPr lang="es-MX" sz="1800" dirty="0" smtClean="0">
                <a:solidFill>
                  <a:schemeClr val="accent1">
                    <a:lumMod val="75000"/>
                  </a:schemeClr>
                </a:solidFill>
                <a:latin typeface="Century Gothic" pitchFamily="34" charset="0"/>
              </a:rPr>
              <a:t>• Que la </a:t>
            </a:r>
            <a:r>
              <a:rPr lang="es-MX" sz="1800" dirty="0">
                <a:solidFill>
                  <a:schemeClr val="accent1">
                    <a:lumMod val="75000"/>
                  </a:schemeClr>
                </a:solidFill>
                <a:latin typeface="Century Gothic" pitchFamily="34" charset="0"/>
              </a:rPr>
              <a:t>educadora debe hacer el esfuerzo de ponerse en el lugar de los niños y plantearse unas cuantas preguntas cuya respuesta no es sencilla: ¿qué saben y qué se imaginan ellos sobre lo que se desea que aprendan? ¿Lo están comprendien­do realmente? ¿Qué “valor agregado” aporta a lo que ya saben? ¿Qué recursos o estrategias contribuyen a que se apropien de ese nuevo conocimiento?</a:t>
            </a:r>
            <a:br>
              <a:rPr lang="es-MX" sz="1800" dirty="0">
                <a:solidFill>
                  <a:schemeClr val="accent1">
                    <a:lumMod val="75000"/>
                  </a:schemeClr>
                </a:solidFill>
                <a:latin typeface="Century Gothic" pitchFamily="34" charset="0"/>
              </a:rPr>
            </a:br>
            <a:r>
              <a:rPr lang="es-MX" sz="1800" dirty="0">
                <a:latin typeface="Century Gothic" pitchFamily="34" charset="0"/>
              </a:rPr>
              <a:t/>
            </a:r>
            <a:br>
              <a:rPr lang="es-MX" sz="1800" dirty="0">
                <a:latin typeface="Century Gothic" pitchFamily="34" charset="0"/>
              </a:rPr>
            </a:br>
            <a:r>
              <a:rPr lang="es-MX" sz="1800" dirty="0" smtClean="0">
                <a:latin typeface="Century Gothic" pitchFamily="34" charset="0"/>
              </a:rPr>
              <a:t> ¿</a:t>
            </a:r>
            <a:r>
              <a:rPr lang="es-MX" sz="1800" dirty="0">
                <a:latin typeface="Century Gothic" pitchFamily="34" charset="0"/>
              </a:rPr>
              <a:t>Cuál debe ser la participación de la educadora para lograr </a:t>
            </a:r>
            <a:endParaRPr lang="es-MX" sz="1800" dirty="0" smtClean="0">
              <a:latin typeface="Century Gothic" pitchFamily="34" charset="0"/>
            </a:endParaRPr>
          </a:p>
          <a:p>
            <a:pPr marL="0" indent="0">
              <a:buNone/>
            </a:pPr>
            <a:r>
              <a:rPr lang="es-MX" sz="1800" dirty="0" smtClean="0">
                <a:latin typeface="Century Gothic" pitchFamily="34" charset="0"/>
              </a:rPr>
              <a:t>que </a:t>
            </a:r>
            <a:r>
              <a:rPr lang="es-MX" sz="1800" dirty="0">
                <a:latin typeface="Century Gothic" pitchFamily="34" charset="0"/>
              </a:rPr>
              <a:t>los </a:t>
            </a:r>
            <a:r>
              <a:rPr lang="es-MX" sz="1800" dirty="0" smtClean="0">
                <a:latin typeface="Century Gothic" pitchFamily="34" charset="0"/>
              </a:rPr>
              <a:t>niños aprendan </a:t>
            </a:r>
            <a:r>
              <a:rPr lang="es-MX" sz="1800" dirty="0">
                <a:latin typeface="Century Gothic" pitchFamily="34" charset="0"/>
              </a:rPr>
              <a:t>en interacción con sus pares</a:t>
            </a:r>
            <a:r>
              <a:rPr lang="es-MX" sz="1800" dirty="0" smtClean="0">
                <a:latin typeface="Century Gothic" pitchFamily="34" charset="0"/>
              </a:rPr>
              <a:t>?</a:t>
            </a:r>
          </a:p>
          <a:p>
            <a:pPr marL="0" indent="0">
              <a:buNone/>
            </a:pPr>
            <a:r>
              <a:rPr lang="es-MX" sz="1800" dirty="0" smtClean="0">
                <a:solidFill>
                  <a:schemeClr val="accent1">
                    <a:lumMod val="75000"/>
                  </a:schemeClr>
                </a:solidFill>
                <a:latin typeface="Century Gothic" pitchFamily="34" charset="0"/>
              </a:rPr>
              <a:t>•</a:t>
            </a:r>
            <a:r>
              <a:rPr lang="es-MX" sz="1800" dirty="0">
                <a:solidFill>
                  <a:schemeClr val="accent1">
                    <a:lumMod val="75000"/>
                  </a:schemeClr>
                </a:solidFill>
                <a:latin typeface="Century Gothic" pitchFamily="34" charset="0"/>
              </a:rPr>
              <a:t> </a:t>
            </a:r>
            <a:r>
              <a:rPr lang="es-MX" sz="1800" dirty="0" smtClean="0">
                <a:solidFill>
                  <a:schemeClr val="accent1">
                    <a:lumMod val="75000"/>
                  </a:schemeClr>
                </a:solidFill>
                <a:latin typeface="Century Gothic" pitchFamily="34" charset="0"/>
              </a:rPr>
              <a:t>Debe </a:t>
            </a:r>
            <a:r>
              <a:rPr lang="es-MX" sz="1800" dirty="0">
                <a:solidFill>
                  <a:schemeClr val="accent1">
                    <a:lumMod val="75000"/>
                  </a:schemeClr>
                </a:solidFill>
                <a:latin typeface="Century Gothic" pitchFamily="34" charset="0"/>
              </a:rPr>
              <a:t>consistir en propiciar experiencias que fomenten diversas dinámicas de relación en el grupo </a:t>
            </a:r>
            <a:r>
              <a:rPr lang="es-MX" sz="1800" dirty="0" smtClean="0">
                <a:solidFill>
                  <a:schemeClr val="accent1">
                    <a:lumMod val="75000"/>
                  </a:schemeClr>
                </a:solidFill>
                <a:latin typeface="Century Gothic" pitchFamily="34" charset="0"/>
              </a:rPr>
              <a:t>escolar en las que le niño tenga que superarse por medio de retos .</a:t>
            </a:r>
            <a:endParaRPr lang="es-MX" sz="1800" dirty="0">
              <a:solidFill>
                <a:schemeClr val="accent1">
                  <a:lumMod val="75000"/>
                </a:schemeClr>
              </a:solidFill>
              <a:latin typeface="Century Gothic" pitchFamily="34" charset="0"/>
            </a:endParaRPr>
          </a:p>
          <a:p>
            <a:pPr marL="0" indent="0">
              <a:buNone/>
            </a:pPr>
            <a:r>
              <a:rPr lang="es-MX" sz="1800" dirty="0">
                <a:solidFill>
                  <a:schemeClr val="accent1">
                    <a:lumMod val="75000"/>
                  </a:schemeClr>
                </a:solidFill>
                <a:latin typeface="Century Gothic" pitchFamily="34" charset="0"/>
              </a:rPr>
              <a:t> </a:t>
            </a:r>
            <a:endParaRPr lang="es-MX" sz="1800" dirty="0" smtClean="0">
              <a:solidFill>
                <a:schemeClr val="accent1">
                  <a:lumMod val="75000"/>
                </a:schemeClr>
              </a:solidFill>
              <a:latin typeface="Century Gothic" pitchFamily="34" charset="0"/>
            </a:endParaRPr>
          </a:p>
          <a:p>
            <a:pPr marL="0" indent="0">
              <a:buNone/>
            </a:pPr>
            <a:r>
              <a:rPr lang="es-MX" sz="1800" dirty="0" smtClean="0">
                <a:latin typeface="Century Gothic" pitchFamily="34" charset="0"/>
              </a:rPr>
              <a:t>¿</a:t>
            </a:r>
            <a:r>
              <a:rPr lang="es-MX" sz="1800" dirty="0">
                <a:latin typeface="Century Gothic" pitchFamily="34" charset="0"/>
              </a:rPr>
              <a:t>Por qué se afirma que a través del juego se favorecen el desarrollo y </a:t>
            </a:r>
            <a:r>
              <a:rPr lang="es-MX" sz="1800" dirty="0" smtClean="0">
                <a:latin typeface="Century Gothic" pitchFamily="34" charset="0"/>
              </a:rPr>
              <a:t>el aprendizaje </a:t>
            </a:r>
          </a:p>
          <a:p>
            <a:pPr marL="0" indent="0">
              <a:buNone/>
            </a:pPr>
            <a:r>
              <a:rPr lang="es-MX" sz="1800" dirty="0" smtClean="0">
                <a:latin typeface="Century Gothic" pitchFamily="34" charset="0"/>
              </a:rPr>
              <a:t>en </a:t>
            </a:r>
            <a:r>
              <a:rPr lang="es-MX" sz="1800" dirty="0">
                <a:latin typeface="Century Gothic" pitchFamily="34" charset="0"/>
              </a:rPr>
              <a:t>los niños</a:t>
            </a:r>
            <a:r>
              <a:rPr lang="es-MX" sz="1800" dirty="0" smtClean="0">
                <a:latin typeface="Century Gothic" pitchFamily="34" charset="0"/>
              </a:rPr>
              <a:t>?</a:t>
            </a:r>
          </a:p>
          <a:p>
            <a:pPr marL="0" indent="0">
              <a:buNone/>
            </a:pPr>
            <a:r>
              <a:rPr lang="es-MX" sz="1800" dirty="0" smtClean="0">
                <a:solidFill>
                  <a:schemeClr val="accent1">
                    <a:lumMod val="75000"/>
                  </a:schemeClr>
                </a:solidFill>
                <a:latin typeface="Century Gothic" pitchFamily="34" charset="0"/>
              </a:rPr>
              <a:t>•Ya que </a:t>
            </a:r>
            <a:r>
              <a:rPr lang="es-MX" sz="1800" dirty="0">
                <a:solidFill>
                  <a:schemeClr val="accent1">
                    <a:lumMod val="75000"/>
                  </a:schemeClr>
                </a:solidFill>
                <a:latin typeface="Century Gothic" pitchFamily="34" charset="0"/>
              </a:rPr>
              <a:t>es un impulso natural de las niñas y los niños  </a:t>
            </a:r>
            <a:r>
              <a:rPr lang="es-MX" sz="1800" dirty="0" smtClean="0">
                <a:solidFill>
                  <a:schemeClr val="accent1">
                    <a:lumMod val="75000"/>
                  </a:schemeClr>
                </a:solidFill>
                <a:latin typeface="Century Gothic" pitchFamily="34" charset="0"/>
              </a:rPr>
              <a:t>es una actividad </a:t>
            </a:r>
            <a:r>
              <a:rPr lang="es-MX" sz="1800" dirty="0">
                <a:solidFill>
                  <a:schemeClr val="accent1">
                    <a:lumMod val="75000"/>
                  </a:schemeClr>
                </a:solidFill>
                <a:latin typeface="Century Gothic" pitchFamily="34" charset="0"/>
              </a:rPr>
              <a:t>que </a:t>
            </a:r>
            <a:r>
              <a:rPr lang="es-MX" sz="1800" dirty="0" smtClean="0">
                <a:solidFill>
                  <a:schemeClr val="accent1">
                    <a:lumMod val="75000"/>
                  </a:schemeClr>
                </a:solidFill>
                <a:latin typeface="Century Gothic" pitchFamily="34" charset="0"/>
              </a:rPr>
              <a:t>les</a:t>
            </a:r>
          </a:p>
          <a:p>
            <a:pPr marL="0" indent="0">
              <a:buNone/>
            </a:pPr>
            <a:r>
              <a:rPr lang="es-MX" sz="1800" dirty="0" smtClean="0">
                <a:solidFill>
                  <a:schemeClr val="accent1">
                    <a:lumMod val="75000"/>
                  </a:schemeClr>
                </a:solidFill>
                <a:latin typeface="Century Gothic" pitchFamily="34" charset="0"/>
              </a:rPr>
              <a:t> </a:t>
            </a:r>
            <a:r>
              <a:rPr lang="es-MX" sz="1800" dirty="0">
                <a:solidFill>
                  <a:schemeClr val="accent1">
                    <a:lumMod val="75000"/>
                  </a:schemeClr>
                </a:solidFill>
                <a:latin typeface="Century Gothic" pitchFamily="34" charset="0"/>
              </a:rPr>
              <a:t>permite la expresión de su energía, de su necesidad de movimiento y puede </a:t>
            </a:r>
            <a:endParaRPr lang="es-MX" sz="1800" dirty="0" smtClean="0">
              <a:solidFill>
                <a:schemeClr val="accent1">
                  <a:lumMod val="75000"/>
                </a:schemeClr>
              </a:solidFill>
              <a:latin typeface="Century Gothic" pitchFamily="34" charset="0"/>
            </a:endParaRPr>
          </a:p>
          <a:p>
            <a:pPr marL="0" indent="0">
              <a:buNone/>
            </a:pPr>
            <a:r>
              <a:rPr lang="es-MX" sz="1800" dirty="0" smtClean="0">
                <a:solidFill>
                  <a:schemeClr val="accent1">
                    <a:lumMod val="75000"/>
                  </a:schemeClr>
                </a:solidFill>
                <a:latin typeface="Century Gothic" pitchFamily="34" charset="0"/>
              </a:rPr>
              <a:t>adquirir </a:t>
            </a:r>
            <a:r>
              <a:rPr lang="es-MX" sz="1800" dirty="0">
                <a:solidFill>
                  <a:schemeClr val="accent1">
                    <a:lumMod val="75000"/>
                  </a:schemeClr>
                </a:solidFill>
                <a:latin typeface="Century Gothic" pitchFamily="34" charset="0"/>
              </a:rPr>
              <a:t>formas complejas que propician el desarrollo de competencias.</a:t>
            </a:r>
            <a:r>
              <a:rPr lang="es-MX" sz="1800" dirty="0"/>
              <a:t/>
            </a:r>
            <a:br>
              <a:rPr lang="es-MX" sz="1800" dirty="0"/>
            </a:br>
            <a:r>
              <a:rPr lang="es-MX" sz="1300" dirty="0"/>
              <a:t/>
            </a:r>
            <a:br>
              <a:rPr lang="es-MX" sz="1300" dirty="0"/>
            </a:br>
            <a:endParaRPr lang="es-MX" sz="1300" dirty="0"/>
          </a:p>
          <a:p>
            <a:endParaRPr lang="es-MX" sz="1300" dirty="0"/>
          </a:p>
        </p:txBody>
      </p:sp>
      <p:pic>
        <p:nvPicPr>
          <p:cNvPr id="2050" name="Picture 2" descr="http://www.google.com.mx/url?source=imglanding&amp;ct=img&amp;q=http://lh3.ggpht.com/_mGuNv4Fs0zc/SJ5Tzq-KZQI/AAAAAAAAD4o/3cottuwJ6ZQ/Face%20Girl%20Pony%20Tails-1.jpg&amp;sa=X&amp;ei=Q479TrrpOqX3sQKlhpjGAQ&amp;ved=0CAwQ8wc4FQ&amp;usg=AFQjCNEFrctboWZkoRrlG21XgdRUeSn0QQ"/>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00392" y="260648"/>
            <a:ext cx="1292986" cy="105273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google.com.mx/url?source=imglanding&amp;ct=img&amp;q=http://1.bp.blogspot.com/_jZ3gr116aWk/SleBV7gkTsI/AAAAAAAAABA/4zPak2CBz-Y/s320/ni%25C3%25B1o%2Bcaricatura.jpg&amp;sa=X&amp;ei=5Y79Tr7EMe642QXrrMhW&amp;ved=0CAsQ8wc&amp;usg=AFQjCNGhLjbQRcqFjM5Si56wkPXy1ERmx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43494" y="4293096"/>
            <a:ext cx="139065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376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63688" y="2132856"/>
            <a:ext cx="6048672" cy="2123658"/>
          </a:xfrm>
          <a:prstGeom prst="rect">
            <a:avLst/>
          </a:prstGeom>
          <a:noFill/>
        </p:spPr>
        <p:txBody>
          <a:bodyPr wrap="square" rtlCol="0">
            <a:spAutoFit/>
          </a:bodyPr>
          <a:lstStyle/>
          <a:p>
            <a:r>
              <a:rPr lang="es-MX" sz="6600" dirty="0" smtClean="0">
                <a:solidFill>
                  <a:srgbClr val="68007F">
                    <a:lumMod val="60000"/>
                    <a:lumOff val="40000"/>
                  </a:srgbClr>
                </a:solidFill>
              </a:rPr>
              <a:t>ACTIVIDAD</a:t>
            </a:r>
          </a:p>
          <a:p>
            <a:pPr algn="ctr"/>
            <a:r>
              <a:rPr lang="es-MX" sz="6600" dirty="0" smtClean="0">
                <a:solidFill>
                  <a:srgbClr val="68007F">
                    <a:lumMod val="60000"/>
                    <a:lumOff val="40000"/>
                  </a:srgbClr>
                </a:solidFill>
              </a:rPr>
              <a:t>2</a:t>
            </a:r>
            <a:endParaRPr lang="es-MX" sz="6600" dirty="0">
              <a:solidFill>
                <a:srgbClr val="68007F">
                  <a:lumMod val="60000"/>
                  <a:lumOff val="40000"/>
                </a:srgbClr>
              </a:solidFill>
            </a:endParaRPr>
          </a:p>
        </p:txBody>
      </p:sp>
    </p:spTree>
    <p:extLst>
      <p:ext uri="{BB962C8B-B14F-4D97-AF65-F5344CB8AC3E}">
        <p14:creationId xmlns:p14="http://schemas.microsoft.com/office/powerpoint/2010/main" xmlns="" val="263052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7467600" cy="560406"/>
          </a:xfrm>
        </p:spPr>
        <p:txBody>
          <a:bodyPr>
            <a:normAutofit fontScale="90000"/>
          </a:bodyPr>
          <a:lstStyle/>
          <a:p>
            <a:pPr algn="just"/>
            <a:r>
              <a:rPr lang="es-MX" sz="3200" dirty="0" smtClean="0"/>
              <a:t>2</a:t>
            </a:r>
            <a:r>
              <a:rPr lang="es-MX" sz="2400" b="1" dirty="0" smtClean="0">
                <a:latin typeface="Century Gothic" pitchFamily="34" charset="0"/>
              </a:rPr>
              <a:t>. en plenaria, comentar los siguientes fragmentos</a:t>
            </a:r>
            <a:endParaRPr lang="es-ES" sz="2400" b="1" dirty="0">
              <a:latin typeface="Century Gothic" pitchFamily="34" charset="0"/>
            </a:endParaRPr>
          </a:p>
        </p:txBody>
      </p:sp>
      <p:sp>
        <p:nvSpPr>
          <p:cNvPr id="3" name="2 Subtítulo"/>
          <p:cNvSpPr>
            <a:spLocks noGrp="1"/>
          </p:cNvSpPr>
          <p:nvPr>
            <p:ph type="subTitle" idx="4294967295"/>
          </p:nvPr>
        </p:nvSpPr>
        <p:spPr>
          <a:xfrm>
            <a:off x="357158" y="1071546"/>
            <a:ext cx="7786687" cy="3143250"/>
          </a:xfrm>
        </p:spPr>
        <p:txBody>
          <a:bodyPr>
            <a:noAutofit/>
          </a:bodyPr>
          <a:lstStyle/>
          <a:p>
            <a:pPr algn="just"/>
            <a:r>
              <a:rPr lang="es-MX" sz="2800" b="0" dirty="0" smtClean="0">
                <a:solidFill>
                  <a:schemeClr val="tx1"/>
                </a:solidFill>
              </a:rPr>
              <a:t>“</a:t>
            </a:r>
            <a:r>
              <a:rPr lang="es-MX" sz="2800" b="0" dirty="0" smtClean="0">
                <a:solidFill>
                  <a:schemeClr val="tx1"/>
                </a:solidFill>
                <a:latin typeface="Century Gothic" pitchFamily="34" charset="0"/>
              </a:rPr>
              <a:t>Mi principal preocupación tiene que ver con cuáles son las características del grupo que atiendo. Creo que nunca he trabajado con los niños dos veces de la misma manera a lo largo de 11 años, porque el grupo de alumnos nunca es el mismo .</a:t>
            </a:r>
          </a:p>
          <a:p>
            <a:pPr algn="just"/>
            <a:endParaRPr lang="es-MX" sz="2800" dirty="0" smtClean="0">
              <a:latin typeface="Century Gothic" pitchFamily="34" charset="0"/>
            </a:endParaRPr>
          </a:p>
          <a:p>
            <a:pPr algn="just"/>
            <a:r>
              <a:rPr lang="es-ES" sz="2000" dirty="0" smtClean="0">
                <a:latin typeface="Century Gothic" pitchFamily="34" charset="0"/>
              </a:rPr>
              <a:t>Adaptado de Linda Darling-Hammond, </a:t>
            </a:r>
            <a:r>
              <a:rPr lang="es-ES" sz="2000" i="1" dirty="0" smtClean="0">
                <a:latin typeface="Century Gothic" pitchFamily="34" charset="0"/>
              </a:rPr>
              <a:t>El derecho de aprender. Crear buenas escuelas para todos, México,</a:t>
            </a:r>
          </a:p>
          <a:p>
            <a:pPr algn="just"/>
            <a:r>
              <a:rPr lang="es-ES" sz="2000" dirty="0" smtClean="0">
                <a:latin typeface="Century Gothic" pitchFamily="34" charset="0"/>
              </a:rPr>
              <a:t>SEP (Biblioteca para la actualización del maestro), 2002, p. 119.</a:t>
            </a:r>
            <a:endParaRPr lang="es-ES" sz="2000" b="0" dirty="0">
              <a:solidFill>
                <a:schemeClr val="tx1"/>
              </a:solidFill>
              <a:latin typeface="Century Gothic" pitchFamily="34" charset="0"/>
            </a:endParaRPr>
          </a:p>
        </p:txBody>
      </p:sp>
    </p:spTree>
    <p:extLst>
      <p:ext uri="{BB962C8B-B14F-4D97-AF65-F5344CB8AC3E}">
        <p14:creationId xmlns:p14="http://schemas.microsoft.com/office/powerpoint/2010/main" xmlns="" val="290265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2910" y="428604"/>
            <a:ext cx="7715304" cy="4401205"/>
          </a:xfrm>
          <a:prstGeom prst="rect">
            <a:avLst/>
          </a:prstGeom>
        </p:spPr>
        <p:txBody>
          <a:bodyPr wrap="square">
            <a:spAutoFit/>
          </a:bodyPr>
          <a:lstStyle/>
          <a:p>
            <a:pPr algn="just"/>
            <a:r>
              <a:rPr lang="es-ES" sz="2800" dirty="0">
                <a:solidFill>
                  <a:prstClr val="black"/>
                </a:solidFill>
                <a:latin typeface="Century Gothic" pitchFamily="34" charset="0"/>
              </a:rPr>
              <a:t>“A pesar de lo que nos dice la ciencia, actuamos como si a todos los niños les interesara lo </a:t>
            </a:r>
            <a:r>
              <a:rPr lang="es-ES" sz="2800" dirty="0" smtClean="0">
                <a:solidFill>
                  <a:prstClr val="black"/>
                </a:solidFill>
                <a:latin typeface="Century Gothic" pitchFamily="34" charset="0"/>
              </a:rPr>
              <a:t>mismo y </a:t>
            </a:r>
            <a:r>
              <a:rPr lang="es-ES" sz="2800" dirty="0">
                <a:solidFill>
                  <a:prstClr val="black"/>
                </a:solidFill>
                <a:latin typeface="Century Gothic" pitchFamily="34" charset="0"/>
              </a:rPr>
              <a:t>en el mismo momento; tomándolos como un grupo homogéneo, nos olvidamos de </a:t>
            </a:r>
            <a:r>
              <a:rPr lang="es-ES" sz="2800" dirty="0" smtClean="0">
                <a:solidFill>
                  <a:prstClr val="black"/>
                </a:solidFill>
                <a:latin typeface="Century Gothic" pitchFamily="34" charset="0"/>
              </a:rPr>
              <a:t>sus identidades </a:t>
            </a:r>
            <a:r>
              <a:rPr lang="es-ES" sz="2800" dirty="0">
                <a:solidFill>
                  <a:prstClr val="black"/>
                </a:solidFill>
                <a:latin typeface="Century Gothic" pitchFamily="34" charset="0"/>
              </a:rPr>
              <a:t>específicas, les damos lecciones únicas y los privamos de la oportunidad de </a:t>
            </a:r>
            <a:r>
              <a:rPr lang="es-ES" sz="2800" dirty="0" smtClean="0">
                <a:solidFill>
                  <a:prstClr val="black"/>
                </a:solidFill>
                <a:latin typeface="Century Gothic" pitchFamily="34" charset="0"/>
              </a:rPr>
              <a:t>expresar sus </a:t>
            </a:r>
            <a:r>
              <a:rPr lang="es-ES" sz="2800" dirty="0">
                <a:solidFill>
                  <a:prstClr val="black"/>
                </a:solidFill>
                <a:latin typeface="Century Gothic" pitchFamily="34" charset="0"/>
              </a:rPr>
              <a:t>intereses, preferencias o diversidades y de seguir sus propios ritmos personales”.</a:t>
            </a:r>
          </a:p>
        </p:txBody>
      </p:sp>
      <p:sp>
        <p:nvSpPr>
          <p:cNvPr id="4" name="3 Rectángulo"/>
          <p:cNvSpPr/>
          <p:nvPr/>
        </p:nvSpPr>
        <p:spPr>
          <a:xfrm>
            <a:off x="642910" y="4929198"/>
            <a:ext cx="7858180" cy="1631216"/>
          </a:xfrm>
          <a:prstGeom prst="rect">
            <a:avLst/>
          </a:prstGeom>
        </p:spPr>
        <p:txBody>
          <a:bodyPr wrap="square">
            <a:spAutoFit/>
          </a:bodyPr>
          <a:lstStyle/>
          <a:p>
            <a:r>
              <a:rPr lang="es-ES" sz="2000" dirty="0">
                <a:solidFill>
                  <a:prstClr val="black"/>
                </a:solidFill>
                <a:latin typeface="Century Gothic" pitchFamily="34" charset="0"/>
              </a:rPr>
              <a:t>Luz María Chapela, “Nuestro compromiso con los menores de seis años”, en </a:t>
            </a:r>
            <a:r>
              <a:rPr lang="es-ES" sz="2000" i="1" dirty="0">
                <a:solidFill>
                  <a:prstClr val="black"/>
                </a:solidFill>
                <a:latin typeface="Century Gothic" pitchFamily="34" charset="0"/>
              </a:rPr>
              <a:t>Educación 2001. Revista de</a:t>
            </a:r>
          </a:p>
          <a:p>
            <a:r>
              <a:rPr lang="es-ES" sz="2000" i="1" dirty="0">
                <a:solidFill>
                  <a:prstClr val="black"/>
                </a:solidFill>
                <a:latin typeface="Century Gothic" pitchFamily="34" charset="0"/>
              </a:rPr>
              <a:t>educación moderna para una sociedad democrática, año VIII, núm. 92, enero, nueva época, México, 2003, p.</a:t>
            </a:r>
          </a:p>
          <a:p>
            <a:r>
              <a:rPr lang="es-ES" sz="2000" dirty="0">
                <a:solidFill>
                  <a:prstClr val="black"/>
                </a:solidFill>
                <a:latin typeface="Century Gothic" pitchFamily="34" charset="0"/>
              </a:rPr>
              <a:t>35</a:t>
            </a:r>
            <a:r>
              <a:rPr lang="es-ES" sz="2000" dirty="0" smtClean="0">
                <a:solidFill>
                  <a:prstClr val="black"/>
                </a:solidFill>
                <a:latin typeface="Century Gothic" pitchFamily="34" charset="0"/>
              </a:rPr>
              <a:t>.</a:t>
            </a:r>
            <a:endParaRPr lang="es-ES" sz="2000" dirty="0">
              <a:solidFill>
                <a:prstClr val="black"/>
              </a:solidFill>
              <a:latin typeface="Century Gothic" pitchFamily="34" charset="0"/>
            </a:endParaRPr>
          </a:p>
        </p:txBody>
      </p:sp>
    </p:spTree>
    <p:extLst>
      <p:ext uri="{BB962C8B-B14F-4D97-AF65-F5344CB8AC3E}">
        <p14:creationId xmlns:p14="http://schemas.microsoft.com/office/powerpoint/2010/main" xmlns="" val="12229350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Mirador">
  <a:themeElements>
    <a:clrScheme name="Personalizado 7">
      <a:dk1>
        <a:sysClr val="windowText" lastClr="000000"/>
      </a:dk1>
      <a:lt1>
        <a:sysClr val="window" lastClr="FFFFFF"/>
      </a:lt1>
      <a:dk2>
        <a:srgbClr val="92D050"/>
      </a:dk2>
      <a:lt2>
        <a:srgbClr val="4B98FF"/>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2_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2850</Words>
  <Application>Microsoft Office PowerPoint</Application>
  <PresentationFormat>Presentación en pantalla (4:3)</PresentationFormat>
  <Paragraphs>149</Paragraphs>
  <Slides>49</Slides>
  <Notes>0</Notes>
  <HiddenSlides>0</HiddenSlides>
  <MMClips>0</MMClips>
  <ScaleCrop>false</ScaleCrop>
  <HeadingPairs>
    <vt:vector size="6" baseType="variant">
      <vt:variant>
        <vt:lpstr>Fuentes usadas</vt:lpstr>
      </vt:variant>
      <vt:variant>
        <vt:i4>17</vt:i4>
      </vt:variant>
      <vt:variant>
        <vt:lpstr>Tema</vt:lpstr>
      </vt:variant>
      <vt:variant>
        <vt:i4>8</vt:i4>
      </vt:variant>
      <vt:variant>
        <vt:lpstr>Títulos de diapositiva</vt:lpstr>
      </vt:variant>
      <vt:variant>
        <vt:i4>49</vt:i4>
      </vt:variant>
    </vt:vector>
  </HeadingPairs>
  <TitlesOfParts>
    <vt:vector size="74" baseType="lpstr">
      <vt:lpstr>Arial</vt:lpstr>
      <vt:lpstr>Century Schoolbook</vt:lpstr>
      <vt:lpstr>Wingdings</vt:lpstr>
      <vt:lpstr>Arial Black</vt:lpstr>
      <vt:lpstr>Century Gothic</vt:lpstr>
      <vt:lpstr>Calibri</vt:lpstr>
      <vt:lpstr>Comic Sans MS</vt:lpstr>
      <vt:lpstr>Cheri Liney</vt:lpstr>
      <vt:lpstr>Lucida Handwriting</vt:lpstr>
      <vt:lpstr>Set Fire to the Rain</vt:lpstr>
      <vt:lpstr>Heartbreaker</vt:lpstr>
      <vt:lpstr>French Script MT</vt:lpstr>
      <vt:lpstr>comic andy</vt:lpstr>
      <vt:lpstr>Lucida Sans Unicode</vt:lpstr>
      <vt:lpstr>Wingdings 3</vt:lpstr>
      <vt:lpstr>Wingdings 2</vt:lpstr>
      <vt:lpstr>Verdana</vt:lpstr>
      <vt:lpstr>Tema de Office</vt:lpstr>
      <vt:lpstr>Mirador</vt:lpstr>
      <vt:lpstr>Concurrencia</vt:lpstr>
      <vt:lpstr>2_Tema de Office</vt:lpstr>
      <vt:lpstr>3_Tema de Office</vt:lpstr>
      <vt:lpstr>1_Mirador</vt:lpstr>
      <vt:lpstr>2_Mirador</vt:lpstr>
      <vt:lpstr>4_Tema de Office</vt:lpstr>
      <vt:lpstr>Escuela Normal De Educación Preescolar Propósitos y Contenidos de la Educación Preescolar</vt:lpstr>
      <vt:lpstr>Diapositiva 2</vt:lpstr>
      <vt:lpstr>a) Los desafíos de la intervención educativa en el jardín de niños </vt:lpstr>
      <vt:lpstr>Diapositiva 4</vt:lpstr>
      <vt:lpstr>Diapositiva 5</vt:lpstr>
      <vt:lpstr>      </vt:lpstr>
      <vt:lpstr>Diapositiva 7</vt:lpstr>
      <vt:lpstr>2. en plenaria, comentar los siguientes fragmentos</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Explicar las siguientes cuestiones.</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Elizabeth Lara</dc:creator>
  <cp:lastModifiedBy>dell</cp:lastModifiedBy>
  <cp:revision>32</cp:revision>
  <dcterms:created xsi:type="dcterms:W3CDTF">2011-12-20T06:40:15Z</dcterms:created>
  <dcterms:modified xsi:type="dcterms:W3CDTF">2012-01-05T00:23:56Z</dcterms:modified>
</cp:coreProperties>
</file>