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3" r:id="rId3"/>
    <p:sldId id="274" r:id="rId4"/>
    <p:sldId id="275" r:id="rId5"/>
    <p:sldId id="276" r:id="rId6"/>
    <p:sldId id="277" r:id="rId7"/>
    <p:sldId id="278" r:id="rId8"/>
    <p:sldId id="279" r:id="rId9"/>
    <p:sldId id="280" r:id="rId10"/>
    <p:sldId id="281" r:id="rId11"/>
    <p:sldId id="282" r:id="rId12"/>
    <p:sldId id="283" r:id="rId13"/>
    <p:sldId id="271" r:id="rId14"/>
    <p:sldId id="257" r:id="rId15"/>
    <p:sldId id="272" r:id="rId16"/>
    <p:sldId id="260" r:id="rId17"/>
    <p:sldId id="270" r:id="rId18"/>
    <p:sldId id="284" r:id="rId19"/>
    <p:sldId id="286" r:id="rId20"/>
    <p:sldId id="285" r:id="rId21"/>
    <p:sldId id="287" r:id="rId22"/>
    <p:sldId id="263" r:id="rId23"/>
    <p:sldId id="264" r:id="rId24"/>
    <p:sldId id="265" r:id="rId25"/>
    <p:sldId id="266" r:id="rId26"/>
    <p:sldId id="267" r:id="rId27"/>
    <p:sldId id="268" r:id="rId28"/>
    <p:sldId id="269" r:id="rId29"/>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8" name="7 Título"/>
          <p:cNvSpPr>
            <a:spLocks noGrp="1"/>
          </p:cNvSpPr>
          <p:nvPr>
            <p:ph type="ctrTitle"/>
          </p:nvPr>
        </p:nvSpPr>
        <p:spPr>
          <a:xfrm>
            <a:off x="2286000" y="3124200"/>
            <a:ext cx="6172200" cy="1894362"/>
          </a:xfrm>
        </p:spPr>
        <p:txBody>
          <a:bodyPr/>
          <a:lstStyle>
            <a:lvl1pPr>
              <a:defRPr b="1"/>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bwMode="auto">
          <a:xfrm rot="5400000">
            <a:off x="7764621" y="1174097"/>
            <a:ext cx="2286000" cy="381000"/>
          </a:xfrm>
        </p:spPr>
        <p:txBody>
          <a:bodyPr/>
          <a:lstStyle/>
          <a:p>
            <a:fld id="{831E7BE1-941E-4F68-894E-784491376E17}" type="datetimeFigureOut">
              <a:rPr lang="es-MX" smtClean="0"/>
              <a:pPr/>
              <a:t>30/12/2011</a:t>
            </a:fld>
            <a:endParaRPr lang="es-MX"/>
          </a:p>
        </p:txBody>
      </p:sp>
      <p:sp>
        <p:nvSpPr>
          <p:cNvPr id="17" name="16 Marcador de pie de página"/>
          <p:cNvSpPr>
            <a:spLocks noGrp="1"/>
          </p:cNvSpPr>
          <p:nvPr>
            <p:ph type="ftr" sz="quarter" idx="11"/>
          </p:nvPr>
        </p:nvSpPr>
        <p:spPr bwMode="auto">
          <a:xfrm rot="5400000">
            <a:off x="7077269" y="4181669"/>
            <a:ext cx="3657600" cy="384048"/>
          </a:xfrm>
        </p:spPr>
        <p:txBody>
          <a:bodyPr/>
          <a:lstStyle/>
          <a:p>
            <a:endParaRPr lang="es-MX"/>
          </a:p>
        </p:txBody>
      </p:sp>
      <p:sp>
        <p:nvSpPr>
          <p:cNvPr id="10" name="9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Conector recto"/>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Elipse"/>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Elipse"/>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Marcador de número de diapositiva"/>
          <p:cNvSpPr>
            <a:spLocks noGrp="1"/>
          </p:cNvSpPr>
          <p:nvPr>
            <p:ph type="sldNum" sz="quarter" idx="12"/>
          </p:nvPr>
        </p:nvSpPr>
        <p:spPr bwMode="auto">
          <a:xfrm>
            <a:off x="1325544" y="4928702"/>
            <a:ext cx="609600" cy="517524"/>
          </a:xfrm>
        </p:spPr>
        <p:txBody>
          <a:bodyPr/>
          <a:lstStyle/>
          <a:p>
            <a:fld id="{9127F610-5E40-4151-97AF-F4B5950BCAB1}" type="slidenum">
              <a:rPr lang="es-MX" smtClean="0"/>
              <a:pPr/>
              <a:t>‹Nº›</a:t>
            </a:fld>
            <a:endParaRPr lang="es-MX"/>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31E7BE1-941E-4F68-894E-784491376E17}" type="datetimeFigureOut">
              <a:rPr lang="es-MX" smtClean="0"/>
              <a:pPr/>
              <a:t>30/12/2011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127F610-5E40-4151-97AF-F4B5950BCAB1}"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9"/>
            <a:ext cx="1676400" cy="5851525"/>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38"/>
            <a:ext cx="6019800" cy="5851525"/>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831E7BE1-941E-4F68-894E-784491376E17}" type="datetimeFigureOut">
              <a:rPr lang="es-MX" smtClean="0"/>
              <a:pPr/>
              <a:t>30/12/2011</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9127F610-5E40-4151-97AF-F4B5950BCAB1}"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8" name="7 Marcador de contenido"/>
          <p:cNvSpPr>
            <a:spLocks noGrp="1"/>
          </p:cNvSpPr>
          <p:nvPr>
            <p:ph sz="quarter" idx="1"/>
          </p:nvPr>
        </p:nvSpPr>
        <p:spPr>
          <a:xfrm>
            <a:off x="457200" y="1600200"/>
            <a:ext cx="7467600" cy="4873752"/>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4"/>
          </p:nvPr>
        </p:nvSpPr>
        <p:spPr/>
        <p:txBody>
          <a:bodyPr rtlCol="0"/>
          <a:lstStyle/>
          <a:p>
            <a:fld id="{831E7BE1-941E-4F68-894E-784491376E17}" type="datetimeFigureOut">
              <a:rPr lang="es-MX" smtClean="0"/>
              <a:pPr/>
              <a:t>30/12/2011</a:t>
            </a:fld>
            <a:endParaRPr lang="es-MX"/>
          </a:p>
        </p:txBody>
      </p:sp>
      <p:sp>
        <p:nvSpPr>
          <p:cNvPr id="9" name="8 Marcador de número de diapositiva"/>
          <p:cNvSpPr>
            <a:spLocks noGrp="1"/>
          </p:cNvSpPr>
          <p:nvPr>
            <p:ph type="sldNum" sz="quarter" idx="15"/>
          </p:nvPr>
        </p:nvSpPr>
        <p:spPr/>
        <p:txBody>
          <a:bodyPr rtlCol="0"/>
          <a:lstStyle/>
          <a:p>
            <a:fld id="{9127F610-5E40-4151-97AF-F4B5950BCAB1}" type="slidenum">
              <a:rPr lang="es-MX" smtClean="0"/>
              <a:pPr/>
              <a:t>‹Nº›</a:t>
            </a:fld>
            <a:endParaRPr lang="es-MX"/>
          </a:p>
        </p:txBody>
      </p:sp>
      <p:sp>
        <p:nvSpPr>
          <p:cNvPr id="10" name="9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2286000" y="2895600"/>
            <a:ext cx="6172200" cy="2053590"/>
          </a:xfrm>
        </p:spPr>
        <p:txBody>
          <a:bodyPr/>
          <a:lstStyle>
            <a:lvl1pPr algn="l">
              <a:buNone/>
              <a:defRPr sz="3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bwMode="auto">
          <a:xfrm rot="5400000">
            <a:off x="7763256" y="1170432"/>
            <a:ext cx="2286000" cy="381000"/>
          </a:xfrm>
        </p:spPr>
        <p:txBody>
          <a:bodyPr/>
          <a:lstStyle/>
          <a:p>
            <a:fld id="{831E7BE1-941E-4F68-894E-784491376E17}" type="datetimeFigureOut">
              <a:rPr lang="es-MX" smtClean="0"/>
              <a:pPr/>
              <a:t>30/12/2011</a:t>
            </a:fld>
            <a:endParaRPr lang="es-MX"/>
          </a:p>
        </p:txBody>
      </p:sp>
      <p:sp>
        <p:nvSpPr>
          <p:cNvPr id="5" name="4 Marcador de pie de página"/>
          <p:cNvSpPr>
            <a:spLocks noGrp="1"/>
          </p:cNvSpPr>
          <p:nvPr>
            <p:ph type="ftr" sz="quarter" idx="11"/>
          </p:nvPr>
        </p:nvSpPr>
        <p:spPr bwMode="auto">
          <a:xfrm rot="5400000">
            <a:off x="7077456" y="4178808"/>
            <a:ext cx="3657600" cy="384048"/>
          </a:xfrm>
        </p:spPr>
        <p:txBody>
          <a:bodyPr/>
          <a:lstStyle/>
          <a:p>
            <a:endParaRPr lang="es-MX"/>
          </a:p>
        </p:txBody>
      </p:sp>
      <p:sp>
        <p:nvSpPr>
          <p:cNvPr id="9" name="8 Rectángulo"/>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Rectángulo"/>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Rectángulo"/>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Rectángulo"/>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Conector recto"/>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Conector recto"/>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Conector recto"/>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Conector recto"/>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Rectángulo"/>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Elipse"/>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Elipse"/>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Elipse"/>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Elipse"/>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Elipse"/>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Conector recto"/>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Marcador de número de diapositiva"/>
          <p:cNvSpPr>
            <a:spLocks noGrp="1"/>
          </p:cNvSpPr>
          <p:nvPr>
            <p:ph type="sldNum" sz="quarter" idx="12"/>
          </p:nvPr>
        </p:nvSpPr>
        <p:spPr bwMode="auto">
          <a:xfrm>
            <a:off x="1340616" y="4928702"/>
            <a:ext cx="609600" cy="517524"/>
          </a:xfrm>
        </p:spPr>
        <p:txBody>
          <a:bodyPr/>
          <a:lstStyle/>
          <a:p>
            <a:fld id="{9127F610-5E40-4151-97AF-F4B5950BCAB1}" type="slidenum">
              <a:rPr lang="es-MX" smtClean="0"/>
              <a:pPr/>
              <a:t>‹Nº›</a:t>
            </a:fld>
            <a:endParaRPr lang="es-MX"/>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5" name="4 Marcador de fecha"/>
          <p:cNvSpPr>
            <a:spLocks noGrp="1"/>
          </p:cNvSpPr>
          <p:nvPr>
            <p:ph type="dt" sz="half" idx="10"/>
          </p:nvPr>
        </p:nvSpPr>
        <p:spPr/>
        <p:txBody>
          <a:bodyPr/>
          <a:lstStyle/>
          <a:p>
            <a:fld id="{831E7BE1-941E-4F68-894E-784491376E17}" type="datetimeFigureOut">
              <a:rPr lang="es-MX" smtClean="0"/>
              <a:pPr/>
              <a:t>30/12/2011</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9127F610-5E40-4151-97AF-F4B5950BCAB1}" type="slidenum">
              <a:rPr lang="es-MX" smtClean="0"/>
              <a:pPr/>
              <a:t>‹Nº›</a:t>
            </a:fld>
            <a:endParaRPr lang="es-MX"/>
          </a:p>
        </p:txBody>
      </p:sp>
      <p:sp>
        <p:nvSpPr>
          <p:cNvPr id="9" name="8 Marcador de contenido"/>
          <p:cNvSpPr>
            <a:spLocks noGrp="1"/>
          </p:cNvSpPr>
          <p:nvPr>
            <p:ph sz="quarter" idx="1"/>
          </p:nvPr>
        </p:nvSpPr>
        <p:spPr>
          <a:xfrm>
            <a:off x="457200"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1" name="10 Marcador de contenido"/>
          <p:cNvSpPr>
            <a:spLocks noGrp="1"/>
          </p:cNvSpPr>
          <p:nvPr>
            <p:ph sz="quarter" idx="2"/>
          </p:nvPr>
        </p:nvSpPr>
        <p:spPr>
          <a:xfrm>
            <a:off x="4270248" y="1600200"/>
            <a:ext cx="3657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7543800" cy="1143000"/>
          </a:xfrm>
        </p:spPr>
        <p:txBody>
          <a:bodyPr anchor="b"/>
          <a:lstStyle>
            <a:lvl1pPr>
              <a:defRPr/>
            </a:lvl1pPr>
          </a:lstStyle>
          <a:p>
            <a:r>
              <a:rPr kumimoji="0" lang="es-ES" smtClean="0"/>
              <a:t>Haga clic para modificar el estilo de título del patrón</a:t>
            </a:r>
            <a:endParaRPr kumimoji="0" lang="en-US"/>
          </a:p>
        </p:txBody>
      </p:sp>
      <p:sp>
        <p:nvSpPr>
          <p:cNvPr id="7" name="6 Marcador de fecha"/>
          <p:cNvSpPr>
            <a:spLocks noGrp="1"/>
          </p:cNvSpPr>
          <p:nvPr>
            <p:ph type="dt" sz="half" idx="10"/>
          </p:nvPr>
        </p:nvSpPr>
        <p:spPr/>
        <p:txBody>
          <a:bodyPr/>
          <a:lstStyle/>
          <a:p>
            <a:fld id="{831E7BE1-941E-4F68-894E-784491376E17}" type="datetimeFigureOut">
              <a:rPr lang="es-MX" smtClean="0"/>
              <a:pPr/>
              <a:t>30/12/2011</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9127F610-5E40-4151-97AF-F4B5950BCAB1}" type="slidenum">
              <a:rPr lang="es-MX" smtClean="0"/>
              <a:pPr/>
              <a:t>‹Nº›</a:t>
            </a:fld>
            <a:endParaRPr lang="es-MX"/>
          </a:p>
        </p:txBody>
      </p:sp>
      <p:sp>
        <p:nvSpPr>
          <p:cNvPr id="11" name="10 Marcador de contenido"/>
          <p:cNvSpPr>
            <a:spLocks noGrp="1"/>
          </p:cNvSpPr>
          <p:nvPr>
            <p:ph sz="quarter" idx="2"/>
          </p:nvPr>
        </p:nvSpPr>
        <p:spPr>
          <a:xfrm>
            <a:off x="457200"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3" name="12 Marcador de contenido"/>
          <p:cNvSpPr>
            <a:spLocks noGrp="1"/>
          </p:cNvSpPr>
          <p:nvPr>
            <p:ph sz="quarter" idx="4"/>
          </p:nvPr>
        </p:nvSpPr>
        <p:spPr>
          <a:xfrm>
            <a:off x="4371975" y="2362200"/>
            <a:ext cx="3657600" cy="38862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12" name="11 Marcador de texto"/>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
        <p:nvSpPr>
          <p:cNvPr id="14" name="13 Marcador de texto"/>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s-ES" smtClean="0"/>
              <a:t>Haga clic para modificar el estilo de texto del patrón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6" name="5 Marcador de fecha"/>
          <p:cNvSpPr>
            <a:spLocks noGrp="1"/>
          </p:cNvSpPr>
          <p:nvPr>
            <p:ph type="dt" sz="half" idx="10"/>
          </p:nvPr>
        </p:nvSpPr>
        <p:spPr/>
        <p:txBody>
          <a:bodyPr rtlCol="0"/>
          <a:lstStyle/>
          <a:p>
            <a:fld id="{831E7BE1-941E-4F68-894E-784491376E17}" type="datetimeFigureOut">
              <a:rPr lang="es-MX" smtClean="0"/>
              <a:pPr/>
              <a:t>30/12/2011</a:t>
            </a:fld>
            <a:endParaRPr lang="es-MX"/>
          </a:p>
        </p:txBody>
      </p:sp>
      <p:sp>
        <p:nvSpPr>
          <p:cNvPr id="7" name="6 Marcador de número de diapositiva"/>
          <p:cNvSpPr>
            <a:spLocks noGrp="1"/>
          </p:cNvSpPr>
          <p:nvPr>
            <p:ph type="sldNum" sz="quarter" idx="11"/>
          </p:nvPr>
        </p:nvSpPr>
        <p:spPr/>
        <p:txBody>
          <a:bodyPr rtlCol="0"/>
          <a:lstStyle/>
          <a:p>
            <a:fld id="{9127F610-5E40-4151-97AF-F4B5950BCAB1}" type="slidenum">
              <a:rPr lang="es-MX" smtClean="0"/>
              <a:pPr/>
              <a:t>‹Nº›</a:t>
            </a:fld>
            <a:endParaRPr lang="es-MX"/>
          </a:p>
        </p:txBody>
      </p:sp>
      <p:sp>
        <p:nvSpPr>
          <p:cNvPr id="8" name="7 Marcador de pie de página"/>
          <p:cNvSpPr>
            <a:spLocks noGrp="1"/>
          </p:cNvSpPr>
          <p:nvPr>
            <p:ph type="ftr" sz="quarter" idx="12"/>
          </p:nvPr>
        </p:nvSpPr>
        <p:spPr/>
        <p:txBody>
          <a:bodyPr rtlCol="0"/>
          <a:lstStyle/>
          <a:p>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31E7BE1-941E-4F68-894E-784491376E17}" type="datetimeFigureOut">
              <a:rPr lang="es-MX" smtClean="0"/>
              <a:pPr/>
              <a:t>30/12/2011</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9127F610-5E40-4151-97AF-F4B5950BCAB1}"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 name="9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Título"/>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8" name="7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Marcador de contenido"/>
          <p:cNvSpPr>
            <a:spLocks noGrp="1"/>
          </p:cNvSpPr>
          <p:nvPr>
            <p:ph sz="quarter" idx="1"/>
          </p:nvPr>
        </p:nvSpPr>
        <p:spPr>
          <a:xfrm>
            <a:off x="304800" y="274320"/>
            <a:ext cx="5638800" cy="6327648"/>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21" name="20 Marcador de fecha"/>
          <p:cNvSpPr>
            <a:spLocks noGrp="1"/>
          </p:cNvSpPr>
          <p:nvPr>
            <p:ph type="dt" sz="half" idx="14"/>
          </p:nvPr>
        </p:nvSpPr>
        <p:spPr/>
        <p:txBody>
          <a:bodyPr rtlCol="0"/>
          <a:lstStyle/>
          <a:p>
            <a:fld id="{831E7BE1-941E-4F68-894E-784491376E17}" type="datetimeFigureOut">
              <a:rPr lang="es-MX" smtClean="0"/>
              <a:pPr/>
              <a:t>30/12/2011</a:t>
            </a:fld>
            <a:endParaRPr lang="es-MX"/>
          </a:p>
        </p:txBody>
      </p:sp>
      <p:sp>
        <p:nvSpPr>
          <p:cNvPr id="22" name="21 Marcador de número de diapositiva"/>
          <p:cNvSpPr>
            <a:spLocks noGrp="1"/>
          </p:cNvSpPr>
          <p:nvPr>
            <p:ph type="sldNum" sz="quarter" idx="15"/>
          </p:nvPr>
        </p:nvSpPr>
        <p:spPr/>
        <p:txBody>
          <a:bodyPr rtlCol="0"/>
          <a:lstStyle/>
          <a:p>
            <a:fld id="{9127F610-5E40-4151-97AF-F4B5950BCAB1}" type="slidenum">
              <a:rPr lang="es-MX" smtClean="0"/>
              <a:pPr/>
              <a:t>‹Nº›</a:t>
            </a:fld>
            <a:endParaRPr lang="es-MX"/>
          </a:p>
        </p:txBody>
      </p:sp>
      <p:sp>
        <p:nvSpPr>
          <p:cNvPr id="23" name="22 Marcador de pie de página"/>
          <p:cNvSpPr>
            <a:spLocks noGrp="1"/>
          </p:cNvSpPr>
          <p:nvPr>
            <p:ph type="ftr" sz="quarter" idx="16"/>
          </p:nvPr>
        </p:nvSpPr>
        <p:spPr/>
        <p:txBody>
          <a:bodyPr rtlCol="0"/>
          <a:lstStyle/>
          <a:p>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9" name="8 Conector recto"/>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Título"/>
          <p:cNvSpPr>
            <a:spLocks noGrp="1"/>
          </p:cNvSpPr>
          <p:nvPr>
            <p:ph type="title"/>
          </p:nvPr>
        </p:nvSpPr>
        <p:spPr>
          <a:xfrm rot="5400000">
            <a:off x="3350133" y="3200400"/>
            <a:ext cx="6309360" cy="457200"/>
          </a:xfrm>
        </p:spPr>
        <p:txBody>
          <a:bodyPr anchor="b"/>
          <a:lstStyle>
            <a:lvl1pPr algn="l">
              <a:buNone/>
              <a:defRPr sz="2000" b="1"/>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10" name="9 Conector recto"/>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Rectángulo"/>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Conector recto"/>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Conector recto"/>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Marcador de fecha"/>
          <p:cNvSpPr>
            <a:spLocks noGrp="1"/>
          </p:cNvSpPr>
          <p:nvPr>
            <p:ph type="dt" sz="half" idx="10"/>
          </p:nvPr>
        </p:nvSpPr>
        <p:spPr/>
        <p:txBody>
          <a:bodyPr rtlCol="0"/>
          <a:lstStyle/>
          <a:p>
            <a:fld id="{831E7BE1-941E-4F68-894E-784491376E17}" type="datetimeFigureOut">
              <a:rPr lang="es-MX" smtClean="0"/>
              <a:pPr/>
              <a:t>30/12/2011</a:t>
            </a:fld>
            <a:endParaRPr lang="es-MX"/>
          </a:p>
        </p:txBody>
      </p:sp>
      <p:sp>
        <p:nvSpPr>
          <p:cNvPr id="18" name="17 Marcador de número de diapositiva"/>
          <p:cNvSpPr>
            <a:spLocks noGrp="1"/>
          </p:cNvSpPr>
          <p:nvPr>
            <p:ph type="sldNum" sz="quarter" idx="11"/>
          </p:nvPr>
        </p:nvSpPr>
        <p:spPr/>
        <p:txBody>
          <a:bodyPr rtlCol="0"/>
          <a:lstStyle/>
          <a:p>
            <a:fld id="{9127F610-5E40-4151-97AF-F4B5950BCAB1}" type="slidenum">
              <a:rPr lang="es-MX" smtClean="0"/>
              <a:pPr/>
              <a:t>‹Nº›</a:t>
            </a:fld>
            <a:endParaRPr lang="es-MX"/>
          </a:p>
        </p:txBody>
      </p:sp>
      <p:sp>
        <p:nvSpPr>
          <p:cNvPr id="21" name="20 Marcador de pie de página"/>
          <p:cNvSpPr>
            <a:spLocks noGrp="1"/>
          </p:cNvSpPr>
          <p:nvPr>
            <p:ph type="ftr" sz="quarter" idx="12"/>
          </p:nvPr>
        </p:nvSpPr>
        <p:spPr/>
        <p:txBody>
          <a:bodyPr rtlCol="0"/>
          <a:lstStyle/>
          <a:p>
            <a:endParaRPr lang="es-MX"/>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6" name="15 Conector recto"/>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Marcador de título"/>
          <p:cNvSpPr>
            <a:spLocks noGrp="1"/>
          </p:cNvSpPr>
          <p:nvPr>
            <p:ph type="title"/>
          </p:nvPr>
        </p:nvSpPr>
        <p:spPr>
          <a:xfrm>
            <a:off x="457200" y="274638"/>
            <a:ext cx="7467600" cy="1143000"/>
          </a:xfrm>
          <a:prstGeom prst="rect">
            <a:avLst/>
          </a:prstGeom>
        </p:spPr>
        <p:txBody>
          <a:bodyPr vert="horz" anchor="b">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831E7BE1-941E-4F68-894E-784491376E17}" type="datetimeFigureOut">
              <a:rPr lang="es-MX" smtClean="0"/>
              <a:pPr/>
              <a:t>30/12/2011</a:t>
            </a:fld>
            <a:endParaRPr lang="es-MX"/>
          </a:p>
        </p:txBody>
      </p:sp>
      <p:sp>
        <p:nvSpPr>
          <p:cNvPr id="3" name="2 Marcador de pie de página"/>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s-MX"/>
          </a:p>
        </p:txBody>
      </p:sp>
      <p:sp>
        <p:nvSpPr>
          <p:cNvPr id="7" name="6 Conector recto"/>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Conector recto"/>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Rectángulo"/>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Conector recto"/>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Elipse"/>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Marcador de número de diapositiva"/>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9127F610-5E40-4151-97AF-F4B5950BCAB1}"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jpeg"/><Relationship Id="rId7" Type="http://schemas.openxmlformats.org/officeDocument/2006/relationships/image" Target="../media/image15.jpeg"/><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ctrTitle"/>
          </p:nvPr>
        </p:nvSpPr>
        <p:spPr>
          <a:xfrm>
            <a:off x="1835696" y="161206"/>
            <a:ext cx="3096344" cy="747514"/>
          </a:xfrm>
        </p:spPr>
        <p:txBody>
          <a:bodyPr>
            <a:noAutofit/>
          </a:bodyPr>
          <a:lstStyle/>
          <a:p>
            <a:r>
              <a:rPr lang="es-MX" sz="4400"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Equipo 1</a:t>
            </a:r>
            <a:endParaRPr lang="es-MX" sz="4400" cap="none"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
        <p:nvSpPr>
          <p:cNvPr id="3" name="2 Subtítulo"/>
          <p:cNvSpPr>
            <a:spLocks noGrp="1"/>
          </p:cNvSpPr>
          <p:nvPr>
            <p:ph type="subTitle" idx="1"/>
          </p:nvPr>
        </p:nvSpPr>
        <p:spPr>
          <a:xfrm>
            <a:off x="1835696" y="1196752"/>
            <a:ext cx="6984776" cy="1512168"/>
          </a:xfrm>
        </p:spPr>
        <p:txBody>
          <a:bodyPr>
            <a:noAutofit/>
          </a:bodyPr>
          <a:lstStyle/>
          <a:p>
            <a:pPr algn="just">
              <a:buFont typeface="Arial" pitchFamily="34" charset="0"/>
              <a:buChar char="•"/>
            </a:pPr>
            <a:r>
              <a:rPr lang="es-MX" sz="2000" dirty="0" smtClean="0"/>
              <a:t>Vida cotidiana en las instituciones educativas, planificación, rutinas, clima institucional y turbulencias. </a:t>
            </a:r>
          </a:p>
          <a:p>
            <a:pPr algn="just">
              <a:buFont typeface="Arial" pitchFamily="34" charset="0"/>
              <a:buChar char="•"/>
            </a:pPr>
            <a:r>
              <a:rPr lang="es-MX" sz="2000" dirty="0" smtClean="0"/>
              <a:t> La verdadera reforma empieza a los tres años</a:t>
            </a:r>
          </a:p>
          <a:p>
            <a:pPr algn="just">
              <a:buFont typeface="Arial" pitchFamily="34" charset="0"/>
              <a:buChar char="•"/>
            </a:pPr>
            <a:r>
              <a:rPr lang="es-MX" sz="2000" dirty="0" smtClean="0"/>
              <a:t> Nuestro compromiso con los menores de seis años</a:t>
            </a:r>
          </a:p>
        </p:txBody>
      </p:sp>
      <p:sp>
        <p:nvSpPr>
          <p:cNvPr id="5" name="4 CuadroTexto"/>
          <p:cNvSpPr txBox="1"/>
          <p:nvPr/>
        </p:nvSpPr>
        <p:spPr>
          <a:xfrm>
            <a:off x="2987824" y="2996952"/>
            <a:ext cx="5256584" cy="3477875"/>
          </a:xfrm>
          <a:prstGeom prst="rect">
            <a:avLst/>
          </a:prstGeom>
          <a:noFill/>
        </p:spPr>
        <p:txBody>
          <a:bodyPr wrap="square" rtlCol="0">
            <a:spAutoFit/>
          </a:bodyPr>
          <a:lstStyle/>
          <a:p>
            <a:r>
              <a:rPr lang="es-MX" sz="2000" b="1" dirty="0" smtClean="0">
                <a:solidFill>
                  <a:schemeClr val="tx2"/>
                </a:solidFill>
              </a:rPr>
              <a:t>Integrantes:</a:t>
            </a:r>
          </a:p>
          <a:p>
            <a:pPr>
              <a:buFont typeface="Arial" pitchFamily="34" charset="0"/>
              <a:buChar char="•"/>
            </a:pPr>
            <a:r>
              <a:rPr lang="es-MX" sz="2000" dirty="0" smtClean="0">
                <a:solidFill>
                  <a:schemeClr val="tx2"/>
                </a:solidFill>
              </a:rPr>
              <a:t> Ana Carolina Rivera Reyes</a:t>
            </a:r>
          </a:p>
          <a:p>
            <a:pPr>
              <a:buFont typeface="Arial" pitchFamily="34" charset="0"/>
              <a:buChar char="•"/>
            </a:pPr>
            <a:r>
              <a:rPr lang="es-MX" sz="2000" dirty="0" smtClean="0">
                <a:solidFill>
                  <a:schemeClr val="tx2"/>
                </a:solidFill>
              </a:rPr>
              <a:t> Sonia Lorena Espinoza De La Rosa</a:t>
            </a:r>
          </a:p>
          <a:p>
            <a:pPr>
              <a:buFont typeface="Arial" pitchFamily="34" charset="0"/>
              <a:buChar char="•"/>
            </a:pPr>
            <a:r>
              <a:rPr lang="es-MX" sz="2000" dirty="0" smtClean="0">
                <a:solidFill>
                  <a:schemeClr val="tx2"/>
                </a:solidFill>
              </a:rPr>
              <a:t> Perla Angélica Rodríguez Narro</a:t>
            </a:r>
          </a:p>
          <a:p>
            <a:pPr>
              <a:buFont typeface="Arial" pitchFamily="34" charset="0"/>
              <a:buChar char="•"/>
            </a:pPr>
            <a:r>
              <a:rPr lang="es-MX" sz="2000" dirty="0" smtClean="0">
                <a:solidFill>
                  <a:schemeClr val="tx2"/>
                </a:solidFill>
              </a:rPr>
              <a:t> Gloria Lucero </a:t>
            </a:r>
            <a:r>
              <a:rPr lang="es-MX" sz="2000" dirty="0" err="1" smtClean="0">
                <a:solidFill>
                  <a:schemeClr val="tx2"/>
                </a:solidFill>
              </a:rPr>
              <a:t>Vielma</a:t>
            </a:r>
            <a:r>
              <a:rPr lang="es-MX" sz="2000" dirty="0" smtClean="0">
                <a:solidFill>
                  <a:schemeClr val="tx2"/>
                </a:solidFill>
              </a:rPr>
              <a:t> Bracho</a:t>
            </a:r>
          </a:p>
          <a:p>
            <a:pPr>
              <a:buFont typeface="Arial" pitchFamily="34" charset="0"/>
              <a:buChar char="•"/>
            </a:pPr>
            <a:r>
              <a:rPr lang="es-MX" sz="2000" dirty="0" smtClean="0">
                <a:solidFill>
                  <a:schemeClr val="tx2"/>
                </a:solidFill>
              </a:rPr>
              <a:t> Diana </a:t>
            </a:r>
            <a:r>
              <a:rPr lang="es-MX" sz="2000" dirty="0" err="1" smtClean="0">
                <a:solidFill>
                  <a:schemeClr val="tx2"/>
                </a:solidFill>
              </a:rPr>
              <a:t>Nallely</a:t>
            </a:r>
            <a:r>
              <a:rPr lang="es-MX" sz="2000" dirty="0" smtClean="0">
                <a:solidFill>
                  <a:schemeClr val="tx2"/>
                </a:solidFill>
              </a:rPr>
              <a:t> Alcalá Herrera</a:t>
            </a:r>
          </a:p>
          <a:p>
            <a:pPr>
              <a:buFont typeface="Arial" pitchFamily="34" charset="0"/>
              <a:buChar char="•"/>
            </a:pPr>
            <a:r>
              <a:rPr lang="es-MX" sz="2000" dirty="0" smtClean="0">
                <a:solidFill>
                  <a:schemeClr val="tx2"/>
                </a:solidFill>
              </a:rPr>
              <a:t> Andrea Palacios Martínez</a:t>
            </a:r>
          </a:p>
          <a:p>
            <a:pPr>
              <a:buFont typeface="Arial" pitchFamily="34" charset="0"/>
              <a:buChar char="•"/>
            </a:pPr>
            <a:r>
              <a:rPr lang="es-MX" sz="2000" dirty="0" smtClean="0">
                <a:solidFill>
                  <a:schemeClr val="tx2"/>
                </a:solidFill>
              </a:rPr>
              <a:t> María De Los Ángeles </a:t>
            </a:r>
            <a:r>
              <a:rPr lang="es-MX" sz="2000" dirty="0" err="1" smtClean="0">
                <a:solidFill>
                  <a:schemeClr val="tx2"/>
                </a:solidFill>
              </a:rPr>
              <a:t>Zuno</a:t>
            </a:r>
            <a:r>
              <a:rPr lang="es-MX" sz="2000" dirty="0" smtClean="0">
                <a:solidFill>
                  <a:schemeClr val="tx2"/>
                </a:solidFill>
              </a:rPr>
              <a:t> </a:t>
            </a:r>
            <a:r>
              <a:rPr lang="es-MX" sz="2000" dirty="0" err="1" smtClean="0">
                <a:solidFill>
                  <a:schemeClr val="tx2"/>
                </a:solidFill>
              </a:rPr>
              <a:t>Mireles</a:t>
            </a:r>
            <a:endParaRPr lang="es-MX" sz="2000" dirty="0" smtClean="0">
              <a:solidFill>
                <a:schemeClr val="tx2"/>
              </a:solidFill>
            </a:endParaRPr>
          </a:p>
          <a:p>
            <a:pPr>
              <a:buFont typeface="Arial" pitchFamily="34" charset="0"/>
              <a:buChar char="•"/>
            </a:pPr>
            <a:r>
              <a:rPr lang="es-MX" sz="2000" dirty="0" smtClean="0">
                <a:solidFill>
                  <a:schemeClr val="tx2"/>
                </a:solidFill>
              </a:rPr>
              <a:t> Claudia Berenice </a:t>
            </a:r>
            <a:r>
              <a:rPr lang="es-MX" sz="2000" dirty="0" err="1" smtClean="0">
                <a:solidFill>
                  <a:schemeClr val="tx2"/>
                </a:solidFill>
              </a:rPr>
              <a:t>Calzoncit</a:t>
            </a:r>
            <a:r>
              <a:rPr lang="es-MX" sz="2000" dirty="0" smtClean="0">
                <a:solidFill>
                  <a:schemeClr val="tx2"/>
                </a:solidFill>
              </a:rPr>
              <a:t> Hurtado</a:t>
            </a:r>
          </a:p>
          <a:p>
            <a:pPr>
              <a:buFont typeface="Arial" pitchFamily="34" charset="0"/>
              <a:buChar char="•"/>
            </a:pPr>
            <a:r>
              <a:rPr lang="es-MX" sz="2000" dirty="0" smtClean="0">
                <a:solidFill>
                  <a:schemeClr val="tx2"/>
                </a:solidFill>
              </a:rPr>
              <a:t> Ana Karen Gómez Martínez</a:t>
            </a:r>
          </a:p>
          <a:p>
            <a:pPr>
              <a:buFont typeface="Arial" pitchFamily="34" charset="0"/>
              <a:buChar char="•"/>
            </a:pPr>
            <a:r>
              <a:rPr lang="es-MX" sz="2000" dirty="0" smtClean="0">
                <a:solidFill>
                  <a:schemeClr val="tx2"/>
                </a:solidFill>
              </a:rPr>
              <a:t> Olga Liliana Castilla Urbina</a:t>
            </a:r>
            <a:endParaRPr lang="es-MX" sz="2000" dirty="0">
              <a:solidFill>
                <a:schemeClr val="tx2"/>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2" descr="http://4.bp.blogspot.com/_8eEK9WZCn3k/SQW8XHNs0BI/AAAAAAAAJPw/AVnGp8L5kMQ/s400/temporal02.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t="6104" r="1914" b="4814"/>
          <a:stretch/>
        </p:blipFill>
        <p:spPr bwMode="auto">
          <a:xfrm>
            <a:off x="2834501" y="1009326"/>
            <a:ext cx="3602130" cy="2780778"/>
          </a:xfrm>
          <a:prstGeom prst="flowChartManualOperation">
            <a:avLst/>
          </a:prstGeom>
          <a:noFill/>
          <a:extLst>
            <a:ext uri="{909E8E84-426E-40DD-AFC4-6F175D3DCCD1}">
              <a14:hiddenFill xmlns:a14="http://schemas.microsoft.com/office/drawing/2010/main" xmlns="">
                <a:solidFill>
                  <a:srgbClr val="FFFFFF"/>
                </a:solidFill>
              </a14:hiddenFill>
            </a:ext>
          </a:extLst>
        </p:spPr>
      </p:pic>
      <p:pic>
        <p:nvPicPr>
          <p:cNvPr id="10243" name="Picture 2" descr="http://www.jamesnava.com/wp-content/uploads/2010/01/buenas-manners3.jpg"/>
          <p:cNvPicPr>
            <a:picLocks noChangeAspect="1" noChangeArrowheads="1"/>
          </p:cNvPicPr>
          <p:nvPr/>
        </p:nvPicPr>
        <p:blipFill>
          <a:blip r:embed="rId3" cstate="print"/>
          <a:srcRect/>
          <a:stretch>
            <a:fillRect/>
          </a:stretch>
        </p:blipFill>
        <p:spPr bwMode="auto">
          <a:xfrm>
            <a:off x="127000" y="469900"/>
            <a:ext cx="2455863" cy="2454275"/>
          </a:xfrm>
          <a:prstGeom prst="rect">
            <a:avLst/>
          </a:prstGeom>
          <a:noFill/>
          <a:ln w="9525">
            <a:noFill/>
            <a:miter lim="800000"/>
            <a:headEnd/>
            <a:tailEnd/>
          </a:ln>
        </p:spPr>
      </p:pic>
      <p:grpSp>
        <p:nvGrpSpPr>
          <p:cNvPr id="2" name="4 Grupo"/>
          <p:cNvGrpSpPr>
            <a:grpSpLocks/>
          </p:cNvGrpSpPr>
          <p:nvPr/>
        </p:nvGrpSpPr>
        <p:grpSpPr bwMode="auto">
          <a:xfrm>
            <a:off x="2627313" y="4581525"/>
            <a:ext cx="4019550" cy="2136775"/>
            <a:chOff x="3779912" y="448950"/>
            <a:chExt cx="4881364" cy="2669250"/>
          </a:xfrm>
        </p:grpSpPr>
        <p:pic>
          <p:nvPicPr>
            <p:cNvPr id="6" name="Picture 4" descr="http://lh3.ggpht.com/_NLuyflm4zxo/S4_Kp1pQbNI/AAAAAAAAAK8/hgZbDtbU4X4/buenos%20dias.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779912" y="584134"/>
              <a:ext cx="1724025" cy="243840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7" name="Picture 6" descr="http://lh5.ggpht.com/_NLuyflm4zxo/S4_KrNcpaVI/AAAAAAAAALM/RzrsAGqaZk0/por%20favor.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292080" y="448950"/>
              <a:ext cx="1852428" cy="262001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pic>
          <p:nvPicPr>
            <p:cNvPr id="8" name="Picture 8" descr="http://lh4.ggpht.com/_NLuyflm4zxo/S4_Kq8QFUiI/AAAAAAAAALI/oUeqARQEwHU/muchas%20gracias.jpg?imgmax=640"/>
            <p:cNvPicPr>
              <a:picLocks noChangeAspect="1" noChangeArrowheads="1"/>
            </p:cNvPicPr>
            <p:nvPr/>
          </p:nvPicPr>
          <p:blipFill>
            <a:blip r:embed="rId6" cstate="print">
              <a:extLst>
                <a:ext uri="{28A0092B-C50C-407E-A947-70E740481C1C}">
                  <a14:useLocalDpi xmlns:a14="http://schemas.microsoft.com/office/drawing/2010/main" xmlns="" val="0"/>
                </a:ext>
              </a:extLst>
            </a:blip>
            <a:srcRect/>
            <a:stretch>
              <a:fillRect/>
            </a:stretch>
          </p:blipFill>
          <p:spPr bwMode="auto">
            <a:xfrm>
              <a:off x="6948264" y="692696"/>
              <a:ext cx="1713012" cy="24255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xmlns="">
                  <a:solidFill>
                    <a:srgbClr val="FFFFFF"/>
                  </a:solidFill>
                </a14:hiddenFill>
              </a:ext>
            </a:extLst>
          </p:spPr>
        </p:pic>
      </p:grpSp>
      <p:pic>
        <p:nvPicPr>
          <p:cNvPr id="9" name="Picture 10" descr="http://aseopersonalcelsaromerodelmar.files.wordpress.com/2011/10/habitos-de-higiene2.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2533" t="55679" r="50938" b="3140"/>
          <a:stretch/>
        </p:blipFill>
        <p:spPr bwMode="auto">
          <a:xfrm>
            <a:off x="109473" y="3163623"/>
            <a:ext cx="2493300" cy="1671808"/>
          </a:xfrm>
          <a:prstGeom prst="flowChartAlternateProcess">
            <a:avLst/>
          </a:prstGeom>
          <a:noFill/>
          <a:extLst>
            <a:ext uri="{909E8E84-426E-40DD-AFC4-6F175D3DCCD1}">
              <a14:hiddenFill xmlns:a14="http://schemas.microsoft.com/office/drawing/2010/main" xmlns="">
                <a:solidFill>
                  <a:srgbClr val="FFFFFF"/>
                </a:solidFill>
              </a14:hiddenFill>
            </a:ext>
          </a:extLst>
        </p:spPr>
      </p:pic>
      <p:pic>
        <p:nvPicPr>
          <p:cNvPr id="10" name="Picture 10" descr="http://aseopersonalcelsaromerodelmar.files.wordpress.com/2011/10/habitos-de-higiene2.jpg"/>
          <p:cNvPicPr>
            <a:picLocks noChangeAspect="1" noChangeArrowheads="1"/>
          </p:cNvPicPr>
          <p:nvPr/>
        </p:nvPicPr>
        <p:blipFill rotWithShape="1">
          <a:blip r:embed="rId7" cstate="print">
            <a:extLst>
              <a:ext uri="{28A0092B-C50C-407E-A947-70E740481C1C}">
                <a14:useLocalDpi xmlns:a14="http://schemas.microsoft.com/office/drawing/2010/main" xmlns="" val="0"/>
              </a:ext>
            </a:extLst>
          </a:blip>
          <a:srcRect l="53234" t="4762" r="1857" b="53204"/>
          <a:stretch/>
        </p:blipFill>
        <p:spPr bwMode="auto">
          <a:xfrm>
            <a:off x="6487186" y="2924944"/>
            <a:ext cx="2404314" cy="1704835"/>
          </a:xfrm>
          <a:prstGeom prst="flowChartAlternateProcess">
            <a:avLst/>
          </a:prstGeom>
          <a:noFill/>
          <a:extLst>
            <a:ext uri="{909E8E84-426E-40DD-AFC4-6F175D3DCCD1}">
              <a14:hiddenFill xmlns:a14="http://schemas.microsoft.com/office/drawing/2010/main" xmlns="">
                <a:solidFill>
                  <a:srgbClr val="FFFFFF"/>
                </a:solidFill>
              </a14:hiddenFill>
            </a:ext>
          </a:extLst>
        </p:spPr>
      </p:pic>
      <p:pic>
        <p:nvPicPr>
          <p:cNvPr id="11" name="Picture 14" descr="http://3.bp.blogspot.com/_iJJLlhgBKsg/SGO9WJPpMsI/AAAAAAAAAsc/HgTL9cbAPxc/s400/nio_durmiendo.jpg"/>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6084026" y="504320"/>
            <a:ext cx="2809956" cy="2107467"/>
          </a:xfrm>
          <a:prstGeom prst="ellipse">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noChangeArrowheads="1"/>
          </p:cNvSpPr>
          <p:nvPr/>
        </p:nvSpPr>
        <p:spPr bwMode="auto">
          <a:xfrm>
            <a:off x="2162175" y="333375"/>
            <a:ext cx="4894263" cy="361950"/>
          </a:xfrm>
          <a:prstGeom prst="rect">
            <a:avLst/>
          </a:prstGeom>
          <a:noFill/>
          <a:ln w="9525">
            <a:noFill/>
            <a:miter lim="800000"/>
            <a:headEnd/>
            <a:tailEnd/>
          </a:ln>
        </p:spPr>
        <p:txBody>
          <a:bodyPr anchor="ctr"/>
          <a:lstStyle/>
          <a:p>
            <a:pPr algn="ctr"/>
            <a:r>
              <a:rPr lang="es-ES" sz="3600" b="1">
                <a:latin typeface="Calibri" pitchFamily="34" charset="0"/>
              </a:rPr>
              <a:t>Las Rutinas</a:t>
            </a:r>
          </a:p>
        </p:txBody>
      </p:sp>
      <p:sp>
        <p:nvSpPr>
          <p:cNvPr id="11267" name="Rectangle 3"/>
          <p:cNvSpPr txBox="1">
            <a:spLocks noChangeArrowheads="1"/>
          </p:cNvSpPr>
          <p:nvPr/>
        </p:nvSpPr>
        <p:spPr bwMode="auto">
          <a:xfrm>
            <a:off x="250825" y="836613"/>
            <a:ext cx="8713788" cy="2952750"/>
          </a:xfrm>
          <a:prstGeom prst="rect">
            <a:avLst/>
          </a:prstGeom>
          <a:noFill/>
          <a:ln w="9525">
            <a:noFill/>
            <a:miter lim="800000"/>
            <a:headEnd/>
            <a:tailEnd/>
          </a:ln>
        </p:spPr>
        <p:txBody>
          <a:bodyPr/>
          <a:lstStyle/>
          <a:p>
            <a:pPr marL="342900" indent="-342900">
              <a:lnSpc>
                <a:spcPct val="80000"/>
              </a:lnSpc>
              <a:spcBef>
                <a:spcPct val="20000"/>
              </a:spcBef>
              <a:buFont typeface="Arial" charset="0"/>
              <a:buChar char="•"/>
            </a:pPr>
            <a:r>
              <a:rPr lang="es-ES" sz="2000">
                <a:latin typeface="Calibri" pitchFamily="34" charset="0"/>
              </a:rPr>
              <a:t>Son los pasos para la realización de actividades de modos conocidos y aceptados por todos, puede ser una serie de hábitos que el niño repite diariamente. (llegar, dormir, comer, salir del jardín, irse a su casa, etc.)</a:t>
            </a:r>
          </a:p>
          <a:p>
            <a:pPr marL="342900" indent="-342900">
              <a:lnSpc>
                <a:spcPct val="80000"/>
              </a:lnSpc>
              <a:spcBef>
                <a:spcPct val="20000"/>
              </a:spcBef>
              <a:buFont typeface="Arial" charset="0"/>
              <a:buChar char="•"/>
            </a:pPr>
            <a:endParaRPr lang="es-ES" sz="2000">
              <a:latin typeface="Calibri" pitchFamily="34" charset="0"/>
            </a:endParaRPr>
          </a:p>
          <a:p>
            <a:pPr marL="342900" indent="-342900">
              <a:lnSpc>
                <a:spcPct val="80000"/>
              </a:lnSpc>
              <a:spcBef>
                <a:spcPct val="20000"/>
              </a:spcBef>
              <a:buFont typeface="Arial" charset="0"/>
              <a:buChar char="•"/>
            </a:pPr>
            <a:r>
              <a:rPr lang="es-ES" sz="2000">
                <a:latin typeface="Calibri" pitchFamily="34" charset="0"/>
              </a:rPr>
              <a:t>Si estas rutinas cotidianas son estables en el tiempo contribuirán a que el niño aprenda a prever el resultado de sus acciones, adquirir el habito de interpretar los hechos al distanciarse de lo que en un momento esta sucediendo.</a:t>
            </a:r>
          </a:p>
        </p:txBody>
      </p:sp>
      <p:sp>
        <p:nvSpPr>
          <p:cNvPr id="4" name="3 CuadroTexto"/>
          <p:cNvSpPr txBox="1"/>
          <p:nvPr/>
        </p:nvSpPr>
        <p:spPr>
          <a:xfrm>
            <a:off x="250825" y="2708275"/>
            <a:ext cx="8497888" cy="1293813"/>
          </a:xfrm>
          <a:prstGeom prst="rect">
            <a:avLst/>
          </a:prstGeom>
          <a:noFill/>
        </p:spPr>
        <p:txBody>
          <a:bodyPr>
            <a:spAutoFit/>
          </a:bodyPr>
          <a:lstStyle/>
          <a:p>
            <a:pPr>
              <a:defRPr/>
            </a:pPr>
            <a:r>
              <a:rPr lang="es-ES" sz="2000" dirty="0">
                <a:latin typeface="+mj-lt"/>
              </a:rPr>
              <a:t>Si estas rutinas cotidianas son estables en el tiempo contribuirán a que el niño aprenda a prever el resultado de sus acciones, adquirir el habito de interpretar los hechos al distanciarse de lo que en un momento esta sucediendo.</a:t>
            </a:r>
          </a:p>
          <a:p>
            <a:pPr>
              <a:defRPr/>
            </a:pPr>
            <a:endParaRPr lang="es-MX" dirty="0"/>
          </a:p>
        </p:txBody>
      </p:sp>
      <p:pic>
        <p:nvPicPr>
          <p:cNvPr id="5" name="Picture 2" descr="http://www.arroyoseco.gob.mx/Noticias/590/590-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787661" y="3861048"/>
            <a:ext cx="2497383" cy="187303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6" name="Picture 4" descr="http://img.informador.com.mx/biblioteca/imagen/370x277/622/621918.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497" y="4005064"/>
            <a:ext cx="2404598" cy="1800200"/>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8434" name="Picture 2" descr="http://www.hoy.com.ec/wp-content/uploads/2009/02/vdlonch.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455781" y="4748381"/>
            <a:ext cx="2316472" cy="1751328"/>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pic>
        <p:nvPicPr>
          <p:cNvPr id="18436" name="Picture 4" descr="http://1.bp.blogspot.com/_WWBeQXgXTX8/S4882CQX1KI/AAAAAAAAC-s/EO7f8x2QsJs/s400/AA032372.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299918" y="4005064"/>
            <a:ext cx="1664569" cy="2522074"/>
          </a:xfrm>
          <a:prstGeom prst="rect">
            <a:avLst/>
          </a:prstGeom>
          <a:ln>
            <a:noFill/>
          </a:ln>
          <a:effectLst>
            <a:softEdge rad="112500"/>
          </a:effectLst>
          <a:extLst>
            <a:ext uri="{909E8E84-426E-40DD-AFC4-6F175D3DCCD1}">
              <a14:hiddenFill xmlns:a14="http://schemas.microsoft.com/office/drawing/2010/main" xmlns="">
                <a:solidFill>
                  <a:srgbClr val="FFFFFF"/>
                </a:solidFill>
              </a14:hiddenFill>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txBox="1">
            <a:spLocks noChangeArrowheads="1"/>
          </p:cNvSpPr>
          <p:nvPr/>
        </p:nvSpPr>
        <p:spPr bwMode="auto">
          <a:xfrm>
            <a:off x="460375" y="404813"/>
            <a:ext cx="8229600" cy="1143000"/>
          </a:xfrm>
          <a:prstGeom prst="rect">
            <a:avLst/>
          </a:prstGeom>
          <a:noFill/>
          <a:ln w="9525">
            <a:noFill/>
            <a:miter lim="800000"/>
            <a:headEnd/>
            <a:tailEnd/>
          </a:ln>
        </p:spPr>
        <p:txBody>
          <a:bodyPr/>
          <a:lstStyle/>
          <a:p>
            <a:pPr algn="ctr"/>
            <a:r>
              <a:rPr lang="es-ES" sz="4000" b="1">
                <a:latin typeface="Calibri" pitchFamily="34" charset="0"/>
              </a:rPr>
              <a:t>Los ritos, los rituales y la ritualizaciòn.</a:t>
            </a:r>
          </a:p>
        </p:txBody>
      </p:sp>
      <p:sp>
        <p:nvSpPr>
          <p:cNvPr id="12291" name="Rectangle 3"/>
          <p:cNvSpPr txBox="1">
            <a:spLocks noChangeArrowheads="1"/>
          </p:cNvSpPr>
          <p:nvPr/>
        </p:nvSpPr>
        <p:spPr bwMode="auto">
          <a:xfrm>
            <a:off x="496888" y="1412875"/>
            <a:ext cx="8229600" cy="4525963"/>
          </a:xfrm>
          <a:prstGeom prst="rect">
            <a:avLst/>
          </a:prstGeom>
          <a:noFill/>
          <a:ln w="9525">
            <a:noFill/>
            <a:miter lim="800000"/>
            <a:headEnd/>
            <a:tailEnd/>
          </a:ln>
        </p:spPr>
        <p:txBody>
          <a:bodyPr/>
          <a:lstStyle/>
          <a:p>
            <a:pPr marL="342900" indent="-342900">
              <a:spcBef>
                <a:spcPct val="20000"/>
              </a:spcBef>
              <a:buFont typeface="Arial" charset="0"/>
              <a:buChar char="•"/>
            </a:pPr>
            <a:r>
              <a:rPr lang="es-ES" sz="2800">
                <a:latin typeface="Calibri" pitchFamily="34" charset="0"/>
              </a:rPr>
              <a:t>Una forma muy efectiva para controlar a los niños es la ritualización . Es decir, las rutinas precisas enlazadas entre si con una serie de actos mecánicos; y la sesión global de actividades diarias.</a:t>
            </a:r>
          </a:p>
          <a:p>
            <a:pPr marL="342900" indent="-342900">
              <a:spcBef>
                <a:spcPct val="20000"/>
              </a:spcBef>
              <a:buFont typeface="Arial" charset="0"/>
              <a:buChar char="•"/>
            </a:pPr>
            <a:r>
              <a:rPr lang="es-ES" sz="2800">
                <a:latin typeface="Calibri" pitchFamily="34" charset="0"/>
              </a:rPr>
              <a:t>Se reduce el intercambio de información.</a:t>
            </a:r>
          </a:p>
          <a:p>
            <a:pPr marL="342900" indent="-342900">
              <a:spcBef>
                <a:spcPct val="20000"/>
              </a:spcBef>
              <a:buFont typeface="Arial" charset="0"/>
              <a:buChar char="•"/>
            </a:pPr>
            <a:r>
              <a:rPr lang="es-ES" sz="2800">
                <a:latin typeface="Calibri" pitchFamily="34" charset="0"/>
              </a:rPr>
              <a:t>Enseñanza de rutinas precisas, meros actos mecánicos que en forma grupal todos deben realizar a partir de una consigna establecida.</a:t>
            </a:r>
          </a:p>
          <a:p>
            <a:pPr marL="342900" indent="-342900">
              <a:spcBef>
                <a:spcPct val="20000"/>
              </a:spcBef>
              <a:buFont typeface="Arial" charset="0"/>
              <a:buChar char="•"/>
            </a:pPr>
            <a:endParaRPr lang="es-ES" sz="2800">
              <a:latin typeface="Calibri"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1187624" y="188640"/>
            <a:ext cx="6840760" cy="1446550"/>
          </a:xfrm>
          <a:prstGeom prst="rect">
            <a:avLst/>
          </a:prstGeom>
        </p:spPr>
        <p:txBody>
          <a:bodyPr wrap="square">
            <a:spAutoFit/>
          </a:bodyPr>
          <a:lstStyle/>
          <a:p>
            <a:pPr algn="ctr"/>
            <a:r>
              <a:rPr lang="es-MX" sz="4400" b="1" dirty="0" smtClean="0">
                <a:ln w="18000">
                  <a:solidFill>
                    <a:schemeClr val="tx1"/>
                  </a:solidFill>
                  <a:prstDash val="solid"/>
                  <a:miter lim="800000"/>
                </a:ln>
                <a:solidFill>
                  <a:schemeClr val="tx2">
                    <a:lumMod val="60000"/>
                    <a:lumOff val="40000"/>
                  </a:schemeClr>
                </a:solidFill>
                <a:effectLst>
                  <a:outerShdw blurRad="50800" dist="38100" dir="5400000" algn="t" rotWithShape="0">
                    <a:prstClr val="black">
                      <a:alpha val="40000"/>
                    </a:prstClr>
                  </a:outerShdw>
                </a:effectLst>
              </a:rPr>
              <a:t>La verdadera reforma empieza a los tres años.</a:t>
            </a:r>
            <a:endParaRPr lang="es-MX" sz="4400" b="1" dirty="0">
              <a:ln w="18000">
                <a:solidFill>
                  <a:schemeClr val="tx1"/>
                </a:solidFill>
                <a:prstDash val="solid"/>
                <a:miter lim="800000"/>
              </a:ln>
              <a:solidFill>
                <a:schemeClr val="tx2">
                  <a:lumMod val="60000"/>
                  <a:lumOff val="40000"/>
                </a:schemeClr>
              </a:solidFill>
              <a:effectLst>
                <a:outerShdw blurRad="50800" dist="38100" dir="5400000" algn="t" rotWithShape="0">
                  <a:prstClr val="black">
                    <a:alpha val="40000"/>
                  </a:prstClr>
                </a:outerShdw>
              </a:effectLst>
            </a:endParaRPr>
          </a:p>
        </p:txBody>
      </p:sp>
      <p:sp>
        <p:nvSpPr>
          <p:cNvPr id="6" name="5 CuadroTexto"/>
          <p:cNvSpPr txBox="1"/>
          <p:nvPr/>
        </p:nvSpPr>
        <p:spPr>
          <a:xfrm>
            <a:off x="3347864" y="2060848"/>
            <a:ext cx="3168352" cy="707886"/>
          </a:xfrm>
          <a:prstGeom prst="rect">
            <a:avLst/>
          </a:prstGeom>
          <a:noFill/>
        </p:spPr>
        <p:txBody>
          <a:bodyPr wrap="square" rtlCol="0">
            <a:spAutoFit/>
          </a:bodyPr>
          <a:lstStyle/>
          <a:p>
            <a:r>
              <a:rPr lang="es-MX" sz="4000" b="1" dirty="0" smtClean="0">
                <a:ln w="12700">
                  <a:solidFill>
                    <a:schemeClr val="tx2">
                      <a:lumMod val="60000"/>
                      <a:lumOff val="40000"/>
                    </a:schemeClr>
                  </a:solidFill>
                  <a:prstDash val="solid"/>
                </a:ln>
                <a:effectLst>
                  <a:outerShdw blurRad="41275" dist="20320" dir="1800000" algn="tl" rotWithShape="0">
                    <a:srgbClr val="000000">
                      <a:alpha val="40000"/>
                    </a:srgbClr>
                  </a:outerShdw>
                </a:effectLst>
              </a:rPr>
              <a:t>F. </a:t>
            </a:r>
            <a:r>
              <a:rPr lang="es-MX" sz="4000" b="1" dirty="0" err="1" smtClean="0">
                <a:ln w="12700">
                  <a:solidFill>
                    <a:schemeClr val="tx2">
                      <a:lumMod val="60000"/>
                      <a:lumOff val="40000"/>
                    </a:schemeClr>
                  </a:solidFill>
                  <a:prstDash val="solid"/>
                </a:ln>
                <a:effectLst>
                  <a:outerShdw blurRad="41275" dist="20320" dir="1800000" algn="tl" rotWithShape="0">
                    <a:srgbClr val="000000">
                      <a:alpha val="40000"/>
                    </a:srgbClr>
                  </a:outerShdw>
                </a:effectLst>
              </a:rPr>
              <a:t>Tonucci</a:t>
            </a:r>
            <a:endParaRPr lang="es-MX" sz="4000" b="1" dirty="0">
              <a:ln w="12700">
                <a:solidFill>
                  <a:schemeClr val="tx2">
                    <a:lumMod val="60000"/>
                    <a:lumOff val="40000"/>
                  </a:schemeClr>
                </a:solidFill>
                <a:prstDash val="solid"/>
              </a:ln>
              <a:effectLst>
                <a:outerShdw blurRad="41275" dist="20320" dir="1800000" algn="tl" rotWithShape="0">
                  <a:srgbClr val="000000">
                    <a:alpha val="40000"/>
                  </a:srgbClr>
                </a:outerShdw>
              </a:effectLst>
            </a:endParaRPr>
          </a:p>
        </p:txBody>
      </p:sp>
      <p:pic>
        <p:nvPicPr>
          <p:cNvPr id="1026" name="Picture 2" descr="http://imagenesanimadas.co/wp-content/uploads/2011/06/ninos_jugando-300x232.jpg"/>
          <p:cNvPicPr>
            <a:picLocks noChangeAspect="1" noChangeArrowheads="1"/>
          </p:cNvPicPr>
          <p:nvPr/>
        </p:nvPicPr>
        <p:blipFill>
          <a:blip r:embed="rId2" cstate="print"/>
          <a:srcRect/>
          <a:stretch>
            <a:fillRect/>
          </a:stretch>
        </p:blipFill>
        <p:spPr bwMode="auto">
          <a:xfrm rot="21324044">
            <a:off x="2483768" y="3088494"/>
            <a:ext cx="4209985" cy="3255723"/>
          </a:xfrm>
          <a:prstGeom prst="round2DiagRect">
            <a:avLst>
              <a:gd name="adj1" fmla="val 16667"/>
              <a:gd name="adj2" fmla="val 0"/>
            </a:avLst>
          </a:prstGeom>
          <a:ln w="88900" cap="sq">
            <a:solidFill>
              <a:srgbClr val="0070C0"/>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56236" y="332656"/>
            <a:ext cx="8363272" cy="5759338"/>
          </a:xfrm>
        </p:spPr>
        <p:txBody>
          <a:bodyPr>
            <a:noAutofit/>
          </a:bodyPr>
          <a:lstStyle/>
          <a:p>
            <a:pPr algn="just"/>
            <a:r>
              <a:rPr lang="es-MX" sz="2200" b="1" dirty="0" smtClean="0">
                <a:solidFill>
                  <a:schemeClr val="bg2">
                    <a:lumMod val="25000"/>
                  </a:schemeClr>
                </a:solidFill>
              </a:rPr>
              <a:t>Un buen sistema para conocer el nivel de cultura y de democracia es el observar la calidad de las escuelas infantiles.</a:t>
            </a:r>
          </a:p>
          <a:p>
            <a:pPr algn="just"/>
            <a:endParaRPr lang="es-MX" sz="2200" b="1" dirty="0" smtClean="0">
              <a:solidFill>
                <a:schemeClr val="bg2">
                  <a:lumMod val="25000"/>
                </a:schemeClr>
              </a:solidFill>
            </a:endParaRPr>
          </a:p>
          <a:p>
            <a:pPr algn="just"/>
            <a:endParaRPr lang="es-MX" sz="2200" b="1" dirty="0" smtClean="0">
              <a:solidFill>
                <a:schemeClr val="bg2">
                  <a:lumMod val="25000"/>
                </a:schemeClr>
              </a:solidFill>
            </a:endParaRPr>
          </a:p>
          <a:p>
            <a:pPr algn="just"/>
            <a:endParaRPr lang="es-MX" sz="2200" b="1" dirty="0" smtClean="0">
              <a:solidFill>
                <a:schemeClr val="bg2">
                  <a:lumMod val="25000"/>
                </a:schemeClr>
              </a:solidFill>
            </a:endParaRPr>
          </a:p>
          <a:p>
            <a:pPr algn="just">
              <a:buNone/>
            </a:pPr>
            <a:endParaRPr lang="es-MX" sz="2200" b="1" dirty="0" smtClean="0">
              <a:solidFill>
                <a:schemeClr val="bg2">
                  <a:lumMod val="25000"/>
                </a:schemeClr>
              </a:solidFill>
            </a:endParaRPr>
          </a:p>
          <a:p>
            <a:pPr algn="just"/>
            <a:endParaRPr lang="es-MX" sz="2200" b="1" dirty="0" smtClean="0">
              <a:solidFill>
                <a:schemeClr val="bg2">
                  <a:lumMod val="25000"/>
                </a:schemeClr>
              </a:solidFill>
            </a:endParaRPr>
          </a:p>
          <a:p>
            <a:pPr algn="just"/>
            <a:endParaRPr lang="es-MX" sz="2200" b="1" dirty="0" smtClean="0">
              <a:solidFill>
                <a:schemeClr val="bg2">
                  <a:lumMod val="25000"/>
                </a:schemeClr>
              </a:solidFill>
            </a:endParaRPr>
          </a:p>
          <a:p>
            <a:pPr algn="just">
              <a:buNone/>
            </a:pPr>
            <a:endParaRPr lang="es-MX" sz="2200" b="1" dirty="0" smtClean="0">
              <a:solidFill>
                <a:schemeClr val="bg2">
                  <a:lumMod val="25000"/>
                </a:schemeClr>
              </a:solidFill>
            </a:endParaRPr>
          </a:p>
          <a:p>
            <a:pPr algn="just"/>
            <a:r>
              <a:rPr lang="es-MX" sz="2200" b="1" dirty="0" smtClean="0">
                <a:solidFill>
                  <a:schemeClr val="bg2">
                    <a:lumMod val="25000"/>
                  </a:schemeClr>
                </a:solidFill>
              </a:rPr>
              <a:t>Una escuela materna: maternal significa el paso de madre a una vice-madre pero significa también el poder prescindir de una formación profesional adecuada de sus operarios y contar únicamente con el sentido maternal de la operaria.</a:t>
            </a:r>
          </a:p>
        </p:txBody>
      </p:sp>
      <p:pic>
        <p:nvPicPr>
          <p:cNvPr id="13314" name="Picture 2" descr="http://chupetesybiberones.es/wp-content/uploads/2011/05/foto-ninos-leyendo.jpg"/>
          <p:cNvPicPr>
            <a:picLocks noChangeAspect="1" noChangeArrowheads="1"/>
          </p:cNvPicPr>
          <p:nvPr/>
        </p:nvPicPr>
        <p:blipFill>
          <a:blip r:embed="rId2" cstate="print"/>
          <a:srcRect/>
          <a:stretch>
            <a:fillRect/>
          </a:stretch>
        </p:blipFill>
        <p:spPr bwMode="auto">
          <a:xfrm rot="21268081">
            <a:off x="2699792" y="1298678"/>
            <a:ext cx="3744416" cy="2812511"/>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rot="21411414">
            <a:off x="374265" y="477400"/>
            <a:ext cx="8147248" cy="3248677"/>
          </a:xfrm>
        </p:spPr>
        <p:txBody>
          <a:bodyPr>
            <a:normAutofit/>
          </a:bodyPr>
          <a:lstStyle/>
          <a:p>
            <a:pPr algn="just"/>
            <a:r>
              <a:rPr lang="es-MX" b="1" dirty="0" smtClean="0">
                <a:solidFill>
                  <a:schemeClr val="bg2">
                    <a:lumMod val="25000"/>
                  </a:schemeClr>
                </a:solidFill>
              </a:rPr>
              <a:t>La escuela infantil puede permitirse, sin sentido de culpa y sin una reacción por parte de los padres, los trabajos estereotipados son las actividades que se hacen para una ocasión en especifico, los modelos es la facilidad que obtiene el alumno del maestro sobre algún dibujo o algo y que ya no deja que el niño piense ni imaginen.</a:t>
            </a:r>
            <a:endParaRPr lang="es-MX" sz="2000" b="1" dirty="0" smtClean="0"/>
          </a:p>
          <a:p>
            <a:pPr algn="just"/>
            <a:endParaRPr lang="es-MX" dirty="0"/>
          </a:p>
        </p:txBody>
      </p:sp>
      <p:pic>
        <p:nvPicPr>
          <p:cNvPr id="27650" name="Picture 2" descr="http://pequebebes.com/wp-content/2009/08/aprender-escribir.jpg"/>
          <p:cNvPicPr>
            <a:picLocks noChangeAspect="1" noChangeArrowheads="1"/>
          </p:cNvPicPr>
          <p:nvPr/>
        </p:nvPicPr>
        <p:blipFill>
          <a:blip r:embed="rId2" cstate="print"/>
          <a:srcRect/>
          <a:stretch>
            <a:fillRect/>
          </a:stretch>
        </p:blipFill>
        <p:spPr bwMode="auto">
          <a:xfrm rot="293869">
            <a:off x="3956080" y="3452173"/>
            <a:ext cx="3672408" cy="277745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rot="250374">
            <a:off x="925786" y="339039"/>
            <a:ext cx="7859216" cy="3240360"/>
          </a:xfrm>
        </p:spPr>
        <p:txBody>
          <a:bodyPr>
            <a:normAutofit/>
          </a:bodyPr>
          <a:lstStyle/>
          <a:p>
            <a:pPr algn="just"/>
            <a:r>
              <a:rPr lang="es-MX" b="1" dirty="0" smtClean="0">
                <a:solidFill>
                  <a:schemeClr val="bg2">
                    <a:lumMod val="25000"/>
                  </a:schemeClr>
                </a:solidFill>
              </a:rPr>
              <a:t>Se considera que la escuela infantil no tiene objetivos propios sino mas   bien el de preparar a los niños para ingresar a la escuela primaria , por eso se dice que cada etapa te prepara para llegar a otra etapa más elevada es como un circulo vicioso.</a:t>
            </a:r>
            <a:br>
              <a:rPr lang="es-MX" b="1" dirty="0" smtClean="0">
                <a:solidFill>
                  <a:schemeClr val="bg2">
                    <a:lumMod val="25000"/>
                  </a:schemeClr>
                </a:solidFill>
              </a:rPr>
            </a:br>
            <a:r>
              <a:rPr lang="es-MX" b="1" dirty="0" smtClean="0">
                <a:solidFill>
                  <a:schemeClr val="bg2">
                    <a:lumMod val="25000"/>
                  </a:schemeClr>
                </a:solidFill>
              </a:rPr>
              <a:t>El ambiente, la escuela, la clase deberán concebirse como ambientes significativos.</a:t>
            </a:r>
          </a:p>
        </p:txBody>
      </p:sp>
      <p:pic>
        <p:nvPicPr>
          <p:cNvPr id="12290" name="Picture 2" descr="http://www.ceboga.com/fotos/Image/editorial/exito.jpg"/>
          <p:cNvPicPr>
            <a:picLocks noChangeAspect="1" noChangeArrowheads="1"/>
          </p:cNvPicPr>
          <p:nvPr/>
        </p:nvPicPr>
        <p:blipFill>
          <a:blip r:embed="rId2" cstate="print"/>
          <a:srcRect/>
          <a:stretch>
            <a:fillRect/>
          </a:stretch>
        </p:blipFill>
        <p:spPr bwMode="auto">
          <a:xfrm>
            <a:off x="683568" y="3472430"/>
            <a:ext cx="3672408" cy="3087244"/>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319941" y="326350"/>
            <a:ext cx="5044147" cy="6126985"/>
          </a:xfrm>
        </p:spPr>
        <p:txBody>
          <a:bodyPr>
            <a:normAutofit/>
          </a:bodyPr>
          <a:lstStyle/>
          <a:p>
            <a:pPr algn="just"/>
            <a:r>
              <a:rPr lang="es-MX" sz="2200" b="1" dirty="0" smtClean="0">
                <a:solidFill>
                  <a:schemeClr val="bg2">
                    <a:lumMod val="25000"/>
                  </a:schemeClr>
                </a:solidFill>
              </a:rPr>
              <a:t>Es importante que el niño comprenda que uno se puede expresar de diferentes modos y que al mismo tiempo reflejamos conocimientos, emociones y por eso cada uno puede escoger los lenguajes mas adecuados de acuerdo a sus propias capacidades y exigencias.</a:t>
            </a:r>
          </a:p>
          <a:p>
            <a:pPr algn="just"/>
            <a:r>
              <a:rPr lang="es-MX" sz="2200" b="1" dirty="0" smtClean="0">
                <a:solidFill>
                  <a:schemeClr val="bg2">
                    <a:lumMod val="25000"/>
                  </a:schemeClr>
                </a:solidFill>
              </a:rPr>
              <a:t>La escuela debe enseñar a los niños modelos cooperativos para que ellos comprendan que trabajar juntos es ventajoso que si trabajan ellos solos por que permite sumar las competencias de cada uno.</a:t>
            </a:r>
          </a:p>
          <a:p>
            <a:endParaRPr lang="es-MX" sz="2200" dirty="0"/>
          </a:p>
        </p:txBody>
      </p:sp>
      <p:pic>
        <p:nvPicPr>
          <p:cNvPr id="2050" name="Picture 2" descr="http://www.femenino.info/wp-content/uploads/jugando.jpg"/>
          <p:cNvPicPr>
            <a:picLocks noChangeAspect="1" noChangeArrowheads="1"/>
          </p:cNvPicPr>
          <p:nvPr/>
        </p:nvPicPr>
        <p:blipFill>
          <a:blip r:embed="rId2" cstate="print"/>
          <a:srcRect l="6863" r="30691"/>
          <a:stretch>
            <a:fillRect/>
          </a:stretch>
        </p:blipFill>
        <p:spPr bwMode="auto">
          <a:xfrm>
            <a:off x="5508104" y="548680"/>
            <a:ext cx="3275856" cy="3928865"/>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rot="21256812">
            <a:off x="484958" y="84524"/>
            <a:ext cx="3747833" cy="1143000"/>
          </a:xfrm>
        </p:spPr>
        <p:txBody>
          <a:bodyPr/>
          <a:lstStyle/>
          <a:p>
            <a:r>
              <a:rPr lang="es-MX" sz="5400" b="1" dirty="0" smtClean="0"/>
              <a:t>Actividad</a:t>
            </a:r>
            <a:r>
              <a:rPr lang="es-MX" b="1" dirty="0" smtClean="0"/>
              <a:t> 4.</a:t>
            </a:r>
            <a:endParaRPr lang="es-MX" dirty="0"/>
          </a:p>
        </p:txBody>
      </p:sp>
      <p:sp>
        <p:nvSpPr>
          <p:cNvPr id="3" name="2 Marcador de contenido"/>
          <p:cNvSpPr>
            <a:spLocks noGrp="1"/>
          </p:cNvSpPr>
          <p:nvPr>
            <p:ph sz="quarter" idx="1"/>
          </p:nvPr>
        </p:nvSpPr>
        <p:spPr>
          <a:xfrm>
            <a:off x="848816" y="1340768"/>
            <a:ext cx="7467600" cy="4873752"/>
          </a:xfrm>
        </p:spPr>
        <p:txBody>
          <a:bodyPr>
            <a:normAutofit fontScale="77500" lnSpcReduction="20000"/>
          </a:bodyPr>
          <a:lstStyle/>
          <a:p>
            <a:pPr lvl="0" algn="just"/>
            <a:r>
              <a:rPr lang="es-MX" b="1" dirty="0" smtClean="0"/>
              <a:t>En los jardines de niños se parte de la idea de que los niños pequeños no saben,  en consecuencia, se proponen actividades banales.</a:t>
            </a:r>
            <a:r>
              <a:rPr lang="es-MX" dirty="0" smtClean="0"/>
              <a:t> R: yo estoy en contra de este planteamiento ya que no es que los niños no sepan, si no que apenas empiezan a conocer y a aprender cosas es por eso que se deben aplicar actividades que los niños puedan realizar. </a:t>
            </a:r>
          </a:p>
          <a:p>
            <a:pPr algn="just">
              <a:buNone/>
            </a:pPr>
            <a:endParaRPr lang="es-MX" dirty="0" smtClean="0"/>
          </a:p>
          <a:p>
            <a:pPr lvl="0" algn="just"/>
            <a:r>
              <a:rPr lang="es-MX" b="1" dirty="0" smtClean="0"/>
              <a:t>La escuela infantil como espacio de “preparación para los verdaderos aprendizajes”, o bien como un espacio para “garantizar experiencias culturales primarias”.</a:t>
            </a:r>
            <a:r>
              <a:rPr lang="es-MX" dirty="0" smtClean="0"/>
              <a:t> R: Estoy de acuerdo con este punto ya que en la escuela es donde los niños se van preparando y se van desarrollando, van aprendiendo muchas cosas y es ahí donde tienen sus experiencias. </a:t>
            </a:r>
          </a:p>
          <a:p>
            <a:pPr algn="just">
              <a:buNone/>
            </a:pPr>
            <a:endParaRPr lang="es-MX" dirty="0" smtClean="0"/>
          </a:p>
          <a:p>
            <a:pPr lvl="0" algn="just"/>
            <a:r>
              <a:rPr lang="es-MX" b="1" dirty="0" smtClean="0"/>
              <a:t>Los niños en la escuela “escuchan, aprenden y repiten, pero lo que aprenden no entra en su conocimiento profundo, el que rige su forma de actuar. </a:t>
            </a:r>
            <a:endParaRPr lang="es-MX" dirty="0" smtClean="0"/>
          </a:p>
          <a:p>
            <a:pPr algn="just">
              <a:buNone/>
            </a:pPr>
            <a:endParaRPr lang="es-MX"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32792" y="643480"/>
            <a:ext cx="7467600" cy="4873752"/>
          </a:xfrm>
        </p:spPr>
        <p:txBody>
          <a:bodyPr>
            <a:normAutofit fontScale="85000" lnSpcReduction="10000"/>
          </a:bodyPr>
          <a:lstStyle/>
          <a:p>
            <a:pPr lvl="0" algn="just"/>
            <a:r>
              <a:rPr lang="es-MX" b="1" dirty="0" smtClean="0"/>
              <a:t>La escuela infantil no tiene objetivos propios; su función e mas bien preparar a los niños para la escuela elemental acostumbrándolos a tener el lápiz en la mano, a rellenar formas sin salirse de los bordes, a permanecer sentados largos ratos, a escuchar sin molestar, etcétera.</a:t>
            </a:r>
            <a:r>
              <a:rPr lang="es-MX" dirty="0" smtClean="0"/>
              <a:t> R. no estoy muy de acuerdo con este punto porque la escuela infantil en realidad si tiene muchos objetivos por cumplir pero además las funciones que menciona si son aplicadas a los niños pero todas ellas tienen un objetivo. </a:t>
            </a:r>
          </a:p>
          <a:p>
            <a:pPr algn="just">
              <a:buNone/>
            </a:pPr>
            <a:endParaRPr lang="es-MX" dirty="0" smtClean="0"/>
          </a:p>
          <a:p>
            <a:pPr lvl="0" algn="just"/>
            <a:r>
              <a:rPr lang="es-MX" b="1" dirty="0" smtClean="0"/>
              <a:t>En los jardines de niños la investigación termina, los difíciles y fascinantes dibujos de los niños son abandonados se prefiere imitar el fácil y seguro modelo del adulto. </a:t>
            </a:r>
            <a:r>
              <a:rPr lang="es-MX" dirty="0" smtClean="0"/>
              <a:t>R: estoy de acuerdo con este punto ya que es muy común que los niños siempre imiten a los adultos.</a:t>
            </a:r>
          </a:p>
          <a:p>
            <a:pPr algn="just"/>
            <a:endParaRPr lang="es-MX"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1 Título"/>
          <p:cNvSpPr>
            <a:spLocks noGrp="1"/>
          </p:cNvSpPr>
          <p:nvPr>
            <p:ph type="ctrTitle"/>
          </p:nvPr>
        </p:nvSpPr>
        <p:spPr>
          <a:xfrm>
            <a:off x="714375" y="1427460"/>
            <a:ext cx="7772400" cy="3441700"/>
          </a:xfrm>
        </p:spPr>
        <p:txBody>
          <a:bodyPr>
            <a:noAutofit/>
          </a:bodyPr>
          <a:lstStyle/>
          <a:p>
            <a:pPr algn="ctr" eaLnBrk="1" hangingPunct="1"/>
            <a:r>
              <a:rPr lang="es-MX" sz="4400" b="1" dirty="0" smtClean="0">
                <a:latin typeface="Arial Rounded MT Bold" pitchFamily="34" charset="0"/>
              </a:rPr>
              <a:t>VIDA COTIDIANA EN LAS INSTITUCIONS EDUCATIVAS PLANIFICACIÓN, RUTINAS, CLIMA INSTITUCIONAL Y TURBULENCIAS </a:t>
            </a:r>
            <a:r>
              <a:rPr lang="es-ES" sz="4400" b="1" dirty="0" smtClean="0">
                <a:latin typeface="Arial Rounded MT Bold" pitchFamily="34" charset="0"/>
              </a:rPr>
              <a:t/>
            </a:r>
            <a:br>
              <a:rPr lang="es-ES" sz="4400" b="1" dirty="0" smtClean="0">
                <a:latin typeface="Arial Rounded MT Bold" pitchFamily="34" charset="0"/>
              </a:rPr>
            </a:br>
            <a:endParaRPr lang="es-ES" sz="4400" b="1" dirty="0" smtClean="0">
              <a:latin typeface="Arial Rounded MT Bold" pitchFamily="34" charset="0"/>
            </a:endParaRPr>
          </a:p>
        </p:txBody>
      </p:sp>
      <p:pic>
        <p:nvPicPr>
          <p:cNvPr id="2051" name="Picture 2" descr="http://www.globos.com.es/images/j0283034.gif"/>
          <p:cNvPicPr>
            <a:picLocks noChangeAspect="1" noChangeArrowheads="1" noCrop="1"/>
          </p:cNvPicPr>
          <p:nvPr/>
        </p:nvPicPr>
        <p:blipFill>
          <a:blip r:embed="rId2" cstate="print"/>
          <a:srcRect/>
          <a:stretch>
            <a:fillRect/>
          </a:stretch>
        </p:blipFill>
        <p:spPr bwMode="auto">
          <a:xfrm>
            <a:off x="1970410" y="4437112"/>
            <a:ext cx="2241550" cy="2286000"/>
          </a:xfrm>
          <a:prstGeom prst="rect">
            <a:avLst/>
          </a:prstGeom>
          <a:noFill/>
          <a:ln w="9525">
            <a:noFill/>
            <a:miter lim="800000"/>
            <a:headEnd/>
            <a:tailEnd/>
          </a:ln>
        </p:spPr>
      </p:pic>
      <p:pic>
        <p:nvPicPr>
          <p:cNvPr id="2052" name="Picture 4" descr="http://1.bp.blogspot.com/_qYWSz266kSw/THRJv533zeI/AAAAAAAAABo/h9cDbZIwRiY/S380/gente-estudiante-elemental_~u10628727.jpg"/>
          <p:cNvPicPr>
            <a:picLocks noChangeAspect="1" noChangeArrowheads="1"/>
          </p:cNvPicPr>
          <p:nvPr/>
        </p:nvPicPr>
        <p:blipFill>
          <a:blip r:embed="rId3" cstate="print"/>
          <a:srcRect/>
          <a:stretch>
            <a:fillRect/>
          </a:stretch>
        </p:blipFill>
        <p:spPr bwMode="auto">
          <a:xfrm>
            <a:off x="6516216" y="4221088"/>
            <a:ext cx="2286000" cy="2339975"/>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Autofit/>
          </a:bodyPr>
          <a:lstStyle/>
          <a:p>
            <a:r>
              <a:rPr lang="es-MX" sz="3200" b="1" dirty="0" smtClean="0"/>
              <a:t>Escribe una opinión personal  acerca de las siguientes cuestiones:</a:t>
            </a:r>
            <a:endParaRPr lang="es-MX" sz="3200" b="1" dirty="0"/>
          </a:p>
        </p:txBody>
      </p:sp>
      <p:sp>
        <p:nvSpPr>
          <p:cNvPr id="3" name="2 Marcador de contenido"/>
          <p:cNvSpPr>
            <a:spLocks noGrp="1"/>
          </p:cNvSpPr>
          <p:nvPr>
            <p:ph sz="quarter" idx="1"/>
          </p:nvPr>
        </p:nvSpPr>
        <p:spPr/>
        <p:txBody>
          <a:bodyPr>
            <a:normAutofit fontScale="92500" lnSpcReduction="10000"/>
          </a:bodyPr>
          <a:lstStyle/>
          <a:p>
            <a:pPr algn="just"/>
            <a:r>
              <a:rPr lang="es-MX" b="1" dirty="0" smtClean="0"/>
              <a:t>Porque existe la creencia de que los niños pequeños no tienen ideas propias.</a:t>
            </a:r>
          </a:p>
          <a:p>
            <a:pPr algn="just">
              <a:buNone/>
            </a:pPr>
            <a:endParaRPr lang="es-MX" dirty="0" smtClean="0"/>
          </a:p>
          <a:p>
            <a:pPr algn="just"/>
            <a:r>
              <a:rPr lang="es-MX" dirty="0" smtClean="0"/>
              <a:t>Los niños van adquiriendo conocimientos desde el momento en que conviven con las personas más cercanas a ellos, al entrar al preescolar ellos con ayuda de sus educadoras aprenden cosas nuevas, los niños son muy  inteligentes, expresan sus ideas de diferentes formas pero los adultos no las toman mucho en cuenta por el simple hecho de ser niños, sin embargo debemos reconocer que ellos tienen ideas muy buenas y como educadoras debemos dejar que las expresen y sobre todo tomarlas en cuenta para que ellos se sientan en confianza.</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683568" y="764704"/>
            <a:ext cx="7467600" cy="4873752"/>
          </a:xfrm>
        </p:spPr>
        <p:txBody>
          <a:bodyPr>
            <a:normAutofit fontScale="92500" lnSpcReduction="10000"/>
          </a:bodyPr>
          <a:lstStyle/>
          <a:p>
            <a:pPr algn="just"/>
            <a:r>
              <a:rPr lang="es-MX" b="1" dirty="0" smtClean="0"/>
              <a:t>Qué relación existe entre creencia y las actividades que propone la educadora en el jardín de niños.</a:t>
            </a:r>
          </a:p>
          <a:p>
            <a:pPr algn="just">
              <a:buNone/>
            </a:pPr>
            <a:endParaRPr lang="es-MX" dirty="0" smtClean="0"/>
          </a:p>
          <a:p>
            <a:pPr algn="just"/>
            <a:r>
              <a:rPr lang="es-MX" dirty="0" smtClean="0"/>
              <a:t>La educadora debe apoyar las ideas del niño pues así ella lograra que el niño le tenga confianza, ella  debe escuchar sus ideas de cómo le gustaría trabajar al niño para que así las actividades sean atractivas y la educadora logre captar toda la atención del niño. La educadora motiva al niño para que este obtenga un buen aprendizaje por medio de las actividades las cuales logran que el niño tenga sus ideas propias sobre lo que pasa a su alrededor.</a:t>
            </a:r>
          </a:p>
          <a:p>
            <a:pPr algn="just"/>
            <a:endParaRPr lang="es-MX"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3643306" y="2138556"/>
            <a:ext cx="3357586" cy="714380"/>
          </a:xfrm>
        </p:spPr>
        <p:txBody>
          <a:bodyPr>
            <a:normAutofit/>
          </a:bodyPr>
          <a:lstStyle/>
          <a:p>
            <a:r>
              <a:rPr lang="es-MX" sz="2400" dirty="0" smtClean="0">
                <a:latin typeface="Century Gothic" pitchFamily="34" charset="0"/>
              </a:rPr>
              <a:t>Luz María Chapela</a:t>
            </a:r>
            <a:endParaRPr lang="es-MX" sz="2400" dirty="0">
              <a:latin typeface="Century Gothic" pitchFamily="34" charset="0"/>
            </a:endParaRPr>
          </a:p>
        </p:txBody>
      </p:sp>
      <p:pic>
        <p:nvPicPr>
          <p:cNvPr id="13314" name="Picture 2" descr="http://4.bp.blogspot.com/-Rf1iAL8R8IM/TccfCE7n2TI/AAAAAAAAAAw/2lISpGKZcDI/s1600/Ni%25C3%25B1os+en+preescolar.jpg"/>
          <p:cNvPicPr>
            <a:picLocks noChangeAspect="1" noChangeArrowheads="1"/>
          </p:cNvPicPr>
          <p:nvPr/>
        </p:nvPicPr>
        <p:blipFill>
          <a:blip r:embed="rId2" cstate="print"/>
          <a:srcRect/>
          <a:stretch>
            <a:fillRect/>
          </a:stretch>
        </p:blipFill>
        <p:spPr bwMode="auto">
          <a:xfrm>
            <a:off x="2903539" y="2786058"/>
            <a:ext cx="4383105" cy="327380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Rectángulo"/>
          <p:cNvSpPr/>
          <p:nvPr/>
        </p:nvSpPr>
        <p:spPr>
          <a:xfrm>
            <a:off x="1360140" y="285728"/>
            <a:ext cx="7460332" cy="1938992"/>
          </a:xfrm>
          <a:prstGeom prst="rect">
            <a:avLst/>
          </a:prstGeom>
          <a:noFill/>
        </p:spPr>
        <p:txBody>
          <a:bodyPr wrap="square" lIns="91440" tIns="45720" rIns="91440" bIns="45720">
            <a:spAutoFit/>
          </a:bodyPr>
          <a:lstStyle/>
          <a:p>
            <a:pPr algn="ct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Nuestro compromiso</a:t>
            </a:r>
          </a:p>
          <a:p>
            <a:pPr algn="ctr"/>
            <a:r>
              <a:rPr lang="es-ES" sz="40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c</a:t>
            </a:r>
            <a:r>
              <a:rPr lang="es-ES" sz="40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on los menores de 6 </a:t>
            </a:r>
          </a:p>
          <a:p>
            <a:pPr algn="ctr"/>
            <a:r>
              <a:rPr lang="es-ES" sz="40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años</a:t>
            </a:r>
            <a:endParaRPr lang="es-ES" sz="40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214314" y="142852"/>
            <a:ext cx="8643966" cy="6572272"/>
          </a:xfrm>
        </p:spPr>
        <p:txBody>
          <a:bodyPr>
            <a:normAutofit/>
          </a:bodyPr>
          <a:lstStyle/>
          <a:p>
            <a:pPr algn="ctr">
              <a:buNone/>
            </a:pPr>
            <a:r>
              <a:rPr lang="es-MX" dirty="0" smtClean="0">
                <a:latin typeface="Century Gothic" pitchFamily="34" charset="0"/>
              </a:rPr>
              <a:t>Los primeros seis años de vida, son fundamentales en la construcción de nuestra propia vida. En esa etapa construimos nuestro propio concepto acerca del mundo, aprendemos a relacionarnos con el y a darle significado.</a:t>
            </a: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r>
              <a:rPr lang="es-MX" dirty="0" smtClean="0">
                <a:latin typeface="Century Gothic" pitchFamily="34" charset="0"/>
              </a:rPr>
              <a:t>También construimos la pasión lúdica, con la capacidad de diseñar y respetar normas y una manera básica y personal de relacionarnos con el trabajo, la lengua, las palabras, la música, el teatro, la pintura y la danza.</a:t>
            </a: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smtClean="0">
              <a:latin typeface="Century Gothic" pitchFamily="34" charset="0"/>
            </a:endParaRPr>
          </a:p>
          <a:p>
            <a:pPr algn="just">
              <a:buNone/>
            </a:pPr>
            <a:endParaRPr lang="es-MX" dirty="0">
              <a:latin typeface="Century Gothic" pitchFamily="34" charset="0"/>
            </a:endParaRPr>
          </a:p>
        </p:txBody>
      </p:sp>
      <p:pic>
        <p:nvPicPr>
          <p:cNvPr id="14338" name="Picture 2" descr="http://www.aula-salud.com/escuelas-infantiles-saludables/wp-content/uploads/2011/06/Manos+mundo+ni%C3%B1o1.jpg"/>
          <p:cNvPicPr>
            <a:picLocks noChangeAspect="1" noChangeArrowheads="1"/>
          </p:cNvPicPr>
          <p:nvPr/>
        </p:nvPicPr>
        <p:blipFill>
          <a:blip r:embed="rId2" cstate="print"/>
          <a:srcRect/>
          <a:stretch>
            <a:fillRect/>
          </a:stretch>
        </p:blipFill>
        <p:spPr bwMode="auto">
          <a:xfrm>
            <a:off x="2943770" y="2285992"/>
            <a:ext cx="3199866" cy="229199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357166"/>
            <a:ext cx="8258204" cy="6116786"/>
          </a:xfrm>
        </p:spPr>
        <p:txBody>
          <a:bodyPr/>
          <a:lstStyle/>
          <a:p>
            <a:pPr algn="ctr">
              <a:buNone/>
            </a:pPr>
            <a:r>
              <a:rPr lang="es-MX" dirty="0" smtClean="0">
                <a:latin typeface="Century Gothic" pitchFamily="34" charset="0"/>
              </a:rPr>
              <a:t>En estos años también se construye una idea básica de nosotros mismos, ya sea perteneciendo a un grupo social o no y los derechos y responsabilidades que a nosotros mismos nos asignamos.</a:t>
            </a:r>
          </a:p>
          <a:p>
            <a:pPr algn="ctr">
              <a:buNone/>
            </a:pPr>
            <a:r>
              <a:rPr lang="es-MX" dirty="0" smtClean="0">
                <a:latin typeface="Century Gothic" pitchFamily="34" charset="0"/>
              </a:rPr>
              <a:t>Una de las notables capacidades que tienen los menores de seis años es la de saber que los rodea un mundo inmenso. Aprenden del mundo a través del movimiento, los sentidos, la reflexión o el diálogo.</a:t>
            </a:r>
            <a:endParaRPr lang="es-MX" dirty="0">
              <a:latin typeface="Century Gothic" pitchFamily="34" charset="0"/>
            </a:endParaRPr>
          </a:p>
        </p:txBody>
      </p:sp>
      <p:pic>
        <p:nvPicPr>
          <p:cNvPr id="15362" name="Picture 2" descr="http://www.tendencia.com/wp-content/uploads/2010/12/derechosni%C3%B1os1.jpg"/>
          <p:cNvPicPr>
            <a:picLocks noChangeAspect="1" noChangeArrowheads="1"/>
          </p:cNvPicPr>
          <p:nvPr/>
        </p:nvPicPr>
        <p:blipFill>
          <a:blip r:embed="rId2" cstate="print"/>
          <a:srcRect/>
          <a:stretch>
            <a:fillRect/>
          </a:stretch>
        </p:blipFill>
        <p:spPr bwMode="auto">
          <a:xfrm>
            <a:off x="2009837" y="4143380"/>
            <a:ext cx="5225045" cy="2357454"/>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a2.sphotos.ak.fbcdn.net/hphotos-ak-snc4/36698_137240596295140_137134702972396_288254_5092899_n.jpg"/>
          <p:cNvPicPr>
            <a:picLocks noChangeAspect="1" noChangeArrowheads="1"/>
          </p:cNvPicPr>
          <p:nvPr/>
        </p:nvPicPr>
        <p:blipFill>
          <a:blip r:embed="rId2" cstate="print"/>
          <a:srcRect/>
          <a:stretch>
            <a:fillRect/>
          </a:stretch>
        </p:blipFill>
        <p:spPr bwMode="auto">
          <a:xfrm>
            <a:off x="5214942" y="3429000"/>
            <a:ext cx="2257425" cy="2952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arcador de contenido"/>
          <p:cNvSpPr>
            <a:spLocks noGrp="1"/>
          </p:cNvSpPr>
          <p:nvPr>
            <p:ph sz="quarter" idx="1"/>
          </p:nvPr>
        </p:nvSpPr>
        <p:spPr>
          <a:xfrm>
            <a:off x="214282" y="98320"/>
            <a:ext cx="8286808" cy="6473952"/>
          </a:xfrm>
        </p:spPr>
        <p:txBody>
          <a:bodyPr numCol="2"/>
          <a:lstStyle/>
          <a:p>
            <a:pPr algn="ctr">
              <a:buNone/>
            </a:pPr>
            <a:r>
              <a:rPr lang="es-MX" dirty="0" smtClean="0">
                <a:latin typeface="Century Gothic" pitchFamily="34" charset="0"/>
              </a:rPr>
              <a:t>Pero muchas veces los adultos los llevamos al aula y cerramos las puertas para ofrecerles simulaciones y modelos estandarizados ahí dentro, olvidamos la idea de proceso y les ponemos fechas limite para lograr aprendizajes, pasamos por alto la riqueza cultural y los privamos de conocer otras lenguas y, con ello, otras maneras de pensar la vida.</a:t>
            </a:r>
          </a:p>
          <a:p>
            <a:pPr algn="ctr">
              <a:buNone/>
            </a:pPr>
            <a:r>
              <a:rPr lang="es-MX" dirty="0" smtClean="0">
                <a:latin typeface="Century Gothic" pitchFamily="34" charset="0"/>
              </a:rPr>
              <a:t>   </a:t>
            </a:r>
          </a:p>
          <a:p>
            <a:pPr algn="ctr">
              <a:buNone/>
            </a:pPr>
            <a:r>
              <a:rPr lang="es-MX" dirty="0" smtClean="0">
                <a:latin typeface="Century Gothic" pitchFamily="34" charset="0"/>
              </a:rPr>
              <a:t>  De alguna manera logramos que al final del ciclo los niños asuman que su tarea fundamental en la escuela es obedecer, repetir y estarse quieto, que sus intereses personales no importan y que los asuntos relacionados con su persona los resuelve el maestro y sus padres.</a:t>
            </a:r>
            <a:endParaRPr lang="es-MX" dirty="0">
              <a:latin typeface="Century Gothic"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elsentido.com/wp-content/uploads/2011/06/nino-leyendo.jpg"/>
          <p:cNvPicPr>
            <a:picLocks noChangeAspect="1" noChangeArrowheads="1"/>
          </p:cNvPicPr>
          <p:nvPr/>
        </p:nvPicPr>
        <p:blipFill>
          <a:blip r:embed="rId2" cstate="print"/>
          <a:srcRect/>
          <a:stretch>
            <a:fillRect/>
          </a:stretch>
        </p:blipFill>
        <p:spPr bwMode="auto">
          <a:xfrm>
            <a:off x="4499992" y="1414264"/>
            <a:ext cx="3810000" cy="2590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2 Marcador de contenido"/>
          <p:cNvSpPr>
            <a:spLocks noGrp="1"/>
          </p:cNvSpPr>
          <p:nvPr>
            <p:ph sz="quarter" idx="1"/>
          </p:nvPr>
        </p:nvSpPr>
        <p:spPr>
          <a:xfrm>
            <a:off x="251520" y="260648"/>
            <a:ext cx="6624736" cy="6120680"/>
          </a:xfrm>
        </p:spPr>
        <p:txBody>
          <a:bodyPr numCol="2">
            <a:normAutofit/>
          </a:bodyPr>
          <a:lstStyle/>
          <a:p>
            <a:pPr>
              <a:buNone/>
            </a:pPr>
            <a:r>
              <a:rPr lang="es-MX" dirty="0" smtClean="0">
                <a:latin typeface="Century Gothic" pitchFamily="34" charset="0"/>
              </a:rPr>
              <a:t>Nuestro compromiso</a:t>
            </a:r>
          </a:p>
          <a:p>
            <a:pPr>
              <a:buNone/>
            </a:pPr>
            <a:r>
              <a:rPr lang="es-MX" dirty="0" smtClean="0">
                <a:latin typeface="Century Gothic" pitchFamily="34" charset="0"/>
              </a:rPr>
              <a:t>con los  menores de</a:t>
            </a:r>
          </a:p>
          <a:p>
            <a:pPr>
              <a:buNone/>
            </a:pPr>
            <a:r>
              <a:rPr lang="es-MX" dirty="0" smtClean="0">
                <a:latin typeface="Century Gothic" pitchFamily="34" charset="0"/>
              </a:rPr>
              <a:t>seis años es el de</a:t>
            </a:r>
          </a:p>
          <a:p>
            <a:pPr>
              <a:buNone/>
            </a:pPr>
            <a:r>
              <a:rPr lang="es-MX" dirty="0" smtClean="0">
                <a:latin typeface="Century Gothic" pitchFamily="34" charset="0"/>
              </a:rPr>
              <a:t>ponernos de su lado</a:t>
            </a:r>
          </a:p>
          <a:p>
            <a:pPr>
              <a:buNone/>
            </a:pPr>
            <a:r>
              <a:rPr lang="es-MX" dirty="0" smtClean="0">
                <a:latin typeface="Century Gothic" pitchFamily="34" charset="0"/>
              </a:rPr>
              <a:t>a partir de planes y</a:t>
            </a:r>
          </a:p>
          <a:p>
            <a:pPr>
              <a:buNone/>
            </a:pPr>
            <a:r>
              <a:rPr lang="es-MX" dirty="0" smtClean="0">
                <a:latin typeface="Century Gothic" pitchFamily="34" charset="0"/>
              </a:rPr>
              <a:t>programas que se</a:t>
            </a:r>
          </a:p>
          <a:p>
            <a:pPr>
              <a:buNone/>
            </a:pPr>
            <a:r>
              <a:rPr lang="es-MX" dirty="0" smtClean="0">
                <a:latin typeface="Century Gothic" pitchFamily="34" charset="0"/>
              </a:rPr>
              <a:t>reflejen en acciones</a:t>
            </a:r>
          </a:p>
          <a:p>
            <a:pPr>
              <a:buNone/>
            </a:pPr>
            <a:r>
              <a:rPr lang="es-MX" dirty="0" smtClean="0">
                <a:latin typeface="Century Gothic" pitchFamily="34" charset="0"/>
              </a:rPr>
              <a:t>concretas en el aula,</a:t>
            </a:r>
          </a:p>
          <a:p>
            <a:pPr>
              <a:buNone/>
            </a:pPr>
            <a:r>
              <a:rPr lang="es-MX" dirty="0" smtClean="0">
                <a:latin typeface="Century Gothic" pitchFamily="34" charset="0"/>
              </a:rPr>
              <a:t>preguntarles a los</a:t>
            </a:r>
          </a:p>
          <a:p>
            <a:pPr>
              <a:buNone/>
            </a:pPr>
            <a:r>
              <a:rPr lang="es-MX" dirty="0" smtClean="0">
                <a:latin typeface="Century Gothic" pitchFamily="34" charset="0"/>
              </a:rPr>
              <a:t>niños sus deseos,</a:t>
            </a:r>
          </a:p>
          <a:p>
            <a:pPr>
              <a:buNone/>
            </a:pPr>
            <a:r>
              <a:rPr lang="es-MX" dirty="0" smtClean="0">
                <a:latin typeface="Century Gothic" pitchFamily="34" charset="0"/>
              </a:rPr>
              <a:t>intereses, puntos de</a:t>
            </a:r>
          </a:p>
          <a:p>
            <a:pPr>
              <a:buNone/>
            </a:pPr>
            <a:r>
              <a:rPr lang="es-MX" dirty="0" smtClean="0">
                <a:latin typeface="Century Gothic" pitchFamily="34" charset="0"/>
              </a:rPr>
              <a:t>vista y sus opiniones.</a:t>
            </a:r>
          </a:p>
          <a:p>
            <a:pPr>
              <a:buNone/>
            </a:pPr>
            <a:endParaRPr lang="es-MX" dirty="0" smtClean="0">
              <a:latin typeface="Century Gothic"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128736" y="67416"/>
            <a:ext cx="7467600" cy="4873752"/>
          </a:xfrm>
        </p:spPr>
        <p:txBody>
          <a:bodyPr>
            <a:normAutofit fontScale="92500" lnSpcReduction="10000"/>
          </a:bodyPr>
          <a:lstStyle/>
          <a:p>
            <a:pPr>
              <a:buNone/>
            </a:pPr>
            <a:r>
              <a:rPr lang="es-MX" dirty="0" smtClean="0">
                <a:latin typeface="Century Gothic" pitchFamily="34" charset="0"/>
              </a:rPr>
              <a:t>La Declaración mundial de la educación para todos define las necesidades básicas:</a:t>
            </a:r>
          </a:p>
          <a:p>
            <a:pPr>
              <a:buNone/>
            </a:pPr>
            <a:endParaRPr lang="es-MX" dirty="0" smtClean="0">
              <a:latin typeface="Century Gothic" pitchFamily="34" charset="0"/>
            </a:endParaRPr>
          </a:p>
          <a:p>
            <a:pPr>
              <a:buNone/>
            </a:pPr>
            <a:r>
              <a:rPr lang="es-MX" dirty="0" smtClean="0">
                <a:latin typeface="Century Gothic" pitchFamily="34" charset="0"/>
              </a:rPr>
              <a:t>“[…] tanto las herramientas esenciales para el aprendizaje (como la lectura y la escritura, la expresión oral, el cálculo, la solución de problemas) como los contenidos básicos del aprendizaje (conocimientos teóricos y prácticos, valores y actitudes) son necesarios para que los seres humanos puedan sobrevivir, desarrollar plenamente sus capacidades, vivir y trabajar con dignidad, participar plenamente en el desarrollo,  mejorar la calidad de su vida, tomar decisiones fundamentales y continuar aprendiendo.”</a:t>
            </a:r>
          </a:p>
          <a:p>
            <a:endParaRPr lang="es-MX" dirty="0"/>
          </a:p>
        </p:txBody>
      </p:sp>
      <p:pic>
        <p:nvPicPr>
          <p:cNvPr id="1026" name="Picture 2" descr="http://educacion2.com/wp-content/uploads/ninos-estudiando2.jpg"/>
          <p:cNvPicPr>
            <a:picLocks noChangeAspect="1" noChangeArrowheads="1"/>
          </p:cNvPicPr>
          <p:nvPr/>
        </p:nvPicPr>
        <p:blipFill>
          <a:blip r:embed="rId2" cstate="print"/>
          <a:srcRect/>
          <a:stretch>
            <a:fillRect/>
          </a:stretch>
        </p:blipFill>
        <p:spPr bwMode="auto">
          <a:xfrm>
            <a:off x="4967786" y="4512145"/>
            <a:ext cx="2772566" cy="2301231"/>
          </a:xfrm>
          <a:prstGeom prst="rect">
            <a:avLst/>
          </a:prstGeom>
          <a:noFill/>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
          </p:nvPr>
        </p:nvSpPr>
        <p:spPr>
          <a:xfrm>
            <a:off x="457200" y="500042"/>
            <a:ext cx="8043890" cy="5973910"/>
          </a:xfrm>
        </p:spPr>
        <p:txBody>
          <a:bodyPr/>
          <a:lstStyle/>
          <a:p>
            <a:pPr>
              <a:buNone/>
            </a:pPr>
            <a:r>
              <a:rPr lang="es-MX" dirty="0" smtClean="0">
                <a:latin typeface="Century Gothic" pitchFamily="34" charset="0"/>
              </a:rPr>
              <a:t>Tenemos que buscar congruencia entre lo que</a:t>
            </a:r>
          </a:p>
          <a:p>
            <a:pPr>
              <a:buNone/>
            </a:pPr>
            <a:r>
              <a:rPr lang="es-MX" dirty="0" smtClean="0">
                <a:latin typeface="Century Gothic" pitchFamily="34" charset="0"/>
              </a:rPr>
              <a:t>decimos y lo que hacemos, dejar de calificar y</a:t>
            </a:r>
          </a:p>
          <a:p>
            <a:pPr>
              <a:buNone/>
            </a:pPr>
            <a:r>
              <a:rPr lang="es-MX" dirty="0" smtClean="0">
                <a:latin typeface="Century Gothic" pitchFamily="34" charset="0"/>
              </a:rPr>
              <a:t>etiquetar a los niños, trabajar con la diversidad</a:t>
            </a:r>
          </a:p>
          <a:p>
            <a:pPr>
              <a:buNone/>
            </a:pPr>
            <a:r>
              <a:rPr lang="es-MX" dirty="0" smtClean="0">
                <a:latin typeface="Century Gothic" pitchFamily="34" charset="0"/>
              </a:rPr>
              <a:t>como materia de estudio y dejar de concebir a los</a:t>
            </a:r>
          </a:p>
          <a:p>
            <a:pPr>
              <a:buNone/>
            </a:pPr>
            <a:r>
              <a:rPr lang="es-MX" dirty="0" smtClean="0">
                <a:latin typeface="Century Gothic" pitchFamily="34" charset="0"/>
              </a:rPr>
              <a:t>niños como receptáculos de nuestros programas</a:t>
            </a:r>
          </a:p>
          <a:p>
            <a:pPr>
              <a:buNone/>
            </a:pPr>
            <a:r>
              <a:rPr lang="es-MX" dirty="0" smtClean="0">
                <a:latin typeface="Century Gothic" pitchFamily="34" charset="0"/>
              </a:rPr>
              <a:t>educativos y recordar que son seres en movimiento,</a:t>
            </a:r>
          </a:p>
          <a:p>
            <a:pPr>
              <a:buNone/>
            </a:pPr>
            <a:r>
              <a:rPr lang="es-MX" dirty="0" smtClean="0">
                <a:latin typeface="Century Gothic" pitchFamily="34" charset="0"/>
              </a:rPr>
              <a:t>en construcción y con proyectos propios.</a:t>
            </a:r>
            <a:endParaRPr lang="es-MX" dirty="0">
              <a:latin typeface="Century Gothic" pitchFamily="34" charset="0"/>
            </a:endParaRPr>
          </a:p>
        </p:txBody>
      </p:sp>
      <p:pic>
        <p:nvPicPr>
          <p:cNvPr id="18434" name="Picture 2" descr="http://1.bp.blogspot.com/-NXcjXZuBg6U/Tb3tVekfXFI/AAAAAAAAACo/fSJlSjho-HQ/s1600/ni%25C3%25B1os.jpeg"/>
          <p:cNvPicPr>
            <a:picLocks noChangeAspect="1" noChangeArrowheads="1"/>
          </p:cNvPicPr>
          <p:nvPr/>
        </p:nvPicPr>
        <p:blipFill>
          <a:blip r:embed="rId2" cstate="print"/>
          <a:srcRect/>
          <a:stretch>
            <a:fillRect/>
          </a:stretch>
        </p:blipFill>
        <p:spPr bwMode="auto">
          <a:xfrm>
            <a:off x="2786050" y="3736412"/>
            <a:ext cx="3649038" cy="242889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642938" y="571500"/>
            <a:ext cx="7929562" cy="3929063"/>
          </a:xfrm>
        </p:spPr>
        <p:txBody>
          <a:bodyPr rtlCol="0">
            <a:normAutofit/>
          </a:bodyPr>
          <a:lstStyle/>
          <a:p>
            <a:pPr algn="ctr" eaLnBrk="1" fontAlgn="auto" hangingPunct="1">
              <a:spcAft>
                <a:spcPts val="0"/>
              </a:spcAft>
              <a:buFont typeface="Arial" pitchFamily="34" charset="0"/>
              <a:buNone/>
              <a:defRPr/>
            </a:pPr>
            <a:r>
              <a:rPr lang="es-MX" smtClean="0">
                <a:latin typeface="Century Gothic" pitchFamily="34" charset="0"/>
              </a:rPr>
              <a:t>Cuando se habla de una escuela infantil y de la vida cotidiana; se refiere a quienes las habitan entendiendo por habitar el estar en ellas y otorgarles diversos significados no solo pasar, transcurrir sin dejar huellas ni marcas en los que son transeúntes, pero no verdaderos habitantes de esta micro – ciudad.</a:t>
            </a:r>
            <a:endParaRPr lang="es-ES" smtClean="0">
              <a:latin typeface="Century Gothic" pitchFamily="34" charset="0"/>
            </a:endParaRPr>
          </a:p>
          <a:p>
            <a:pPr eaLnBrk="1" fontAlgn="auto" hangingPunct="1">
              <a:spcAft>
                <a:spcPts val="0"/>
              </a:spcAft>
              <a:buFont typeface="Arial" pitchFamily="34" charset="0"/>
              <a:buChar char="•"/>
              <a:defRPr/>
            </a:pPr>
            <a:endParaRPr lang="es-ES" dirty="0" smtClean="0"/>
          </a:p>
        </p:txBody>
      </p:sp>
      <p:pic>
        <p:nvPicPr>
          <p:cNvPr id="3075" name="Picture 2" descr="http://www.enlaescuelademabel.com/wp-content/2009/04/maestras-y-binos.jpg"/>
          <p:cNvPicPr>
            <a:picLocks noChangeAspect="1" noChangeArrowheads="1"/>
          </p:cNvPicPr>
          <p:nvPr/>
        </p:nvPicPr>
        <p:blipFill>
          <a:blip r:embed="rId2" cstate="print"/>
          <a:srcRect/>
          <a:stretch>
            <a:fillRect/>
          </a:stretch>
        </p:blipFill>
        <p:spPr bwMode="auto">
          <a:xfrm>
            <a:off x="2786063" y="4077072"/>
            <a:ext cx="3975100" cy="2357437"/>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1619672" y="285750"/>
            <a:ext cx="7158037" cy="5857875"/>
          </a:xfrm>
        </p:spPr>
        <p:txBody>
          <a:bodyPr rtlCol="0">
            <a:normAutofit/>
          </a:bodyPr>
          <a:lstStyle/>
          <a:p>
            <a:pPr eaLnBrk="1" fontAlgn="auto" hangingPunct="1">
              <a:spcAft>
                <a:spcPts val="0"/>
              </a:spcAft>
              <a:buFont typeface="Arial" pitchFamily="34" charset="0"/>
              <a:buChar char="•"/>
              <a:defRPr/>
            </a:pPr>
            <a:r>
              <a:rPr lang="es-ES" dirty="0" smtClean="0">
                <a:latin typeface="Century Gothic" pitchFamily="34" charset="0"/>
              </a:rPr>
              <a:t> </a:t>
            </a:r>
            <a:r>
              <a:rPr lang="es-MX" dirty="0" smtClean="0">
                <a:latin typeface="Century Gothic" pitchFamily="34" charset="0"/>
              </a:rPr>
              <a:t>Cuando se habla de hábitos, rutinas y ritos y rituales es hablar del modo como educamos a nuestros niños y nos compromete a tratar de analizar lo que hacemos en el día tras día.</a:t>
            </a:r>
            <a:endParaRPr lang="es-ES" dirty="0" smtClean="0">
              <a:latin typeface="Century Gothic" pitchFamily="34" charset="0"/>
            </a:endParaRPr>
          </a:p>
          <a:p>
            <a:pPr eaLnBrk="1" fontAlgn="auto" hangingPunct="1">
              <a:spcAft>
                <a:spcPts val="0"/>
              </a:spcAft>
              <a:buFont typeface="Arial" pitchFamily="34" charset="0"/>
              <a:buChar char="•"/>
              <a:defRPr/>
            </a:pPr>
            <a:r>
              <a:rPr lang="es-MX" dirty="0" smtClean="0">
                <a:latin typeface="Century Gothic" pitchFamily="34" charset="0"/>
              </a:rPr>
              <a:t>Estos hábitos, rutinas y ritos y rituales no son neutros; como cada uno de ellos es vehículo portador de posiciones ideológicas más o menos conscientes y explicitas de docentes, directivos y padres. </a:t>
            </a:r>
            <a:endParaRPr lang="es-ES" dirty="0" smtClean="0">
              <a:latin typeface="Century Gothic" pitchFamily="34" charset="0"/>
            </a:endParaRPr>
          </a:p>
          <a:p>
            <a:pPr eaLnBrk="1" fontAlgn="auto" hangingPunct="1">
              <a:spcAft>
                <a:spcPts val="0"/>
              </a:spcAft>
              <a:buFont typeface="Arial" pitchFamily="34" charset="0"/>
              <a:buChar char="•"/>
              <a:defRPr/>
            </a:pPr>
            <a:r>
              <a:rPr lang="es-MX" dirty="0" smtClean="0">
                <a:latin typeface="Century Gothic" pitchFamily="34" charset="0"/>
              </a:rPr>
              <a:t>Conoceremos los dispositivos para  lograr que los niños pasen a ser miembros de este “circulo más o menos abierto” es decir la ESCUELA y  los otros contextos sociales de los que forman parte</a:t>
            </a:r>
            <a:r>
              <a:rPr lang="es-MX" dirty="0" smtClean="0"/>
              <a:t>.</a:t>
            </a:r>
            <a:endParaRPr lang="es-ES" dirty="0" smtClean="0"/>
          </a:p>
          <a:p>
            <a:pPr eaLnBrk="1" fontAlgn="auto" hangingPunct="1">
              <a:spcAft>
                <a:spcPts val="0"/>
              </a:spcAft>
              <a:buFont typeface="Arial" pitchFamily="34" charset="0"/>
              <a:buChar char="•"/>
              <a:defRPr/>
            </a:pPr>
            <a:endParaRPr lang="es-ES" dirty="0" smtClean="0"/>
          </a:p>
        </p:txBody>
      </p:sp>
      <p:pic>
        <p:nvPicPr>
          <p:cNvPr id="4099" name="Picture 2" descr="http://t1.gstatic.com/images?q=tbn:ANd9GcQRjJrRUW8rb2qc0jL47r2gmB1Jwq6ypx7QVkE1zc5q0voQSokM"/>
          <p:cNvPicPr>
            <a:picLocks noChangeAspect="1" noChangeArrowheads="1"/>
          </p:cNvPicPr>
          <p:nvPr/>
        </p:nvPicPr>
        <p:blipFill>
          <a:blip r:embed="rId2" cstate="print"/>
          <a:srcRect l="15617" r="7915"/>
          <a:stretch>
            <a:fillRect/>
          </a:stretch>
        </p:blipFill>
        <p:spPr bwMode="auto">
          <a:xfrm>
            <a:off x="107504" y="1785938"/>
            <a:ext cx="1584176" cy="2857500"/>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Marcador de contenido"/>
          <p:cNvSpPr>
            <a:spLocks noGrp="1"/>
          </p:cNvSpPr>
          <p:nvPr>
            <p:ph idx="1"/>
          </p:nvPr>
        </p:nvSpPr>
        <p:spPr>
          <a:xfrm>
            <a:off x="285750" y="571500"/>
            <a:ext cx="8229600" cy="3429000"/>
          </a:xfrm>
        </p:spPr>
        <p:txBody>
          <a:bodyPr/>
          <a:lstStyle/>
          <a:p>
            <a:pPr algn="ctr" eaLnBrk="1" hangingPunct="1">
              <a:buFont typeface="Arial" charset="0"/>
              <a:buNone/>
            </a:pPr>
            <a:r>
              <a:rPr lang="es-ES" b="1" dirty="0" smtClean="0"/>
              <a:t>Transeúnte</a:t>
            </a:r>
            <a:r>
              <a:rPr lang="es-ES" dirty="0" smtClean="0"/>
              <a:t> </a:t>
            </a:r>
          </a:p>
          <a:p>
            <a:pPr algn="ctr" eaLnBrk="1" hangingPunct="1">
              <a:buFont typeface="Arial" charset="0"/>
              <a:buNone/>
            </a:pPr>
            <a:r>
              <a:rPr lang="es-ES" dirty="0" smtClean="0"/>
              <a:t>Se aplica a la persona que pasa andando por un lugar. </a:t>
            </a:r>
          </a:p>
          <a:p>
            <a:pPr algn="ctr" eaLnBrk="1" hangingPunct="1">
              <a:buFont typeface="Arial" charset="0"/>
              <a:buNone/>
            </a:pPr>
            <a:r>
              <a:rPr lang="es-ES" dirty="0" smtClean="0"/>
              <a:t>Se aplica a la persona que vive en un lugar durante un periodo de tiempo determinado o solamente está en él de paso.</a:t>
            </a:r>
          </a:p>
          <a:p>
            <a:pPr eaLnBrk="1" hangingPunct="1"/>
            <a:endParaRPr lang="es-ES" dirty="0" smtClean="0"/>
          </a:p>
        </p:txBody>
      </p:sp>
      <p:pic>
        <p:nvPicPr>
          <p:cNvPr id="5123" name="Picture 2" descr="http://rlv.zcache.es/el_caminar_masculino_del_hombre_de_la_historieta_d_tarjeta-p137861271484481432z85g9_400.jpg"/>
          <p:cNvPicPr>
            <a:picLocks noChangeAspect="1" noChangeArrowheads="1"/>
          </p:cNvPicPr>
          <p:nvPr/>
        </p:nvPicPr>
        <p:blipFill>
          <a:blip r:embed="rId2" cstate="print"/>
          <a:srcRect/>
          <a:stretch>
            <a:fillRect/>
          </a:stretch>
        </p:blipFill>
        <p:spPr bwMode="auto">
          <a:xfrm>
            <a:off x="3357563" y="3786188"/>
            <a:ext cx="2643187" cy="2643187"/>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rtlCol="0">
            <a:normAutofit fontScale="90000"/>
          </a:bodyPr>
          <a:lstStyle/>
          <a:p>
            <a:pPr eaLnBrk="1" fontAlgn="auto" hangingPunct="1">
              <a:spcAft>
                <a:spcPts val="0"/>
              </a:spcAft>
              <a:defRPr/>
            </a:pPr>
            <a:r>
              <a:rPr lang="es-MX" b="1" smtClean="0"/>
              <a:t>VIDA COTIDIANA EN LA ESUELA ¿CON O SIN ALIENACIÓN? </a:t>
            </a:r>
            <a:r>
              <a:rPr lang="es-ES" smtClean="0"/>
              <a:t/>
            </a:r>
            <a:br>
              <a:rPr lang="es-ES" smtClean="0"/>
            </a:br>
            <a:endParaRPr lang="es-ES" dirty="0" smtClean="0"/>
          </a:p>
        </p:txBody>
      </p:sp>
      <p:sp>
        <p:nvSpPr>
          <p:cNvPr id="3" name="2 Marcador de contenido"/>
          <p:cNvSpPr>
            <a:spLocks noGrp="1"/>
          </p:cNvSpPr>
          <p:nvPr>
            <p:ph idx="1"/>
          </p:nvPr>
        </p:nvSpPr>
        <p:spPr/>
        <p:txBody>
          <a:bodyPr rtlCol="0">
            <a:normAutofit/>
          </a:bodyPr>
          <a:lstStyle/>
          <a:p>
            <a:pPr eaLnBrk="1" fontAlgn="auto" hangingPunct="1">
              <a:spcAft>
                <a:spcPts val="0"/>
              </a:spcAft>
              <a:buFont typeface="Arial" pitchFamily="34" charset="0"/>
              <a:buNone/>
              <a:defRPr/>
            </a:pPr>
            <a:r>
              <a:rPr lang="es-MX" smtClean="0"/>
              <a:t> Se habla si en verdad estamos en la escuela o  solo pasamos por ellas o somos transeúntes.</a:t>
            </a:r>
            <a:endParaRPr lang="es-ES" smtClean="0"/>
          </a:p>
          <a:p>
            <a:pPr eaLnBrk="1" fontAlgn="auto" hangingPunct="1">
              <a:spcAft>
                <a:spcPts val="0"/>
              </a:spcAft>
              <a:buFont typeface="Arial" pitchFamily="34" charset="0"/>
              <a:buChar char="•"/>
              <a:defRPr/>
            </a:pPr>
            <a:r>
              <a:rPr lang="es-MX" smtClean="0"/>
              <a:t>¿Cómo estamos en ellas? Que es lo que realizamos dentro de ella y como. </a:t>
            </a:r>
            <a:endParaRPr lang="es-ES" smtClean="0"/>
          </a:p>
          <a:p>
            <a:pPr eaLnBrk="1" fontAlgn="auto" hangingPunct="1">
              <a:spcAft>
                <a:spcPts val="0"/>
              </a:spcAft>
              <a:buFont typeface="Arial" pitchFamily="34" charset="0"/>
              <a:buChar char="•"/>
              <a:defRPr/>
            </a:pPr>
            <a:r>
              <a:rPr lang="es-MX" smtClean="0"/>
              <a:t>¿Qué instrumentos debemos tener, buscar, adecuar  o construir para analizar lo que sucede en las instituciones? </a:t>
            </a:r>
            <a:endParaRPr lang="es-ES" smtClean="0"/>
          </a:p>
          <a:p>
            <a:pPr eaLnBrk="1" fontAlgn="auto" hangingPunct="1">
              <a:spcAft>
                <a:spcPts val="0"/>
              </a:spcAft>
              <a:buFont typeface="Arial" pitchFamily="34" charset="0"/>
              <a:buChar char="•"/>
              <a:defRPr/>
            </a:pPr>
            <a:r>
              <a:rPr lang="es-MX" smtClean="0"/>
              <a:t>Estas preguntas son acerca del tema de los hábitos, rutinas y rituales; ya que este está directamente relacionado con los niños, como también tiene que ver con el funcionamiento institucional en su totalidad. </a:t>
            </a:r>
            <a:endParaRPr lang="es-ES" smtClean="0"/>
          </a:p>
          <a:p>
            <a:pPr eaLnBrk="1" fontAlgn="auto" hangingPunct="1">
              <a:spcAft>
                <a:spcPts val="0"/>
              </a:spcAft>
              <a:buFont typeface="Arial" pitchFamily="34" charset="0"/>
              <a:buChar char="•"/>
              <a:defRPr/>
            </a:pPr>
            <a:endParaRPr lang="es-ES" dirty="0" smtClean="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3 CuadroTexto"/>
          <p:cNvSpPr txBox="1">
            <a:spLocks noChangeArrowheads="1"/>
          </p:cNvSpPr>
          <p:nvPr/>
        </p:nvSpPr>
        <p:spPr bwMode="auto">
          <a:xfrm>
            <a:off x="395288" y="0"/>
            <a:ext cx="8569325" cy="5940425"/>
          </a:xfrm>
          <a:prstGeom prst="rect">
            <a:avLst/>
          </a:prstGeom>
          <a:noFill/>
          <a:ln w="9525">
            <a:noFill/>
            <a:miter lim="800000"/>
            <a:headEnd/>
            <a:tailEnd/>
          </a:ln>
        </p:spPr>
        <p:txBody>
          <a:bodyPr>
            <a:spAutoFit/>
          </a:bodyPr>
          <a:lstStyle/>
          <a:p>
            <a:pPr algn="ctr"/>
            <a:r>
              <a:rPr lang="es-MX" sz="9500"/>
              <a:t>HÁBITOS, RITOS, RUTINAS  Y RITUALES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http://farm8.staticflickr.com/7166/6470350069_689372d41f.jpg"/>
          <p:cNvPicPr>
            <a:picLocks noChangeAspect="1" noChangeArrowheads="1"/>
          </p:cNvPicPr>
          <p:nvPr/>
        </p:nvPicPr>
        <p:blipFill>
          <a:blip r:embed="rId2" cstate="print"/>
          <a:srcRect/>
          <a:stretch>
            <a:fillRect/>
          </a:stretch>
        </p:blipFill>
        <p:spPr bwMode="auto">
          <a:xfrm>
            <a:off x="3627438" y="5300663"/>
            <a:ext cx="1952625" cy="1441450"/>
          </a:xfrm>
          <a:prstGeom prst="rect">
            <a:avLst/>
          </a:prstGeom>
          <a:noFill/>
          <a:ln w="9525">
            <a:noFill/>
            <a:miter lim="800000"/>
            <a:headEnd/>
            <a:tailEnd/>
          </a:ln>
        </p:spPr>
      </p:pic>
      <p:pic>
        <p:nvPicPr>
          <p:cNvPr id="8195" name="Picture 4" descr="http://1.bp.blogspot.com/-WOAaykx-SA4/Tg-K4csaiII/AAAAAAAAADM/QTC9dvXFOks/s320/higiene-escuela.jpg"/>
          <p:cNvPicPr>
            <a:picLocks noChangeAspect="1" noChangeArrowheads="1"/>
          </p:cNvPicPr>
          <p:nvPr/>
        </p:nvPicPr>
        <p:blipFill>
          <a:blip r:embed="rId3" cstate="print"/>
          <a:srcRect/>
          <a:stretch>
            <a:fillRect/>
          </a:stretch>
        </p:blipFill>
        <p:spPr bwMode="auto">
          <a:xfrm>
            <a:off x="6372225" y="4803775"/>
            <a:ext cx="2232025" cy="1919288"/>
          </a:xfrm>
          <a:prstGeom prst="rect">
            <a:avLst/>
          </a:prstGeom>
          <a:noFill/>
          <a:ln w="9525">
            <a:noFill/>
            <a:miter lim="800000"/>
            <a:headEnd/>
            <a:tailEnd/>
          </a:ln>
        </p:spPr>
      </p:pic>
      <p:pic>
        <p:nvPicPr>
          <p:cNvPr id="8196" name="Picture 2" descr="http://3.bp.blogspot.com/_Z9Bs1DLRyYs/StYyvc0ZpCI/AAAAAAAADpc/6dqFJoaIFhA/s400/FEM+LA+FILA+(5).jpg"/>
          <p:cNvPicPr>
            <a:picLocks noChangeAspect="1" noChangeArrowheads="1"/>
          </p:cNvPicPr>
          <p:nvPr/>
        </p:nvPicPr>
        <p:blipFill>
          <a:blip r:embed="rId4" cstate="print"/>
          <a:srcRect/>
          <a:stretch>
            <a:fillRect/>
          </a:stretch>
        </p:blipFill>
        <p:spPr bwMode="auto">
          <a:xfrm>
            <a:off x="827088" y="5203825"/>
            <a:ext cx="2232025" cy="1577975"/>
          </a:xfrm>
          <a:prstGeom prst="rect">
            <a:avLst/>
          </a:prstGeom>
          <a:noFill/>
          <a:ln w="9525">
            <a:noFill/>
            <a:miter lim="800000"/>
            <a:headEnd/>
            <a:tailEnd/>
          </a:ln>
        </p:spPr>
      </p:pic>
      <p:sp>
        <p:nvSpPr>
          <p:cNvPr id="6" name="5 CuadroTexto"/>
          <p:cNvSpPr txBox="1"/>
          <p:nvPr/>
        </p:nvSpPr>
        <p:spPr>
          <a:xfrm>
            <a:off x="0" y="-104046"/>
            <a:ext cx="9144000" cy="5632311"/>
          </a:xfrm>
          <a:prstGeom prst="rect">
            <a:avLst/>
          </a:prstGeom>
          <a:noFill/>
        </p:spPr>
        <p:txBody>
          <a:bodyPr wrap="square">
            <a:spAutoFit/>
          </a:bodyPr>
          <a:lstStyle/>
          <a:p>
            <a:pPr algn="ctr">
              <a:defRPr/>
            </a:pPr>
            <a:r>
              <a:rPr lang="es-MX" sz="3600" b="1" dirty="0"/>
              <a:t>Hábito</a:t>
            </a:r>
          </a:p>
          <a:p>
            <a:pPr>
              <a:defRPr/>
            </a:pPr>
            <a:r>
              <a:rPr lang="es-MX" i="1" dirty="0" smtClean="0"/>
              <a:t>“</a:t>
            </a:r>
            <a:r>
              <a:rPr lang="es-MX" i="1" dirty="0"/>
              <a:t>Costumbre adquirida por la repetición de un acto”</a:t>
            </a:r>
          </a:p>
          <a:p>
            <a:pPr marL="285750" indent="-285750">
              <a:buFont typeface="Arial" pitchFamily="34" charset="0"/>
              <a:buChar char="•"/>
              <a:defRPr/>
            </a:pPr>
            <a:r>
              <a:rPr lang="es-MX" dirty="0"/>
              <a:t>Es la practica de aquellas modalidades que nos hacen sentirnos pertenecientes a un determinado contexto institucional y cultural.</a:t>
            </a:r>
          </a:p>
          <a:p>
            <a:pPr marL="285750" indent="-285750">
              <a:buFont typeface="Arial" pitchFamily="34" charset="0"/>
              <a:buChar char="•"/>
              <a:defRPr/>
            </a:pPr>
            <a:r>
              <a:rPr lang="es-MX" dirty="0"/>
              <a:t>Implican el reconocimiento esencial de que son una construcción socio-cultural y están sujetos a posibles cambios que los mismos contextos consideren necesarios.</a:t>
            </a:r>
          </a:p>
          <a:p>
            <a:pPr>
              <a:defRPr/>
            </a:pPr>
            <a:endParaRPr lang="es-MX" dirty="0"/>
          </a:p>
          <a:p>
            <a:pPr>
              <a:defRPr/>
            </a:pPr>
            <a:r>
              <a:rPr lang="es-MX" dirty="0"/>
              <a:t>En el jardín, los niños aprenden a comportarse como sociedad.</a:t>
            </a:r>
          </a:p>
          <a:p>
            <a:pPr marL="285750" indent="-285750">
              <a:buFont typeface="Arial" pitchFamily="34" charset="0"/>
              <a:buChar char="•"/>
              <a:defRPr/>
            </a:pPr>
            <a:r>
              <a:rPr lang="es-MX" dirty="0"/>
              <a:t>No pueden considerarse solo como una cuestión funcional sino que son una construcción cultural y por lo tanto tienen un carácter histórico.</a:t>
            </a:r>
          </a:p>
          <a:p>
            <a:pPr>
              <a:defRPr/>
            </a:pPr>
            <a:r>
              <a:rPr lang="es-MX" dirty="0"/>
              <a:t>Hay diferentes tipos de contextos en los que debemos comportarnos y valorarlos, en este caso será únicamente el escolar.</a:t>
            </a:r>
          </a:p>
          <a:p>
            <a:pPr marL="285750" indent="-285750">
              <a:buFont typeface="Arial" pitchFamily="34" charset="0"/>
              <a:buChar char="•"/>
              <a:defRPr/>
            </a:pPr>
            <a:r>
              <a:rPr lang="es-MX" dirty="0"/>
              <a:t>Trataremos de analizar de manera critica los hábitos que cotidianamente se enseñan; estimular a los educadores, comprender que a veces estos hábitos no solo a veces se refieren a la salud física, psicológica y social sino que también pueden ser instrumentos de control, de sometimiento a concepciones dominantes, instrumentos de descalificación de los contextos de origen, etc.</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p:nvPr/>
        </p:nvSpPr>
        <p:spPr>
          <a:xfrm>
            <a:off x="0" y="0"/>
            <a:ext cx="9036050" cy="7294563"/>
          </a:xfrm>
          <a:prstGeom prst="rect">
            <a:avLst/>
          </a:prstGeom>
          <a:noFill/>
        </p:spPr>
        <p:txBody>
          <a:bodyPr>
            <a:spAutoFit/>
          </a:bodyPr>
          <a:lstStyle/>
          <a:p>
            <a:pPr algn="ctr">
              <a:defRPr/>
            </a:pPr>
            <a:r>
              <a:rPr lang="es-MX" b="1" dirty="0"/>
              <a:t>Los hábitos y las rutinas de la vida cotidiana: saludos, intercambio, higiene, alimentación, descanso.</a:t>
            </a:r>
          </a:p>
          <a:p>
            <a:pPr>
              <a:defRPr/>
            </a:pPr>
            <a:r>
              <a:rPr lang="es-MX" dirty="0" smtClean="0"/>
              <a:t>Anteriormente </a:t>
            </a:r>
            <a:r>
              <a:rPr lang="es-MX" dirty="0"/>
              <a:t>se veían practicas en las que se privilegiaba el aprendizaje de los hábitos de orden, higiene y cortesía, así como el sentido de responsabilidad, la libertad y la propia actividad.</a:t>
            </a:r>
          </a:p>
          <a:p>
            <a:pPr>
              <a:defRPr/>
            </a:pPr>
            <a:r>
              <a:rPr lang="es-MX" dirty="0"/>
              <a:t>Se vio así la necesidad de inculcar y establecer “patrones de conducta” a los que los niños deben atenerse por medio de estímulos que debían condicionarse hasta que se incorporaran en su conducta, no se puede negar que fueron efectivos.</a:t>
            </a:r>
          </a:p>
          <a:p>
            <a:pPr>
              <a:defRPr/>
            </a:pPr>
            <a:r>
              <a:rPr lang="es-MX" dirty="0"/>
              <a:t>Hoy nuestro desafío es otorgarles nuevos significados a partir de la consideración de su relación con las normas sociales organizativas necesarias para la convivencia y el bien común.</a:t>
            </a:r>
          </a:p>
          <a:p>
            <a:pPr marL="285750" indent="-285750">
              <a:buFont typeface="Arial" pitchFamily="34" charset="0"/>
              <a:buChar char="•"/>
              <a:defRPr/>
            </a:pPr>
            <a:r>
              <a:rPr lang="es-MX" dirty="0"/>
              <a:t>El habito en el nivel inicial es tomado como una conducta estereotipada y mecanizada en la cual una vez que se consolida, no interviene el plano de la conciencia. </a:t>
            </a:r>
          </a:p>
          <a:p>
            <a:pPr>
              <a:defRPr/>
            </a:pPr>
            <a:endParaRPr lang="es-MX" dirty="0"/>
          </a:p>
          <a:p>
            <a:pPr>
              <a:defRPr/>
            </a:pPr>
            <a:r>
              <a:rPr lang="es-MX" dirty="0"/>
              <a:t>Una de las desventajas de los hábitos es que permiten que determinado tipo de acciones, decisiones, modos de conducta y modos de pensamiento aparezca como algo &lt;natural&gt; ya que su realización no requiere de reflexión, son parte de nuestra persona.</a:t>
            </a:r>
          </a:p>
          <a:p>
            <a:pPr>
              <a:defRPr/>
            </a:pPr>
            <a:r>
              <a:rPr lang="es-MX" dirty="0"/>
              <a:t>Lo que buscamos en los niños es que sean personas autónomas y capaces de tomar decisiones y se busca que los niños puedan aprender a emplear “mecanismos de autorregulación”. Empleamos estas actividades como oportunidades valiosas para la enseñanza de actitudes y valores, conceptos y procedimientos, no solamente como rutinas.</a:t>
            </a:r>
          </a:p>
          <a:p>
            <a:pPr>
              <a:defRPr/>
            </a:pPr>
            <a:endParaRPr lang="es-MX"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irador">
  <a:themeElements>
    <a:clrScheme name="Flujo">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115</TotalTime>
  <Words>2255</Words>
  <Application>Microsoft Office PowerPoint</Application>
  <PresentationFormat>Presentación en pantalla (4:3)</PresentationFormat>
  <Paragraphs>132</Paragraphs>
  <Slides>28</Slides>
  <Notes>0</Notes>
  <HiddenSlides>0</HiddenSlides>
  <MMClips>0</MMClips>
  <ScaleCrop>false</ScaleCrop>
  <HeadingPairs>
    <vt:vector size="4" baseType="variant">
      <vt:variant>
        <vt:lpstr>Tema</vt:lpstr>
      </vt:variant>
      <vt:variant>
        <vt:i4>1</vt:i4>
      </vt:variant>
      <vt:variant>
        <vt:lpstr>Títulos de diapositiva</vt:lpstr>
      </vt:variant>
      <vt:variant>
        <vt:i4>28</vt:i4>
      </vt:variant>
    </vt:vector>
  </HeadingPairs>
  <TitlesOfParts>
    <vt:vector size="29" baseType="lpstr">
      <vt:lpstr>Mirador</vt:lpstr>
      <vt:lpstr>Equipo 1</vt:lpstr>
      <vt:lpstr>VIDA COTIDIANA EN LAS INSTITUCIONS EDUCATIVAS PLANIFICACIÓN, RUTINAS, CLIMA INSTITUCIONAL Y TURBULENCIAS  </vt:lpstr>
      <vt:lpstr>Diapositiva 3</vt:lpstr>
      <vt:lpstr>Diapositiva 4</vt:lpstr>
      <vt:lpstr>Diapositiva 5</vt:lpstr>
      <vt:lpstr>VIDA COTIDIANA EN LA ESUELA ¿CON O SIN ALIENACIÓN?  </vt:lpstr>
      <vt:lpstr>Diapositiva 7</vt:lpstr>
      <vt:lpstr>Diapositiva 8</vt:lpstr>
      <vt:lpstr>Diapositiva 9</vt:lpstr>
      <vt:lpstr>Diapositiva 10</vt:lpstr>
      <vt:lpstr>Diapositiva 11</vt:lpstr>
      <vt:lpstr>Diapositiva 12</vt:lpstr>
      <vt:lpstr>Diapositiva 13</vt:lpstr>
      <vt:lpstr>Diapositiva 14</vt:lpstr>
      <vt:lpstr>Diapositiva 15</vt:lpstr>
      <vt:lpstr>Diapositiva 16</vt:lpstr>
      <vt:lpstr>Diapositiva 17</vt:lpstr>
      <vt:lpstr>Actividad 4.</vt:lpstr>
      <vt:lpstr>Diapositiva 19</vt:lpstr>
      <vt:lpstr>Escribe una opinión personal  acerca de las siguientes cuestiones:</vt:lpstr>
      <vt:lpstr>Diapositiva 21</vt:lpstr>
      <vt:lpstr>Diapositiva 22</vt:lpstr>
      <vt:lpstr>Diapositiva 23</vt:lpstr>
      <vt:lpstr>Diapositiva 24</vt:lpstr>
      <vt:lpstr>Diapositiva 25</vt:lpstr>
      <vt:lpstr>Diapositiva 26</vt:lpstr>
      <vt:lpstr>Diapositiva 27</vt:lpstr>
      <vt:lpstr>Diapositiva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user</dc:creator>
  <cp:lastModifiedBy>dell</cp:lastModifiedBy>
  <cp:revision>15</cp:revision>
  <dcterms:created xsi:type="dcterms:W3CDTF">2011-12-21T00:44:40Z</dcterms:created>
  <dcterms:modified xsi:type="dcterms:W3CDTF">2011-12-30T21:17:12Z</dcterms:modified>
</cp:coreProperties>
</file>