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80" r:id="rId3"/>
    <p:sldId id="258" r:id="rId4"/>
    <p:sldId id="283" r:id="rId5"/>
    <p:sldId id="284" r:id="rId6"/>
    <p:sldId id="277" r:id="rId7"/>
    <p:sldId id="278" r:id="rId8"/>
    <p:sldId id="279" r:id="rId9"/>
    <p:sldId id="257" r:id="rId10"/>
    <p:sldId id="261" r:id="rId11"/>
    <p:sldId id="263" r:id="rId12"/>
    <p:sldId id="262" r:id="rId13"/>
    <p:sldId id="264" r:id="rId14"/>
    <p:sldId id="265" r:id="rId15"/>
    <p:sldId id="266" r:id="rId16"/>
    <p:sldId id="267" r:id="rId17"/>
    <p:sldId id="268" r:id="rId18"/>
    <p:sldId id="281" r:id="rId19"/>
    <p:sldId id="269" r:id="rId20"/>
    <p:sldId id="275" r:id="rId21"/>
    <p:sldId id="282" r:id="rId22"/>
    <p:sldId id="270" r:id="rId23"/>
    <p:sldId id="271" r:id="rId24"/>
    <p:sldId id="272" r:id="rId25"/>
    <p:sldId id="273" r:id="rId26"/>
    <p:sldId id="274" r:id="rId2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8" autoAdjust="0"/>
    <p:restoredTop sz="94660"/>
  </p:normalViewPr>
  <p:slideViewPr>
    <p:cSldViewPr>
      <p:cViewPr varScale="1">
        <p:scale>
          <a:sx n="69" d="100"/>
          <a:sy n="69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CDA7291-FD89-4E19-930F-667B271C40DE}" type="datetimeFigureOut">
              <a:rPr lang="es-MX" smtClean="0"/>
              <a:pPr/>
              <a:t>02/01/2012</a:t>
            </a:fld>
            <a:endParaRPr lang="es-MX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E3A1C3A-CF4F-405B-BC0C-C49074B0F227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7291-FD89-4E19-930F-667B271C40DE}" type="datetimeFigureOut">
              <a:rPr lang="es-MX" smtClean="0"/>
              <a:pPr/>
              <a:t>02/01/2012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1C3A-CF4F-405B-BC0C-C49074B0F22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7291-FD89-4E19-930F-667B271C40DE}" type="datetimeFigureOut">
              <a:rPr lang="es-MX" smtClean="0"/>
              <a:pPr/>
              <a:t>02/01/2012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1C3A-CF4F-405B-BC0C-C49074B0F22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7291-FD89-4E19-930F-667B271C40DE}" type="datetimeFigureOut">
              <a:rPr lang="es-MX" smtClean="0"/>
              <a:pPr/>
              <a:t>02/01/2012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1C3A-CF4F-405B-BC0C-C49074B0F22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7291-FD89-4E19-930F-667B271C40DE}" type="datetimeFigureOut">
              <a:rPr lang="es-MX" smtClean="0"/>
              <a:pPr/>
              <a:t>02/01/2012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1C3A-CF4F-405B-BC0C-C49074B0F22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7291-FD89-4E19-930F-667B271C40DE}" type="datetimeFigureOut">
              <a:rPr lang="es-MX" smtClean="0"/>
              <a:pPr/>
              <a:t>02/01/2012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1C3A-CF4F-405B-BC0C-C49074B0F227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7291-FD89-4E19-930F-667B271C40DE}" type="datetimeFigureOut">
              <a:rPr lang="es-MX" smtClean="0"/>
              <a:pPr/>
              <a:t>02/01/2012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1C3A-CF4F-405B-BC0C-C49074B0F22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7291-FD89-4E19-930F-667B271C40DE}" type="datetimeFigureOut">
              <a:rPr lang="es-MX" smtClean="0"/>
              <a:pPr/>
              <a:t>02/01/2012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1C3A-CF4F-405B-BC0C-C49074B0F22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7291-FD89-4E19-930F-667B271C40DE}" type="datetimeFigureOut">
              <a:rPr lang="es-MX" smtClean="0"/>
              <a:pPr/>
              <a:t>02/01/2012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1C3A-CF4F-405B-BC0C-C49074B0F22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7291-FD89-4E19-930F-667B271C40DE}" type="datetimeFigureOut">
              <a:rPr lang="es-MX" smtClean="0"/>
              <a:pPr/>
              <a:t>02/01/2012</a:t>
            </a:fld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1C3A-CF4F-405B-BC0C-C49074B0F227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7291-FD89-4E19-930F-667B271C40DE}" type="datetimeFigureOut">
              <a:rPr lang="es-MX" smtClean="0"/>
              <a:pPr/>
              <a:t>02/01/2012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1C3A-CF4F-405B-BC0C-C49074B0F22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CDA7291-FD89-4E19-930F-667B271C40DE}" type="datetimeFigureOut">
              <a:rPr lang="es-MX" smtClean="0"/>
              <a:pPr/>
              <a:t>02/01/2012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E3A1C3A-CF4F-405B-BC0C-C49074B0F22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MX" dirty="0" smtClean="0"/>
              <a:t>Equipo 5 y 6 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4191000" cy="4495800"/>
          </a:xfrm>
        </p:spPr>
        <p:txBody>
          <a:bodyPr>
            <a:noAutofit/>
          </a:bodyPr>
          <a:lstStyle/>
          <a:p>
            <a:pPr algn="ctr"/>
            <a:r>
              <a:rPr lang="es-MX" sz="3200" b="1" dirty="0" smtClean="0">
                <a:solidFill>
                  <a:srgbClr val="00B0F0"/>
                </a:solidFill>
              </a:rPr>
              <a:t>Temas:</a:t>
            </a:r>
          </a:p>
          <a:p>
            <a:pPr algn="ctr"/>
            <a:r>
              <a:rPr lang="es-MX" sz="3200" b="1" dirty="0" smtClean="0">
                <a:solidFill>
                  <a:srgbClr val="00B0F0"/>
                </a:solidFill>
              </a:rPr>
              <a:t>¿Por qué los niños deben salir solos de casa?</a:t>
            </a:r>
          </a:p>
          <a:p>
            <a:pPr algn="ctr"/>
            <a:r>
              <a:rPr lang="es-MX" sz="3200" b="1" dirty="0" smtClean="0">
                <a:solidFill>
                  <a:srgbClr val="00B0F0"/>
                </a:solidFill>
              </a:rPr>
              <a:t>El conflicto educacion-television?</a:t>
            </a:r>
          </a:p>
          <a:p>
            <a:pPr algn="ctr"/>
            <a:r>
              <a:rPr lang="es-MX" sz="3200" b="1" dirty="0" smtClean="0">
                <a:solidFill>
                  <a:srgbClr val="00B0F0"/>
                </a:solidFill>
              </a:rPr>
              <a:t>El papel de la educadora y el educador-</a:t>
            </a:r>
            <a:endParaRPr lang="es-MX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3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8600" y="-914400"/>
            <a:ext cx="7772400" cy="1470025"/>
          </a:xfrm>
        </p:spPr>
        <p:txBody>
          <a:bodyPr>
            <a:normAutofit/>
          </a:bodyPr>
          <a:lstStyle/>
          <a:p>
            <a:r>
              <a:rPr lang="es-MX" sz="2400" dirty="0" smtClean="0">
                <a:solidFill>
                  <a:schemeClr val="tx1"/>
                </a:solidFill>
                <a:latin typeface="Century Gothic" pitchFamily="34" charset="0"/>
              </a:rPr>
              <a:t>El niño como indicador ambiental.</a:t>
            </a:r>
            <a:endParaRPr lang="es-ES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908720"/>
            <a:ext cx="86764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latin typeface="Century Gothic" pitchFamily="34" charset="0"/>
              </a:rPr>
              <a:t>Una ciudad segura es donde los niños pueden salir a la calle, así como los ancianos y los minusválidos.</a:t>
            </a:r>
          </a:p>
          <a:p>
            <a:r>
              <a:rPr lang="es-MX" sz="2000" dirty="0" smtClean="0">
                <a:latin typeface="Century Gothic" pitchFamily="34" charset="0"/>
              </a:rPr>
              <a:t>Su presencia representa un alivio para los demás niños y un freno para los autos.</a:t>
            </a:r>
          </a:p>
          <a:p>
            <a:r>
              <a:rPr lang="es-MX" sz="2000" dirty="0" smtClean="0">
                <a:latin typeface="Century Gothic" pitchFamily="34" charset="0"/>
              </a:rPr>
              <a:t>En cambio cuando una ciudad está desierta, significa que la ciudad es peligrosa para los niños que cruzan las calles, ya que los automovilistas no los esperan, y es un lugar donde se puede dar más fácilmente el crimen.</a:t>
            </a:r>
            <a:endParaRPr lang="es-ES" sz="2000" dirty="0">
              <a:latin typeface="Century Gothic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4038163"/>
            <a:ext cx="9252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Century Gothic" pitchFamily="34" charset="0"/>
              </a:rPr>
              <a:t>Renegociar la relación de poder entre el auto y el ciudadano.</a:t>
            </a:r>
            <a:endParaRPr lang="es-ES" sz="2400" dirty="0">
              <a:latin typeface="Century Gothic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7504" y="4869160"/>
            <a:ext cx="83529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latin typeface="Century Gothic" pitchFamily="34" charset="0"/>
              </a:rPr>
              <a:t>Las calles son una barrera que impide a los niños jugar con los demás, convirtiendo la barrera física en psicológica y cognitiva, porque limita el campo del niño y su desarrollo espacial y afectivo. Los autos son la principal causa de estos impedimentos para los niños.</a:t>
            </a:r>
            <a:endParaRPr lang="es-ES" sz="20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2 Subtítulo"/>
          <p:cNvSpPr>
            <a:spLocks noGrp="1"/>
          </p:cNvSpPr>
          <p:nvPr>
            <p:ph type="subTitle" idx="1"/>
          </p:nvPr>
        </p:nvSpPr>
        <p:spPr>
          <a:xfrm>
            <a:off x="571500" y="428625"/>
            <a:ext cx="7858125" cy="5715000"/>
          </a:xfrm>
        </p:spPr>
        <p:txBody>
          <a:bodyPr/>
          <a:lstStyle/>
          <a:p>
            <a:r>
              <a:rPr lang="es-MX" sz="2400" b="1" dirty="0" smtClean="0">
                <a:solidFill>
                  <a:srgbClr val="00B0F0"/>
                </a:solidFill>
                <a:latin typeface="Century Gothic" pitchFamily="34" charset="0"/>
              </a:rPr>
              <a:t>Los autos son los nuevos dueños de la ciudad</a:t>
            </a:r>
            <a:r>
              <a:rPr lang="es-MX" sz="2000" b="1" dirty="0" smtClean="0">
                <a:solidFill>
                  <a:srgbClr val="00B0F0"/>
                </a:solidFill>
                <a:latin typeface="Century Gothic" pitchFamily="34" charset="0"/>
              </a:rPr>
              <a:t>. </a:t>
            </a:r>
          </a:p>
          <a:p>
            <a:r>
              <a:rPr lang="es-MX" sz="2000" dirty="0" smtClean="0">
                <a:solidFill>
                  <a:schemeClr val="tx1"/>
                </a:solidFill>
                <a:latin typeface="Century Gothic" pitchFamily="34" charset="0"/>
              </a:rPr>
              <a:t>Los autos, en movimiento o estacionados ocupan</a:t>
            </a:r>
            <a:br>
              <a:rPr lang="es-MX" sz="2000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es-MX" sz="2000" dirty="0" smtClean="0">
                <a:solidFill>
                  <a:schemeClr val="tx1"/>
                </a:solidFill>
                <a:latin typeface="Century Gothic" pitchFamily="34" charset="0"/>
              </a:rPr>
              <a:t>hoy permanentemente una </a:t>
            </a:r>
            <a:r>
              <a:rPr lang="es-MX" sz="2000" dirty="0" smtClean="0">
                <a:solidFill>
                  <a:schemeClr val="tx1"/>
                </a:solidFill>
                <a:latin typeface="Century Gothic" pitchFamily="34" charset="0"/>
              </a:rPr>
              <a:t>relevante </a:t>
            </a:r>
            <a:r>
              <a:rPr lang="es-MX" sz="2000" dirty="0" smtClean="0">
                <a:solidFill>
                  <a:schemeClr val="tx1"/>
                </a:solidFill>
                <a:latin typeface="Century Gothic" pitchFamily="34" charset="0"/>
              </a:rPr>
              <a:t>porcentaje del área del suelo publico, transformándolo en espacio</a:t>
            </a:r>
            <a:br>
              <a:rPr lang="es-MX" sz="2000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es-MX" sz="2000" dirty="0" smtClean="0">
                <a:solidFill>
                  <a:schemeClr val="tx1"/>
                </a:solidFill>
                <a:latin typeface="Century Gothic" pitchFamily="34" charset="0"/>
              </a:rPr>
              <a:t>privado: casi todas las calles y las plazas se han convertido en estacionamientos. Tener espacio para "dejar</a:t>
            </a:r>
            <a:br>
              <a:rPr lang="es-MX" sz="2000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es-MX" sz="2000" dirty="0" smtClean="0">
                <a:solidFill>
                  <a:schemeClr val="tx1"/>
                </a:solidFill>
                <a:latin typeface="Century Gothic" pitchFamily="34" charset="0"/>
              </a:rPr>
              <a:t>" el propio auto es una necesidad </a:t>
            </a:r>
            <a:br>
              <a:rPr lang="es-MX" sz="2000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es-MX" sz="2000" dirty="0" smtClean="0">
                <a:solidFill>
                  <a:schemeClr val="tx1"/>
                </a:solidFill>
                <a:latin typeface="Century Gothic" pitchFamily="34" charset="0"/>
              </a:rPr>
              <a:t>pero no puede ser considerado como un derecho. Poder moverse tranquilamente a pie y utilizar</a:t>
            </a:r>
            <a:br>
              <a:rPr lang="es-MX" sz="2000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es-MX" sz="2000" dirty="0" smtClean="0">
                <a:solidFill>
                  <a:schemeClr val="tx1"/>
                </a:solidFill>
                <a:latin typeface="Century Gothic" pitchFamily="34" charset="0"/>
              </a:rPr>
              <a:t>el espacio publico </a:t>
            </a:r>
            <a:br>
              <a:rPr lang="es-MX" sz="2000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es-MX" sz="2000" dirty="0" smtClean="0">
                <a:solidFill>
                  <a:schemeClr val="tx1"/>
                </a:solidFill>
                <a:latin typeface="Century Gothic" pitchFamily="34" charset="0"/>
              </a:rPr>
              <a:t>es un derecho de todos los ciudadanos. </a:t>
            </a:r>
            <a:br>
              <a:rPr lang="es-MX" sz="2000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es-MX" sz="2000" dirty="0" smtClean="0">
                <a:solidFill>
                  <a:schemeClr val="tx1"/>
                </a:solidFill>
                <a:latin typeface="Century Gothic" pitchFamily="34" charset="0"/>
              </a:rPr>
              <a:t>Moverse libremente a pie es un deber prioritario y un modo correcto y serio de reparar el futuro de la ciudad.</a:t>
            </a:r>
            <a:br>
              <a:rPr lang="es-MX" sz="2000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es-MX" sz="2000" dirty="0" smtClean="0">
                <a:solidFill>
                  <a:schemeClr val="tx1"/>
                </a:solidFill>
                <a:latin typeface="Century Gothic" pitchFamily="34" charset="0"/>
              </a:rPr>
              <a:t>Un futuro en el que la ciudad este mas limpia menos "ocupada" donde uno pueda caminar y encontrarse, donde, </a:t>
            </a:r>
            <a:br>
              <a:rPr lang="es-MX" sz="2000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es-MX" sz="2000" dirty="0" smtClean="0">
                <a:solidFill>
                  <a:schemeClr val="tx1"/>
                </a:solidFill>
                <a:latin typeface="Century Gothic" pitchFamily="34" charset="0"/>
              </a:rPr>
              <a:t>en suma, se pueda vivir mejor, donde, por lo tanto, sea posible para un niño salir solo de la casa y jugar con </a:t>
            </a:r>
            <a:br>
              <a:rPr lang="es-MX" sz="2000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es-MX" sz="2000" dirty="0" smtClean="0">
                <a:solidFill>
                  <a:schemeClr val="tx1"/>
                </a:solidFill>
                <a:latin typeface="Century Gothic" pitchFamily="34" charset="0"/>
              </a:rPr>
              <a:t>sus amigos.</a:t>
            </a:r>
            <a:r>
              <a:rPr lang="es-MX" sz="1800" dirty="0" smtClean="0">
                <a:solidFill>
                  <a:schemeClr val="tx1"/>
                </a:solidFill>
                <a:latin typeface="Century Gothic" pitchFamily="34" charset="0"/>
              </a:rPr>
              <a:t> </a:t>
            </a:r>
            <a:endParaRPr lang="es-ES" sz="180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2 Marcador de contenido"/>
          <p:cNvSpPr>
            <a:spLocks noGrp="1"/>
          </p:cNvSpPr>
          <p:nvPr>
            <p:ph idx="1"/>
          </p:nvPr>
        </p:nvSpPr>
        <p:spPr>
          <a:xfrm>
            <a:off x="428625" y="1143000"/>
            <a:ext cx="8229600" cy="4525963"/>
          </a:xfrm>
        </p:spPr>
        <p:txBody>
          <a:bodyPr/>
          <a:lstStyle/>
          <a:p>
            <a:r>
              <a:rPr lang="es-MX" sz="2000" dirty="0" smtClean="0">
                <a:latin typeface="Century Gothic" pitchFamily="34" charset="0"/>
              </a:rPr>
              <a:t>Habrá de proponerse también no tanto la creación de nuevas y mas rigurosas prohibiciones sino la reducción de </a:t>
            </a:r>
            <a:br>
              <a:rPr lang="es-MX" sz="2000" dirty="0" smtClean="0">
                <a:latin typeface="Century Gothic" pitchFamily="34" charset="0"/>
              </a:rPr>
            </a:br>
            <a:r>
              <a:rPr lang="es-MX" sz="2000" dirty="0" smtClean="0">
                <a:latin typeface="Century Gothic" pitchFamily="34" charset="0"/>
              </a:rPr>
              <a:t>la velocidad y el peligro. el padre no vencerá su temor por el hecho de que el limite de velocidad haya sido</a:t>
            </a:r>
            <a:br>
              <a:rPr lang="es-MX" sz="2000" dirty="0" smtClean="0">
                <a:latin typeface="Century Gothic" pitchFamily="34" charset="0"/>
              </a:rPr>
            </a:br>
            <a:r>
              <a:rPr lang="es-MX" sz="2000" dirty="0" smtClean="0">
                <a:latin typeface="Century Gothic" pitchFamily="34" charset="0"/>
              </a:rPr>
              <a:t>disminuido, pues siempre tendrá derecho a pensar en la posible violación de las normas, negándose entonces a reconocerle autonomía a su hijo.</a:t>
            </a:r>
            <a:br>
              <a:rPr lang="es-MX" sz="2000" dirty="0" smtClean="0">
                <a:latin typeface="Century Gothic" pitchFamily="34" charset="0"/>
              </a:rPr>
            </a:br>
            <a:r>
              <a:rPr lang="es-MX" sz="2000" dirty="0" smtClean="0">
                <a:latin typeface="Century Gothic" pitchFamily="34" charset="0"/>
              </a:rPr>
              <a:t>Si se i pide la velocidad , la calle se vuelve mas segura, y no solo por que disminuye el peligro del transito sino también por que se hace mas difícil delinquir: difícilmente se puedan escapar, pues hay mas gente en movimiento y por lo tanto mayor control social.</a:t>
            </a:r>
            <a:endParaRPr lang="es-ES" sz="2000" dirty="0" smtClean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1 Título"/>
          <p:cNvSpPr>
            <a:spLocks noGrp="1"/>
          </p:cNvSpPr>
          <p:nvPr>
            <p:ph type="ctrTitle"/>
          </p:nvPr>
        </p:nvSpPr>
        <p:spPr>
          <a:xfrm>
            <a:off x="684213" y="260350"/>
            <a:ext cx="7488237" cy="1008063"/>
          </a:xfrm>
        </p:spPr>
        <p:txBody>
          <a:bodyPr>
            <a:normAutofit fontScale="90000"/>
          </a:bodyPr>
          <a:lstStyle/>
          <a:p>
            <a:r>
              <a:rPr lang="es-MX" sz="3200" dirty="0" smtClean="0">
                <a:solidFill>
                  <a:srgbClr val="00B0F0"/>
                </a:solidFill>
              </a:rPr>
              <a:t>Ayudar a los a los adultos a comprender que los niños tienen necesidad de salir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650" y="1341437"/>
            <a:ext cx="7345363" cy="42973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Encerrar a los niños en casa significa exponerlos al peligro de accidentes domesticos , confiarlos ala televisión , privarlos de experiencias fundamentales.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96952"/>
            <a:ext cx="3305028" cy="2843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3731679" cy="26436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388" y="461963"/>
            <a:ext cx="5400675" cy="5616575"/>
          </a:xfrm>
        </p:spPr>
        <p:txBody>
          <a:bodyPr rtlCol="0">
            <a:normAutofit lnSpcReduction="10000"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2400" dirty="0" smtClean="0">
                <a:solidFill>
                  <a:schemeClr val="tx1"/>
                </a:solidFill>
              </a:rPr>
              <a:t>Es necesario ayudar a los padres a comprender que los niños necesitan  tiempo libre ,administrarse solos ,arriesgando personalmente .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2400" dirty="0" smtClean="0">
                <a:solidFill>
                  <a:schemeClr val="tx1"/>
                </a:solidFill>
              </a:rPr>
              <a:t>Ayudarlos a: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2400" dirty="0" smtClean="0">
                <a:solidFill>
                  <a:schemeClr val="tx1"/>
                </a:solidFill>
              </a:rPr>
              <a:t>Recuperar la confianza  en la capacidad de sus propios hijos .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2400" dirty="0" smtClean="0">
                <a:solidFill>
                  <a:schemeClr val="tx1"/>
                </a:solidFill>
              </a:rPr>
              <a:t>A salir de la óptica individualista y defensiva, pensando que todos los niños  deben encontrarse juntos  fuera de la casa y que todos los adultos deben ser un punto de referencia y de seguridad para los niños.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428" y="775657"/>
            <a:ext cx="2957314" cy="2217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203" y="3284984"/>
            <a:ext cx="2676525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8313" y="533400"/>
            <a:ext cx="6191250" cy="554355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2400" dirty="0" smtClean="0">
                <a:solidFill>
                  <a:schemeClr val="tx1"/>
                </a:solidFill>
              </a:rPr>
              <a:t>La primera característica del buen padre , debería ser  la de convertirse en algo cada vez menos necesario al propio hijo .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2400" dirty="0" smtClean="0">
                <a:solidFill>
                  <a:schemeClr val="tx1"/>
                </a:solidFill>
              </a:rPr>
              <a:t>Desde el corte del cordón umbilical  el niño se separa de la madre y puede iniciar la relación  con ella y , a través de ella , su relación con el mundo y la gran aventura de la  autonomía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742" y="3412097"/>
            <a:ext cx="2408996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876" y="764704"/>
            <a:ext cx="2102729" cy="2097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33056"/>
            <a:ext cx="3240360" cy="26871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188" y="908050"/>
            <a:ext cx="4897437" cy="5545138"/>
          </a:xfrm>
        </p:spPr>
        <p:txBody>
          <a:bodyPr rtlCol="0">
            <a:normAutofit fontScale="92500" lnSpcReduction="20000"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2400" dirty="0" smtClean="0">
                <a:solidFill>
                  <a:schemeClr val="tx1"/>
                </a:solidFill>
              </a:rPr>
              <a:t>Cada día  podemos volvernos  menos necesarios a nuestros hijos  , y por lo tanto ayudarlos a alejarse de nosotros o hacer lo contrario y anudar nuevos cordones umbilicales.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2400" dirty="0" smtClean="0">
                <a:solidFill>
                  <a:schemeClr val="tx1"/>
                </a:solidFill>
              </a:rPr>
              <a:t> La segunda característica del buen padre , es la ser un buen modelo de adulto  , que haga pensar al niño  que vale la pena volverse como el para ser como el o para encontrar personas como el .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2400" dirty="0" smtClean="0">
                <a:solidFill>
                  <a:schemeClr val="tx1"/>
                </a:solidFill>
              </a:rPr>
              <a:t>Un adulto sereno , y realizado sabrá entender la autonomía de su hijo y estará dispuesto a superar  cualquier  preocupación para poderle garantizar la autonomía .</a:t>
            </a:r>
          </a:p>
        </p:txBody>
      </p:sp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981075"/>
            <a:ext cx="2303462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0763" y="4149725"/>
            <a:ext cx="24352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1 Título"/>
          <p:cNvSpPr>
            <a:spLocks noGrp="1"/>
          </p:cNvSpPr>
          <p:nvPr>
            <p:ph type="ctrTitle"/>
          </p:nvPr>
        </p:nvSpPr>
        <p:spPr>
          <a:xfrm>
            <a:off x="611188" y="260350"/>
            <a:ext cx="7631112" cy="506413"/>
          </a:xfrm>
        </p:spPr>
        <p:txBody>
          <a:bodyPr>
            <a:normAutofit fontScale="90000"/>
          </a:bodyPr>
          <a:lstStyle/>
          <a:p>
            <a:r>
              <a:rPr lang="es-MX" sz="3200" dirty="0" smtClean="0">
                <a:solidFill>
                  <a:srgbClr val="00B0F0"/>
                </a:solidFill>
              </a:rPr>
              <a:t>Encontrar nuevos aliados de los niños .</a:t>
            </a:r>
          </a:p>
        </p:txBody>
      </p:sp>
      <p:sp>
        <p:nvSpPr>
          <p:cNvPr id="6148" name="2 Subtítulo"/>
          <p:cNvSpPr>
            <a:spLocks noGrp="1"/>
          </p:cNvSpPr>
          <p:nvPr>
            <p:ph type="subTitle" idx="1"/>
          </p:nvPr>
        </p:nvSpPr>
        <p:spPr>
          <a:xfrm>
            <a:off x="358775" y="765175"/>
            <a:ext cx="5508625" cy="5780088"/>
          </a:xfrm>
        </p:spPr>
        <p:txBody>
          <a:bodyPr/>
          <a:lstStyle/>
          <a:p>
            <a:pPr algn="l"/>
            <a:r>
              <a:rPr lang="es-MX" sz="2400" dirty="0" smtClean="0">
                <a:solidFill>
                  <a:schemeClr val="tx1"/>
                </a:solidFill>
              </a:rPr>
              <a:t>Antes el vecindario actuaba  como un gran control social.</a:t>
            </a:r>
          </a:p>
          <a:p>
            <a:pPr algn="l"/>
            <a:r>
              <a:rPr lang="es-MX" sz="2400" dirty="0" smtClean="0">
                <a:solidFill>
                  <a:schemeClr val="tx1"/>
                </a:solidFill>
              </a:rPr>
              <a:t>Un niño que jugaba  fuera de la casa  , cuando necesitaba algo encontraba en los vecinos un ojo curioso , atento y preocupado.</a:t>
            </a:r>
          </a:p>
          <a:p>
            <a:pPr algn="l"/>
            <a:r>
              <a:rPr lang="es-MX" sz="2400" dirty="0" smtClean="0">
                <a:solidFill>
                  <a:schemeClr val="tx1"/>
                </a:solidFill>
              </a:rPr>
              <a:t> El niño encontraba adultos interesados y preocupados , lo cual favorecía el crecimiento de aventuras nuevas que construyan  y consolidaban  conocimientos nuevos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578" y="917823"/>
            <a:ext cx="2853083" cy="25111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855" y="3789040"/>
            <a:ext cx="2863204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28656" y="4114800"/>
            <a:ext cx="7024744" cy="1143000"/>
          </a:xfrm>
        </p:spPr>
        <p:txBody>
          <a:bodyPr>
            <a:noAutofit/>
          </a:bodyPr>
          <a:lstStyle/>
          <a:p>
            <a:r>
              <a:rPr lang="es-MX" sz="8800" b="1" dirty="0" smtClean="0"/>
              <a:t>El conflicto educación – televisión </a:t>
            </a:r>
            <a:endParaRPr lang="es-MX" sz="8800" b="1" dirty="0"/>
          </a:p>
        </p:txBody>
      </p:sp>
    </p:spTree>
    <p:extLst>
      <p:ext uri="{BB962C8B-B14F-4D97-AF65-F5344CB8AC3E}">
        <p14:creationId xmlns:p14="http://schemas.microsoft.com/office/powerpoint/2010/main" val="258152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3 CuadroTexto"/>
          <p:cNvSpPr txBox="1">
            <a:spLocks noChangeArrowheads="1"/>
          </p:cNvSpPr>
          <p:nvPr/>
        </p:nvSpPr>
        <p:spPr bwMode="auto">
          <a:xfrm>
            <a:off x="228600" y="838200"/>
            <a:ext cx="86106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La preocupación social por los posibles efectos  de todos  estos medios se ha </a:t>
            </a:r>
            <a:r>
              <a:rPr lang="es-ES" sz="2000" dirty="0" smtClean="0"/>
              <a:t>manifestado </a:t>
            </a:r>
            <a:r>
              <a:rPr lang="es-ES" sz="2000" dirty="0"/>
              <a:t>con mucha fuerza, el que mas preocupa a los maestros, es la TV. </a:t>
            </a:r>
          </a:p>
          <a:p>
            <a:pPr algn="just"/>
            <a:r>
              <a:rPr lang="es-ES" sz="2000" dirty="0"/>
              <a:t>El problema con la televisión es su capacidad para entrometerse en la vida </a:t>
            </a:r>
            <a:r>
              <a:rPr lang="es-ES" sz="2000" dirty="0" smtClean="0"/>
              <a:t>cotidiana</a:t>
            </a:r>
            <a:r>
              <a:rPr lang="es-ES" sz="2000" dirty="0"/>
              <a:t>, muchos piensan que distrae de hacer otras cosas, como ejercicio, </a:t>
            </a:r>
            <a:r>
              <a:rPr lang="es-ES" sz="2000" dirty="0" smtClean="0"/>
              <a:t>jugar </a:t>
            </a:r>
            <a:r>
              <a:rPr lang="es-ES" sz="2000" dirty="0"/>
              <a:t>al aire libre, leer o simplemente hablar con los demás. </a:t>
            </a:r>
          </a:p>
          <a:p>
            <a:pPr algn="just"/>
            <a:r>
              <a:rPr lang="es-ES" sz="2000" dirty="0"/>
              <a:t>La TV provoca muchos efectos negativos en los niños y en particular en su </a:t>
            </a:r>
            <a:r>
              <a:rPr lang="es-ES" sz="2000" dirty="0" smtClean="0"/>
              <a:t>desarrollo </a:t>
            </a:r>
            <a:r>
              <a:rPr lang="es-ES" sz="2000" dirty="0"/>
              <a:t>educativo, pero también tiene efectos positivos. Debemos aceptar </a:t>
            </a:r>
            <a:r>
              <a:rPr lang="es-ES" sz="2000" dirty="0" smtClean="0"/>
              <a:t>que </a:t>
            </a:r>
            <a:r>
              <a:rPr lang="es-ES" sz="2000" dirty="0"/>
              <a:t>los niños aprenden mejor divirtiéndose. La escuela no es la </a:t>
            </a:r>
            <a:r>
              <a:rPr lang="es-ES" sz="2000" dirty="0" smtClean="0"/>
              <a:t>única </a:t>
            </a:r>
            <a:r>
              <a:rPr lang="es-ES" sz="2000" dirty="0"/>
              <a:t>institución educativa, también lo son la familia, la iglesia, el vecindario, </a:t>
            </a:r>
            <a:r>
              <a:rPr lang="es-ES" sz="2000" dirty="0" smtClean="0"/>
              <a:t>la </a:t>
            </a:r>
            <a:r>
              <a:rPr lang="es-ES" sz="2000" dirty="0"/>
              <a:t>calle, etc. Los medios de comunicación se han convertido en importantes </a:t>
            </a:r>
          </a:p>
          <a:p>
            <a:pPr algn="just"/>
            <a:r>
              <a:rPr lang="es-ES" sz="2000" dirty="0"/>
              <a:t>instituciones educativas. </a:t>
            </a:r>
          </a:p>
          <a:p>
            <a:pPr algn="just"/>
            <a:r>
              <a:rPr lang="es-ES" sz="2000" dirty="0"/>
              <a:t>El mayor desafío seria el presionar para que los medios reconozcan su </a:t>
            </a:r>
            <a:r>
              <a:rPr lang="es-ES" sz="2000" dirty="0" smtClean="0"/>
              <a:t> responsabilidad </a:t>
            </a:r>
            <a:r>
              <a:rPr lang="es-ES" sz="2000" dirty="0"/>
              <a:t>educativa.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4038600"/>
            <a:ext cx="7543800" cy="1447800"/>
          </a:xfrm>
        </p:spPr>
        <p:txBody>
          <a:bodyPr>
            <a:noAutofit/>
          </a:bodyPr>
          <a:lstStyle/>
          <a:p>
            <a:pPr algn="ctr"/>
            <a:r>
              <a:rPr lang="es-MX" sz="7200" b="1" dirty="0" smtClean="0"/>
              <a:t>¿Por qué los niños deben salir solos de casa?</a:t>
            </a:r>
            <a:endParaRPr lang="es-MX" sz="7200" b="1" dirty="0"/>
          </a:p>
        </p:txBody>
      </p:sp>
    </p:spTree>
    <p:extLst>
      <p:ext uri="{BB962C8B-B14F-4D97-AF65-F5344CB8AC3E}">
        <p14:creationId xmlns:p14="http://schemas.microsoft.com/office/powerpoint/2010/main" val="108009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024744" cy="1143000"/>
          </a:xfrm>
        </p:spPr>
        <p:txBody>
          <a:bodyPr/>
          <a:lstStyle/>
          <a:p>
            <a:r>
              <a:rPr lang="es-MX" b="1" dirty="0" smtClean="0">
                <a:solidFill>
                  <a:srgbClr val="00B0F0"/>
                </a:solidFill>
              </a:rPr>
              <a:t>Actividad </a:t>
            </a:r>
            <a:endParaRPr lang="es-MX" b="1" dirty="0">
              <a:solidFill>
                <a:srgbClr val="00B0F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3400" y="986823"/>
            <a:ext cx="7287409" cy="3508977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s-ES" sz="1600" dirty="0"/>
              <a:t>“El conflicto educación-televisión”</a:t>
            </a:r>
            <a:endParaRPr lang="es-MX" sz="1600" dirty="0"/>
          </a:p>
          <a:p>
            <a:r>
              <a:rPr lang="es-ES" sz="1600" dirty="0"/>
              <a:t>¿Qué repercusiones tiene la televisión en la vida cotidiana de los niños?</a:t>
            </a:r>
            <a:endParaRPr lang="es-MX" sz="1600" dirty="0"/>
          </a:p>
          <a:p>
            <a:pPr marL="68580" indent="0">
              <a:buNone/>
            </a:pPr>
            <a:r>
              <a:rPr lang="es-ES" sz="1600" dirty="0" smtClean="0"/>
              <a:t>R.-El </a:t>
            </a:r>
            <a:r>
              <a:rPr lang="es-ES" sz="1600" dirty="0"/>
              <a:t>problema es lo que este medio ofrece, que no es precisamente lo que se considera más conveniente para los niños</a:t>
            </a:r>
            <a:r>
              <a:rPr lang="es-ES" sz="1600" dirty="0" smtClean="0"/>
              <a:t>.</a:t>
            </a:r>
          </a:p>
          <a:p>
            <a:pPr marL="68580" indent="0">
              <a:buNone/>
            </a:pPr>
            <a:endParaRPr lang="es-MX" sz="1600" dirty="0"/>
          </a:p>
          <a:p>
            <a:r>
              <a:rPr lang="es-ES" sz="1600" dirty="0"/>
              <a:t>De acuerdo con el autor, ¿cómo se explica el conflicto entre la educación y la televisión?</a:t>
            </a:r>
            <a:endParaRPr lang="es-MX" sz="1600" dirty="0"/>
          </a:p>
          <a:p>
            <a:pPr marL="68580" indent="0">
              <a:buNone/>
            </a:pPr>
            <a:r>
              <a:rPr lang="es-ES" sz="1600" dirty="0" smtClean="0"/>
              <a:t>R.- El </a:t>
            </a:r>
            <a:r>
              <a:rPr lang="es-ES" sz="1600" dirty="0"/>
              <a:t>problema con la televisión es su capacidad para entrometerse en la vida cotidiana. La televisión distrae de hacer otras cosas, como ejercicio, jugar al aire libre, leer o simplemente hablar con los demás. </a:t>
            </a:r>
            <a:endParaRPr lang="es-MX" sz="1600" dirty="0"/>
          </a:p>
          <a:p>
            <a:endParaRPr lang="es-ES" sz="1600" dirty="0" smtClean="0"/>
          </a:p>
          <a:p>
            <a:r>
              <a:rPr lang="es-ES" sz="1600" dirty="0" smtClean="0"/>
              <a:t>¿</a:t>
            </a:r>
            <a:r>
              <a:rPr lang="es-ES" sz="1600" dirty="0"/>
              <a:t>Por qué se afirma que la televisión ha ganado presencia en la vida cotidiana de los niños? </a:t>
            </a:r>
            <a:endParaRPr lang="es-MX" sz="1600" dirty="0"/>
          </a:p>
          <a:p>
            <a:pPr marL="68580" indent="0">
              <a:buNone/>
            </a:pPr>
            <a:r>
              <a:rPr lang="es-ES" sz="1600" dirty="0" smtClean="0"/>
              <a:t>R.-La </a:t>
            </a:r>
            <a:r>
              <a:rPr lang="es-ES" sz="1600" dirty="0"/>
              <a:t>televisión provoca efectos negativos en los niños, pero también positivos. Los niños aprenden divirtiéndose. Los medios de comunicación se han convertido en importantes instituciones educativas.   </a:t>
            </a:r>
            <a:endParaRPr lang="es-MX" sz="1600" dirty="0"/>
          </a:p>
          <a:p>
            <a:pPr marL="68580" indent="0">
              <a:buNone/>
            </a:pP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11861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51966" y="4458736"/>
            <a:ext cx="7077634" cy="1637264"/>
          </a:xfrm>
        </p:spPr>
        <p:txBody>
          <a:bodyPr>
            <a:noAutofit/>
          </a:bodyPr>
          <a:lstStyle/>
          <a:p>
            <a:pPr algn="ctr"/>
            <a:r>
              <a:rPr lang="es-MX" sz="8000" b="1" dirty="0">
                <a:solidFill>
                  <a:schemeClr val="bg2">
                    <a:lumMod val="75000"/>
                  </a:schemeClr>
                </a:solidFill>
              </a:rPr>
              <a:t>El papel de la educadora o el educador.</a:t>
            </a:r>
            <a:r>
              <a:rPr lang="es-MX" sz="5400" b="1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MX" sz="5400" b="1" dirty="0">
                <a:solidFill>
                  <a:schemeClr val="bg2">
                    <a:lumMod val="75000"/>
                  </a:schemeClr>
                </a:solidFill>
              </a:rPr>
            </a:br>
            <a:endParaRPr lang="es-MX" sz="80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27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973753"/>
            <a:ext cx="83529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2400" dirty="0" smtClean="0"/>
              <a:t>Hace </a:t>
            </a:r>
            <a:r>
              <a:rPr lang="es-MX" sz="2400" dirty="0" smtClean="0"/>
              <a:t>falta que el educador abandone el tradicional papel de autoridad informativa pero que conserve la autoridad instructiva.</a:t>
            </a:r>
          </a:p>
          <a:p>
            <a:endParaRPr lang="es-MX" sz="2400" dirty="0" smtClean="0"/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Es necesario dejar fluir la reflexión filosófica potenciar la emergencia del pensamiento y provocar preguntas mas que dar respuestas.</a:t>
            </a:r>
          </a:p>
          <a:p>
            <a:pPr>
              <a:buFont typeface="Arial" pitchFamily="34" charset="0"/>
              <a:buChar char="•"/>
            </a:pPr>
            <a:endParaRPr lang="es-MX" sz="2400" dirty="0" smtClean="0"/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Hay que trabajar ciertas estrategias pedagógicas que provienen de la metodología filosófica.</a:t>
            </a:r>
          </a:p>
          <a:p>
            <a:pPr>
              <a:buFont typeface="Arial" pitchFamily="34" charset="0"/>
              <a:buChar char="•"/>
            </a:pPr>
            <a:endParaRPr lang="es-MX" sz="2400" dirty="0"/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Hay que centrarnos en el objetivo principal que es: Potenciar el aspecto intelectual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117693"/>
            <a:ext cx="828092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s-MX" dirty="0" smtClean="0"/>
          </a:p>
          <a:p>
            <a:pPr>
              <a:buFont typeface="Arial" pitchFamily="34" charset="0"/>
              <a:buChar char="•"/>
            </a:pPr>
            <a:endParaRPr lang="es-MX" dirty="0"/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El papel del educador es de arbitro, conductor, mediador, animador, etc. Por lo tanto se convierte en el responsable del crecimiento individual y colectivo.</a:t>
            </a:r>
          </a:p>
          <a:p>
            <a:pPr>
              <a:buFont typeface="Arial" pitchFamily="34" charset="0"/>
              <a:buChar char="•"/>
            </a:pPr>
            <a:endParaRPr lang="es-MX" sz="2400" dirty="0" smtClean="0"/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El modelaje es la técnica que mas influencia tiene en los alumnos consiste en que el maestro muestre como y porque hace lo que hace.</a:t>
            </a:r>
          </a:p>
          <a:p>
            <a:pPr>
              <a:buFont typeface="Arial" pitchFamily="34" charset="0"/>
              <a:buChar char="•"/>
            </a:pPr>
            <a:endParaRPr lang="es-MX" sz="2400" dirty="0" smtClean="0"/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Cuando se quiere mejorar cualquier tipo de practica se aprende muchísimo mas cuando se hacen ejemplos o se practica que cuando solo nos limitamos a escuchar.</a:t>
            </a:r>
          </a:p>
          <a:p>
            <a:endParaRPr lang="es-MX" sz="2400" dirty="0" smtClean="0"/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Los profesores al igual que los padres son modelos, muestran con su ejemplo como se debe actuar y los niños con frecuencia actúan igual.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82080" y="627757"/>
            <a:ext cx="82809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2400" dirty="0" smtClean="0"/>
              <a:t>Precisión lingüística.- el profesor debe cuidar su vocabulario, se va afinando a medida que se incorpora vocabulario nuevo. Es necesario ir convirtiendo el pensamiento de lo general a lo especifico</a:t>
            </a:r>
          </a:p>
          <a:p>
            <a:pPr>
              <a:buFont typeface="Arial" pitchFamily="34" charset="0"/>
              <a:buChar char="•"/>
            </a:pPr>
            <a:endParaRPr lang="es-MX" sz="2400" dirty="0" smtClean="0"/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Sensibilidad.- trata de ir buscando otros recursos para reordenar la calma del grupo, procurar la atención y enfocar la situación.</a:t>
            </a:r>
          </a:p>
          <a:p>
            <a:pPr>
              <a:buFont typeface="Arial" pitchFamily="34" charset="0"/>
              <a:buChar char="•"/>
            </a:pPr>
            <a:endParaRPr lang="es-MX" sz="2400" dirty="0" smtClean="0"/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Conducción.- debido a que cada parte puede contribuir a alguna cosa importante, la investigación se puede convertir en una autentica aventura en conjunto, algo que es muy raro entre adultos y niños</a:t>
            </a:r>
          </a:p>
          <a:p>
            <a:pPr>
              <a:buFont typeface="Arial" pitchFamily="34" charset="0"/>
              <a:buChar char="•"/>
            </a:pPr>
            <a:endParaRPr lang="es-MX" sz="2400" dirty="0" smtClean="0"/>
          </a:p>
          <a:p>
            <a:pPr>
              <a:buFont typeface="Arial" pitchFamily="34" charset="0"/>
              <a:buChar char="•"/>
            </a:pPr>
            <a:endParaRPr lang="es-MX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58280" y="706934"/>
            <a:ext cx="828092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2800" dirty="0" smtClean="0"/>
              <a:t>Otras actividades:</a:t>
            </a:r>
          </a:p>
          <a:p>
            <a:pPr>
              <a:buFont typeface="Arial" pitchFamily="34" charset="0"/>
              <a:buChar char="•"/>
            </a:pPr>
            <a:endParaRPr lang="es-MX" sz="2800" dirty="0" smtClean="0"/>
          </a:p>
          <a:p>
            <a:r>
              <a:rPr lang="es-MX" sz="2800" dirty="0" smtClean="0"/>
              <a:t>a.- encadenar habilidades, usando las habilidades como guía si se quiere.</a:t>
            </a:r>
          </a:p>
          <a:p>
            <a:endParaRPr lang="es-MX" sz="2800" dirty="0" smtClean="0"/>
          </a:p>
          <a:p>
            <a:r>
              <a:rPr lang="es-MX" sz="2800" dirty="0" smtClean="0"/>
              <a:t>b.- agrupadas a través de una excusa central</a:t>
            </a:r>
          </a:p>
          <a:p>
            <a:endParaRPr lang="es-MX" sz="2800" dirty="0" smtClean="0"/>
          </a:p>
          <a:p>
            <a:r>
              <a:rPr lang="es-MX" sz="2800" dirty="0" smtClean="0"/>
              <a:t>c.- relacionándolas por ejemplo a partir de un cuadro.</a:t>
            </a:r>
          </a:p>
          <a:p>
            <a:endParaRPr lang="es-MX" sz="2800" dirty="0" smtClean="0"/>
          </a:p>
          <a:p>
            <a:r>
              <a:rPr lang="es-MX" sz="2800" dirty="0" smtClean="0"/>
              <a:t>d.- una vez conocida la propuesta, se diseña un itinerario temático.</a:t>
            </a:r>
          </a:p>
          <a:p>
            <a:pPr>
              <a:buFont typeface="Arial" pitchFamily="34" charset="0"/>
              <a:buChar char="•"/>
            </a:pPr>
            <a:endParaRPr lang="es-MX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792088"/>
          </a:xfrm>
        </p:spPr>
        <p:txBody>
          <a:bodyPr>
            <a:normAutofit/>
          </a:bodyPr>
          <a:lstStyle/>
          <a:p>
            <a:r>
              <a:rPr lang="es-MX" b="1" dirty="0" smtClean="0">
                <a:solidFill>
                  <a:srgbClr val="00B0F0"/>
                </a:solidFill>
              </a:rPr>
              <a:t>Actividad </a:t>
            </a:r>
            <a:endParaRPr lang="es-MX" b="1" dirty="0">
              <a:solidFill>
                <a:srgbClr val="00B0F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40904"/>
            <a:ext cx="8075240" cy="57122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sz="1800" dirty="0" smtClean="0"/>
              <a:t>¿Qué características debe tener el  ambiente del aula y del jardín de </a:t>
            </a:r>
          </a:p>
          <a:p>
            <a:pPr>
              <a:buNone/>
            </a:pPr>
            <a:r>
              <a:rPr lang="es-MX" sz="1800" dirty="0" smtClean="0"/>
              <a:t>niños  para favorecer el desarrollo de competencias  de los pequeños?</a:t>
            </a:r>
          </a:p>
          <a:p>
            <a:pPr>
              <a:buNone/>
            </a:pPr>
            <a:r>
              <a:rPr lang="es-MX" sz="1800" dirty="0" smtClean="0"/>
              <a:t>R .-debe ser un ambiente motivador para los niños, como lo es espacios muy coloridos, juegos interactivos, áreas de lectura , materiales  que motiven el pensamiento del pequeño y sobretodo un educador que sirva como moderador brindando las herramientas y generando preguntas donde  el niño deberá potencializar sus conocimientos  y brindar  respuestas en base a conocimientos anteriores. El aula de un jardín debe contener todos aquellos aspectos que estimulen el pensamiento en desarrollo del niño.</a:t>
            </a:r>
          </a:p>
          <a:p>
            <a:pPr>
              <a:buNone/>
            </a:pPr>
            <a:endParaRPr lang="es-MX" sz="1800" dirty="0" smtClean="0"/>
          </a:p>
          <a:p>
            <a:pPr>
              <a:buNone/>
            </a:pPr>
            <a:r>
              <a:rPr lang="es-MX" sz="1800" dirty="0" smtClean="0"/>
              <a:t>¿Cuáles son los efectos en la formación  de los niños al colaborar</a:t>
            </a:r>
          </a:p>
          <a:p>
            <a:pPr>
              <a:buNone/>
            </a:pPr>
            <a:r>
              <a:rPr lang="es-MX" sz="1800" dirty="0" smtClean="0"/>
              <a:t>conjuntamente  escuela y familia?</a:t>
            </a:r>
          </a:p>
          <a:p>
            <a:pPr>
              <a:buNone/>
            </a:pPr>
            <a:r>
              <a:rPr lang="es-MX" sz="1800" dirty="0" smtClean="0"/>
              <a:t>R.- un seguimiento de ambas partes en las enseñanzas de cada respectiva parte, lo que se enseñe en la escuela debe tener seguimiento en casa por parte de los padres, y viceversa las enseñanzas de casa como lo son los valores deberán seguirse fomentando o enseñando en el jardín de niños por parte de la educadora.</a:t>
            </a:r>
            <a:endParaRPr lang="es-MX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/>
        </p:nvSpPr>
        <p:spPr>
          <a:xfrm>
            <a:off x="685800" y="304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>
                <a:solidFill>
                  <a:srgbClr val="00B0F0"/>
                </a:solidFill>
              </a:rPr>
              <a:t>¿Porque es tan importante salir?</a:t>
            </a:r>
            <a:endParaRPr lang="es-ES" dirty="0">
              <a:solidFill>
                <a:srgbClr val="00B0F0"/>
              </a:solidFill>
            </a:endParaRPr>
          </a:p>
        </p:txBody>
      </p:sp>
      <p:sp>
        <p:nvSpPr>
          <p:cNvPr id="5" name="3 CuadroTexto"/>
          <p:cNvSpPr txBox="1"/>
          <p:nvPr/>
        </p:nvSpPr>
        <p:spPr>
          <a:xfrm>
            <a:off x="609600" y="1678662"/>
            <a:ext cx="797118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200" dirty="0" smtClean="0"/>
              <a:t>Últimamente para los niños de ahora es mas complicado salir de su casa. No se comparan las condiciones con las de la infancia de personas mayores.</a:t>
            </a:r>
            <a:r>
              <a:rPr lang="es-ES" sz="2200" dirty="0" smtClean="0"/>
              <a:t> Ahora las relaciones sociales son mas complejas, y las distancias mas grandes, además de que se ha perdido el sentido de vecindad, la solidaridad y seguridad.</a:t>
            </a:r>
          </a:p>
          <a:p>
            <a:endParaRPr lang="es-MX" sz="2200" dirty="0" smtClean="0"/>
          </a:p>
          <a:p>
            <a:r>
              <a:rPr lang="es-MX" sz="2200" dirty="0" smtClean="0"/>
              <a:t>Los niños cuando dan paseos a pie les gusta ir observando cuidadosamente, ir recogiendo hojas y piedras, etc. Mientras los adultos tratan de llegar a su destino lo mas pronto posible, y diciéndoles a los niños que no pierdan tiempo, sin darse cuenta de que sobre el tiempo perdido es que se crece.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33400" y="1221085"/>
            <a:ext cx="8229600" cy="5865515"/>
          </a:xfrm>
        </p:spPr>
        <p:txBody>
          <a:bodyPr/>
          <a:lstStyle/>
          <a:p>
            <a:pPr algn="just">
              <a:buNone/>
            </a:pPr>
            <a:r>
              <a:rPr lang="es-MX" dirty="0" smtClean="0">
                <a:solidFill>
                  <a:schemeClr val="tx1"/>
                </a:solidFill>
              </a:rPr>
              <a:t>Todos esto es a menudo causa de incomprensión </a:t>
            </a:r>
            <a:r>
              <a:rPr lang="es-MX" dirty="0" smtClean="0">
                <a:solidFill>
                  <a:schemeClr val="tx1"/>
                </a:solidFill>
              </a:rPr>
              <a:t>por</a:t>
            </a:r>
          </a:p>
          <a:p>
            <a:pPr algn="just">
              <a:buNone/>
            </a:pPr>
            <a:r>
              <a:rPr lang="es-MX" dirty="0" smtClean="0">
                <a:solidFill>
                  <a:schemeClr val="tx1"/>
                </a:solidFill>
              </a:rPr>
              <a:t>parte </a:t>
            </a:r>
            <a:r>
              <a:rPr lang="es-MX" dirty="0" smtClean="0">
                <a:solidFill>
                  <a:schemeClr val="tx1"/>
                </a:solidFill>
              </a:rPr>
              <a:t>de los grandes, que aconsejan estúpidamente</a:t>
            </a:r>
            <a:r>
              <a:rPr lang="es-MX" dirty="0" smtClean="0">
                <a:solidFill>
                  <a:schemeClr val="tx1"/>
                </a:solidFill>
              </a:rPr>
              <a:t>:</a:t>
            </a:r>
          </a:p>
          <a:p>
            <a:pPr algn="just">
              <a:buNone/>
            </a:pPr>
            <a:r>
              <a:rPr lang="es-MX" dirty="0" smtClean="0">
                <a:solidFill>
                  <a:schemeClr val="tx1"/>
                </a:solidFill>
              </a:rPr>
              <a:t>“</a:t>
            </a:r>
            <a:r>
              <a:rPr lang="es-MX" dirty="0" smtClean="0">
                <a:solidFill>
                  <a:schemeClr val="tx1"/>
                </a:solidFill>
              </a:rPr>
              <a:t>No te detengas ni un momento”. “ </a:t>
            </a:r>
            <a:r>
              <a:rPr lang="es-MX" dirty="0">
                <a:solidFill>
                  <a:schemeClr val="tx1"/>
                </a:solidFill>
              </a:rPr>
              <a:t>N</a:t>
            </a:r>
            <a:r>
              <a:rPr lang="es-MX" dirty="0" smtClean="0">
                <a:solidFill>
                  <a:schemeClr val="tx1"/>
                </a:solidFill>
              </a:rPr>
              <a:t>o </a:t>
            </a:r>
            <a:r>
              <a:rPr lang="es-MX" dirty="0" smtClean="0">
                <a:solidFill>
                  <a:schemeClr val="tx1"/>
                </a:solidFill>
              </a:rPr>
              <a:t>pierdas</a:t>
            </a:r>
          </a:p>
          <a:p>
            <a:pPr algn="just">
              <a:buNone/>
            </a:pPr>
            <a:r>
              <a:rPr lang="es-MX" dirty="0" smtClean="0">
                <a:solidFill>
                  <a:schemeClr val="tx1"/>
                </a:solidFill>
              </a:rPr>
              <a:t>tiempo</a:t>
            </a:r>
            <a:r>
              <a:rPr lang="es-MX" dirty="0" smtClean="0">
                <a:solidFill>
                  <a:schemeClr val="tx1"/>
                </a:solidFill>
              </a:rPr>
              <a:t>”, sin darse cuenta de que justamente sobre </a:t>
            </a:r>
            <a:r>
              <a:rPr lang="es-MX" dirty="0" smtClean="0">
                <a:solidFill>
                  <a:schemeClr val="tx1"/>
                </a:solidFill>
              </a:rPr>
              <a:t>el</a:t>
            </a:r>
          </a:p>
          <a:p>
            <a:pPr algn="just">
              <a:buNone/>
            </a:pPr>
            <a:r>
              <a:rPr lang="es-MX" dirty="0" smtClean="0">
                <a:solidFill>
                  <a:schemeClr val="tx1"/>
                </a:solidFill>
              </a:rPr>
              <a:t>tiempo </a:t>
            </a:r>
            <a:r>
              <a:rPr lang="es-MX" dirty="0" smtClean="0">
                <a:solidFill>
                  <a:schemeClr val="tx1"/>
                </a:solidFill>
              </a:rPr>
              <a:t>perdido es que se crece.</a:t>
            </a:r>
          </a:p>
          <a:p>
            <a:pPr algn="just">
              <a:buNone/>
            </a:pPr>
            <a:endParaRPr lang="es-MX" dirty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es-MX" dirty="0" smtClean="0">
                <a:solidFill>
                  <a:schemeClr val="tx1"/>
                </a:solidFill>
              </a:rPr>
              <a:t>A menudo los niños de hoy crecen con </a:t>
            </a:r>
            <a:r>
              <a:rPr lang="es-MX" dirty="0" smtClean="0">
                <a:solidFill>
                  <a:schemeClr val="tx1"/>
                </a:solidFill>
              </a:rPr>
              <a:t>graves</a:t>
            </a:r>
          </a:p>
          <a:p>
            <a:pPr algn="just">
              <a:buNone/>
            </a:pPr>
            <a:r>
              <a:rPr lang="es-MX" dirty="0" smtClean="0">
                <a:solidFill>
                  <a:schemeClr val="tx1"/>
                </a:solidFill>
              </a:rPr>
              <a:t>problemas </a:t>
            </a:r>
            <a:r>
              <a:rPr lang="es-MX" dirty="0" smtClean="0">
                <a:solidFill>
                  <a:schemeClr val="tx1"/>
                </a:solidFill>
              </a:rPr>
              <a:t>de organización espacial y con un </a:t>
            </a:r>
            <a:r>
              <a:rPr lang="es-MX" dirty="0" smtClean="0">
                <a:solidFill>
                  <a:schemeClr val="tx1"/>
                </a:solidFill>
              </a:rPr>
              <a:t>ínfimo</a:t>
            </a:r>
          </a:p>
          <a:p>
            <a:pPr algn="just">
              <a:buNone/>
            </a:pPr>
            <a:r>
              <a:rPr lang="es-MX" dirty="0" smtClean="0">
                <a:solidFill>
                  <a:schemeClr val="tx1"/>
                </a:solidFill>
              </a:rPr>
              <a:t>conocimiento </a:t>
            </a:r>
            <a:r>
              <a:rPr lang="es-MX" dirty="0" smtClean="0">
                <a:solidFill>
                  <a:schemeClr val="tx1"/>
                </a:solidFill>
              </a:rPr>
              <a:t>de su ciudad, de su barrio, de su zona.</a:t>
            </a:r>
          </a:p>
          <a:p>
            <a:pPr algn="just">
              <a:buNone/>
            </a:pP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54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562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MX" dirty="0" smtClean="0">
                <a:solidFill>
                  <a:schemeClr val="tx1"/>
                </a:solidFill>
              </a:rPr>
              <a:t>El tiempo de los niños estaba claramente </a:t>
            </a:r>
            <a:r>
              <a:rPr lang="es-MX" dirty="0" smtClean="0">
                <a:solidFill>
                  <a:schemeClr val="tx1"/>
                </a:solidFill>
              </a:rPr>
              <a:t>dividido</a:t>
            </a:r>
          </a:p>
          <a:p>
            <a:pPr>
              <a:buNone/>
            </a:pPr>
            <a:r>
              <a:rPr lang="es-MX" dirty="0" smtClean="0">
                <a:solidFill>
                  <a:schemeClr val="tx1"/>
                </a:solidFill>
              </a:rPr>
              <a:t>entre </a:t>
            </a:r>
            <a:r>
              <a:rPr lang="es-MX" dirty="0" smtClean="0">
                <a:solidFill>
                  <a:schemeClr val="tx1"/>
                </a:solidFill>
              </a:rPr>
              <a:t>el formal, el del deber, que era el de </a:t>
            </a:r>
            <a:r>
              <a:rPr lang="es-MX" dirty="0" smtClean="0">
                <a:solidFill>
                  <a:schemeClr val="tx1"/>
                </a:solidFill>
              </a:rPr>
              <a:t>la</a:t>
            </a:r>
          </a:p>
          <a:p>
            <a:pPr>
              <a:buNone/>
            </a:pPr>
            <a:r>
              <a:rPr lang="es-MX" dirty="0" smtClean="0">
                <a:solidFill>
                  <a:schemeClr val="tx1"/>
                </a:solidFill>
              </a:rPr>
              <a:t>escuela</a:t>
            </a:r>
            <a:r>
              <a:rPr lang="es-MX" dirty="0" smtClean="0">
                <a:solidFill>
                  <a:schemeClr val="tx1"/>
                </a:solidFill>
              </a:rPr>
              <a:t>, las tareas y el catequismo por un lado; y </a:t>
            </a:r>
            <a:r>
              <a:rPr lang="es-MX" dirty="0" smtClean="0">
                <a:solidFill>
                  <a:schemeClr val="tx1"/>
                </a:solidFill>
              </a:rPr>
              <a:t>por</a:t>
            </a:r>
          </a:p>
          <a:p>
            <a:pPr>
              <a:buNone/>
            </a:pPr>
            <a:r>
              <a:rPr lang="es-MX" dirty="0" smtClean="0">
                <a:solidFill>
                  <a:schemeClr val="tx1"/>
                </a:solidFill>
              </a:rPr>
              <a:t>el </a:t>
            </a:r>
            <a:r>
              <a:rPr lang="es-MX" dirty="0" smtClean="0">
                <a:solidFill>
                  <a:schemeClr val="tx1"/>
                </a:solidFill>
              </a:rPr>
              <a:t>otro el informal, el del placer, que era el del </a:t>
            </a:r>
            <a:r>
              <a:rPr lang="es-MX" dirty="0" smtClean="0">
                <a:solidFill>
                  <a:schemeClr val="tx1"/>
                </a:solidFill>
              </a:rPr>
              <a:t>juego,</a:t>
            </a:r>
          </a:p>
          <a:p>
            <a:pPr>
              <a:buNone/>
            </a:pPr>
            <a:r>
              <a:rPr lang="es-MX" dirty="0" smtClean="0">
                <a:solidFill>
                  <a:schemeClr val="tx1"/>
                </a:solidFill>
              </a:rPr>
              <a:t>el </a:t>
            </a:r>
            <a:r>
              <a:rPr lang="es-MX" dirty="0" smtClean="0">
                <a:solidFill>
                  <a:schemeClr val="tx1"/>
                </a:solidFill>
              </a:rPr>
              <a:t>“ tiempo libre</a:t>
            </a:r>
            <a:r>
              <a:rPr lang="es-MX" dirty="0" smtClean="0">
                <a:solidFill>
                  <a:schemeClr val="tx1"/>
                </a:solidFill>
              </a:rPr>
              <a:t>”</a:t>
            </a:r>
          </a:p>
          <a:p>
            <a:pPr>
              <a:buNone/>
            </a:pPr>
            <a:endParaRPr lang="es-MX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s-MX" dirty="0" smtClean="0">
                <a:solidFill>
                  <a:schemeClr val="tx1"/>
                </a:solidFill>
              </a:rPr>
              <a:t>Era en el tiempo libre donde el niño crecía a </a:t>
            </a:r>
            <a:r>
              <a:rPr lang="es-MX" dirty="0" smtClean="0">
                <a:solidFill>
                  <a:schemeClr val="tx1"/>
                </a:solidFill>
              </a:rPr>
              <a:t>nivel</a:t>
            </a:r>
          </a:p>
          <a:p>
            <a:pPr>
              <a:buNone/>
            </a:pPr>
            <a:r>
              <a:rPr lang="es-MX" dirty="0" smtClean="0">
                <a:solidFill>
                  <a:schemeClr val="tx1"/>
                </a:solidFill>
              </a:rPr>
              <a:t>cognitivo</a:t>
            </a:r>
            <a:r>
              <a:rPr lang="es-MX" dirty="0" smtClean="0">
                <a:solidFill>
                  <a:schemeClr val="tx1"/>
                </a:solidFill>
              </a:rPr>
              <a:t>, afectivo y social</a:t>
            </a:r>
            <a:r>
              <a:rPr lang="es-MX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endParaRPr lang="es-MX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s-MX" dirty="0" smtClean="0">
                <a:solidFill>
                  <a:schemeClr val="tx1"/>
                </a:solidFill>
              </a:rPr>
              <a:t>Y en la ciudad de la incomunicabilidad, se forman </a:t>
            </a:r>
            <a:r>
              <a:rPr lang="es-MX" dirty="0" smtClean="0">
                <a:solidFill>
                  <a:schemeClr val="tx1"/>
                </a:solidFill>
              </a:rPr>
              <a:t>los</a:t>
            </a:r>
          </a:p>
          <a:p>
            <a:pPr>
              <a:buNone/>
            </a:pPr>
            <a:r>
              <a:rPr lang="es-MX" dirty="0" smtClean="0">
                <a:solidFill>
                  <a:schemeClr val="tx1"/>
                </a:solidFill>
              </a:rPr>
              <a:t>nuevos </a:t>
            </a:r>
            <a:r>
              <a:rPr lang="es-MX" dirty="0" smtClean="0">
                <a:solidFill>
                  <a:schemeClr val="tx1"/>
                </a:solidFill>
              </a:rPr>
              <a:t>microgrupos sociales de las madres </a:t>
            </a:r>
            <a:r>
              <a:rPr lang="es-MX" dirty="0" smtClean="0">
                <a:solidFill>
                  <a:schemeClr val="tx1"/>
                </a:solidFill>
              </a:rPr>
              <a:t>que</a:t>
            </a:r>
          </a:p>
          <a:p>
            <a:pPr>
              <a:buNone/>
            </a:pPr>
            <a:r>
              <a:rPr lang="es-MX" dirty="0" smtClean="0">
                <a:solidFill>
                  <a:schemeClr val="tx1"/>
                </a:solidFill>
              </a:rPr>
              <a:t>esperan</a:t>
            </a:r>
            <a:r>
              <a:rPr lang="es-MX" dirty="0" smtClean="0">
                <a:solidFill>
                  <a:schemeClr val="tx1"/>
                </a:solidFill>
              </a:rPr>
              <a:t>; así como para los maridos se forman </a:t>
            </a:r>
            <a:r>
              <a:rPr lang="es-MX" dirty="0" smtClean="0">
                <a:solidFill>
                  <a:schemeClr val="tx1"/>
                </a:solidFill>
              </a:rPr>
              <a:t>el</a:t>
            </a:r>
          </a:p>
          <a:p>
            <a:pPr>
              <a:buNone/>
            </a:pPr>
            <a:r>
              <a:rPr lang="es-MX" dirty="0" smtClean="0">
                <a:solidFill>
                  <a:schemeClr val="tx1"/>
                </a:solidFill>
              </a:rPr>
              <a:t>grupo </a:t>
            </a:r>
            <a:r>
              <a:rPr lang="es-MX" dirty="0" smtClean="0">
                <a:solidFill>
                  <a:schemeClr val="tx1"/>
                </a:solidFill>
              </a:rPr>
              <a:t>de los que llevan a pasear al perro a la </a:t>
            </a:r>
            <a:endParaRPr lang="es-MX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s-MX" dirty="0" smtClean="0">
                <a:solidFill>
                  <a:schemeClr val="tx1"/>
                </a:solidFill>
              </a:rPr>
              <a:t>mañana </a:t>
            </a:r>
            <a:r>
              <a:rPr lang="es-MX" dirty="0" smtClean="0">
                <a:solidFill>
                  <a:schemeClr val="tx1"/>
                </a:solidFill>
              </a:rPr>
              <a:t>temprano o a ultima hora de la tarde.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91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1288" y="533400"/>
            <a:ext cx="5040312" cy="5472113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Como indicaban los buenos pedagogos y los buenos maestros La escuela ,debía ser el lugar donde las experiencias personales de los alumnos se confrontaban y elaboraban hasta que maestros y alumnos se confrontaban y elaboraban hasta llegar juntos a nuevos conocimientos .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2000" dirty="0" smtClean="0"/>
              <a:t>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2000" dirty="0" smtClean="0">
                <a:solidFill>
                  <a:schemeClr val="tx2">
                    <a:lumMod val="50000"/>
                  </a:schemeClr>
                </a:solidFill>
              </a:rPr>
              <a:t>Este es el significado de experiencias didácticas importantes como el texto libre o el texto colectivo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2000" dirty="0" smtClean="0">
                <a:solidFill>
                  <a:schemeClr val="tx1"/>
                </a:solidFill>
              </a:rPr>
              <a:t>Hoy han sido absorbidas casi por completo por nuestra escuela oficial , siendo incluidas en los nuevos programas.</a:t>
            </a:r>
          </a:p>
        </p:txBody>
      </p:sp>
      <p:sp>
        <p:nvSpPr>
          <p:cNvPr id="4" name="3 Flecha abajo"/>
          <p:cNvSpPr/>
          <p:nvPr/>
        </p:nvSpPr>
        <p:spPr>
          <a:xfrm>
            <a:off x="2843213" y="3068638"/>
            <a:ext cx="360362" cy="360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104" y="304800"/>
            <a:ext cx="2652712" cy="2160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104" y="3657600"/>
            <a:ext cx="2243137" cy="1982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03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388" y="533400"/>
            <a:ext cx="6480175" cy="5399087"/>
          </a:xfrm>
        </p:spPr>
        <p:txBody>
          <a:bodyPr rtlCol="0">
            <a:normAutofit fontScale="92500" lnSpcReduction="10000"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2000" dirty="0" smtClean="0">
                <a:solidFill>
                  <a:schemeClr val="tx1"/>
                </a:solidFill>
              </a:rPr>
              <a:t>Los niños viven solo experiencias colectivas organizadas y controladas por adultos en las escuelas que frecuentan  , y si hay tiempo que queda es absorbido por la televisión.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2000" dirty="0" smtClean="0">
                <a:solidFill>
                  <a:schemeClr val="tx2">
                    <a:lumMod val="75000"/>
                  </a:schemeClr>
                </a:solidFill>
              </a:rPr>
              <a:t>Así la escuela propone experiencias tales como excursiones y actividades practicas a fin de trabajar después en ellas.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2000" dirty="0" smtClean="0">
                <a:solidFill>
                  <a:schemeClr val="tx1"/>
                </a:solidFill>
              </a:rPr>
              <a:t>Resulta importante que el niño , desde los primeros años , pueda salir solo , asumiendo el riesgo y el placer de abandonar las seguridades domesticas: bajar ala calle ,buscar un compañero ,jugar con el poniéndose de </a:t>
            </a:r>
            <a:r>
              <a:rPr lang="es-MX" sz="2000" dirty="0" smtClean="0">
                <a:solidFill>
                  <a:schemeClr val="tx1"/>
                </a:solidFill>
              </a:rPr>
              <a:t>acuerdo </a:t>
            </a:r>
            <a:r>
              <a:rPr lang="es-MX" sz="2000" dirty="0" smtClean="0">
                <a:solidFill>
                  <a:schemeClr val="tx1"/>
                </a:solidFill>
              </a:rPr>
              <a:t>sobre el juego y sus reglas , o experimentando con el la naturaleza , los objetos , poniendo en discusión los comportamientos de los grandes .</a:t>
            </a:r>
            <a:r>
              <a:rPr lang="es-MX" sz="2000" dirty="0" smtClean="0">
                <a:solidFill>
                  <a:schemeClr val="tx2">
                    <a:lumMod val="50000"/>
                  </a:schemeClr>
                </a:solidFill>
              </a:rPr>
              <a:t>Debería ser vivida por todos nuestros niños después de los  diez años , y para una niña todavía mas tarde , cuando el periodo del gran crecimiento cognitivo y social esta por demás concluido .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3644900"/>
            <a:ext cx="1924050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268413"/>
            <a:ext cx="1812925" cy="1812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46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2725" y="298450"/>
            <a:ext cx="4968875" cy="511175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2000" dirty="0" smtClean="0">
                <a:solidFill>
                  <a:schemeClr val="bg2">
                    <a:lumMod val="10000"/>
                  </a:schemeClr>
                </a:solidFill>
              </a:rPr>
              <a:t>Hoy en día se permanece mucho tiempo en casa .El niño debe quedarse en </a:t>
            </a:r>
            <a:r>
              <a:rPr lang="es-MX" sz="2000" dirty="0" smtClean="0">
                <a:solidFill>
                  <a:schemeClr val="bg2">
                    <a:lumMod val="10000"/>
                  </a:schemeClr>
                </a:solidFill>
              </a:rPr>
              <a:t>ella </a:t>
            </a:r>
            <a:r>
              <a:rPr lang="es-MX" sz="2000" dirty="0" smtClean="0">
                <a:solidFill>
                  <a:schemeClr val="bg2">
                    <a:lumMod val="10000"/>
                  </a:schemeClr>
                </a:solidFill>
              </a:rPr>
              <a:t>aun cuando ya no tiene nada que hacer y entonces se aburre:!un niño aburrido es un niño en peligro!. </a:t>
            </a:r>
            <a:r>
              <a:rPr lang="es-MX" sz="2000" dirty="0" smtClean="0">
                <a:solidFill>
                  <a:schemeClr val="bg2">
                    <a:lumMod val="10000"/>
                  </a:schemeClr>
                </a:solidFill>
              </a:rPr>
              <a:t>No hay seguridad que aguante ante la necesidad de descubrir , de hacer y de jugar que tiene un niño .</a:t>
            </a:r>
            <a:r>
              <a:rPr lang="es-MX" sz="2000" dirty="0" smtClean="0">
                <a:solidFill>
                  <a:schemeClr val="tx2">
                    <a:lumMod val="50000"/>
                  </a:schemeClr>
                </a:solidFill>
              </a:rPr>
              <a:t>Son siempre peligros subrepticios , incontrolables . Por otro lado, !el día que un niño deje de buscar y de arriesgarse será para el un día horrible! .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2000" dirty="0" smtClean="0">
                <a:solidFill>
                  <a:schemeClr val="tx1"/>
                </a:solidFill>
              </a:rPr>
              <a:t>Hoy se están promoviendo aun  a nivel internacional programas de estudio sobre la seguridad domestica.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38200"/>
            <a:ext cx="2190750" cy="21907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49725"/>
            <a:ext cx="2481263" cy="190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36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324600"/>
          </a:xfrm>
        </p:spPr>
        <p:txBody>
          <a:bodyPr>
            <a:normAutofit/>
          </a:bodyPr>
          <a:lstStyle/>
          <a:p>
            <a:r>
              <a:rPr lang="es-MX" dirty="0" smtClean="0"/>
              <a:t>Niñas y niños:</a:t>
            </a:r>
          </a:p>
          <a:p>
            <a:pPr>
              <a:buFont typeface="Courier New" pitchFamily="49" charset="0"/>
              <a:buChar char="o"/>
            </a:pPr>
            <a:r>
              <a:rPr lang="es-MX" sz="2000" b="1" dirty="0" smtClean="0"/>
              <a:t>no utiliza términos como masculino, femenino, infancia, criatura o chico.</a:t>
            </a:r>
          </a:p>
          <a:p>
            <a:pPr>
              <a:buFont typeface="Courier New" pitchFamily="49" charset="0"/>
              <a:buChar char="o"/>
            </a:pPr>
            <a:r>
              <a:rPr lang="es-MX" sz="2000" b="1" dirty="0" smtClean="0"/>
              <a:t>existe problema y no es de fácil solución</a:t>
            </a:r>
          </a:p>
          <a:p>
            <a:pPr>
              <a:buFont typeface="Courier New" pitchFamily="49" charset="0"/>
              <a:buChar char="o"/>
            </a:pPr>
            <a:r>
              <a:rPr lang="es-MX" sz="2000" b="1" dirty="0"/>
              <a:t>a</a:t>
            </a:r>
            <a:r>
              <a:rPr lang="es-MX" sz="2000" b="1" dirty="0" smtClean="0"/>
              <a:t>l utilizar el termino niño se debe aclarar que se habla de ambos sexos</a:t>
            </a:r>
            <a:r>
              <a:rPr lang="es-MX" sz="2400" dirty="0" smtClean="0"/>
              <a:t>.</a:t>
            </a:r>
          </a:p>
          <a:p>
            <a:pPr lvl="1">
              <a:buFont typeface="Courier New" pitchFamily="49" charset="0"/>
              <a:buChar char="o"/>
            </a:pPr>
            <a:r>
              <a:rPr lang="es-MX" sz="2000" dirty="0" smtClean="0"/>
              <a:t>Al permitir que los niños salgan de casa también debe ser aceptado para las niñas.</a:t>
            </a:r>
          </a:p>
          <a:p>
            <a:pPr lvl="1">
              <a:buFont typeface="Courier New" pitchFamily="49" charset="0"/>
              <a:buChar char="o"/>
            </a:pPr>
            <a:r>
              <a:rPr lang="es-MX" sz="2000" dirty="0" smtClean="0"/>
              <a:t>Se debe tener cuidado y propuestas creativas </a:t>
            </a:r>
          </a:p>
          <a:p>
            <a:pPr lvl="1">
              <a:buFont typeface="Courier New" pitchFamily="49" charset="0"/>
              <a:buChar char="o"/>
            </a:pPr>
            <a:r>
              <a:rPr lang="es-MX" sz="2000" dirty="0" smtClean="0"/>
              <a:t>Resulta difícil garantizar una efectiva e igual autonomía a los niños </a:t>
            </a:r>
            <a:r>
              <a:rPr lang="es-MX" sz="2400" dirty="0" smtClean="0"/>
              <a:t> </a:t>
            </a:r>
            <a:endParaRPr lang="es-MX" dirty="0" smtClean="0"/>
          </a:p>
          <a:p>
            <a:r>
              <a:rPr lang="es-MX" dirty="0" smtClean="0"/>
              <a:t>El niño como indicador ambiental:</a:t>
            </a:r>
          </a:p>
          <a:p>
            <a:pPr>
              <a:buFont typeface="Courier New" pitchFamily="49" charset="0"/>
              <a:buChar char="o"/>
            </a:pPr>
            <a:r>
              <a:rPr lang="es-MX" sz="2000" b="1" dirty="0" smtClean="0"/>
              <a:t>Si en la ciudad hay niños jugando y paseando solos significa que la ciudad es sana y segura para todos los ciudadanos si es lo contrario la ciudad es enferma y peligrosa. </a:t>
            </a:r>
          </a:p>
          <a:p>
            <a:pPr>
              <a:buFont typeface="Courier New" pitchFamily="49" charset="0"/>
              <a:buChar char="o"/>
            </a:pPr>
            <a:r>
              <a:rPr lang="es-MX" sz="2000" b="1" dirty="0" smtClean="0"/>
              <a:t>Se deben tomar alternativas de apertura de vida y al futuro para combatir el peligro.</a:t>
            </a:r>
          </a:p>
          <a:p>
            <a:pPr>
              <a:buFont typeface="Courier New" pitchFamily="49" charset="0"/>
              <a:buChar char="o"/>
            </a:pP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171832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135</TotalTime>
  <Words>2167</Words>
  <Application>Microsoft Office PowerPoint</Application>
  <PresentationFormat>Presentación en pantalla (4:3)</PresentationFormat>
  <Paragraphs>131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Austin</vt:lpstr>
      <vt:lpstr>Equipo 5 y 6 </vt:lpstr>
      <vt:lpstr>¿Por qué los niños deben salir solos de casa?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niño como indicador ambiental.</vt:lpstr>
      <vt:lpstr>Presentación de PowerPoint</vt:lpstr>
      <vt:lpstr>Presentación de PowerPoint</vt:lpstr>
      <vt:lpstr>Ayudar a los a los adultos a comprender que los niños tienen necesidad de salir</vt:lpstr>
      <vt:lpstr>Presentación de PowerPoint</vt:lpstr>
      <vt:lpstr>Presentación de PowerPoint</vt:lpstr>
      <vt:lpstr>Presentación de PowerPoint</vt:lpstr>
      <vt:lpstr>Encontrar nuevos aliados de los niños .</vt:lpstr>
      <vt:lpstr>El conflicto educación – televisión </vt:lpstr>
      <vt:lpstr>Presentación de PowerPoint</vt:lpstr>
      <vt:lpstr>Actividad </vt:lpstr>
      <vt:lpstr>El papel de la educadora o el educador. </vt:lpstr>
      <vt:lpstr>Presentación de PowerPoint</vt:lpstr>
      <vt:lpstr>Presentación de PowerPoint</vt:lpstr>
      <vt:lpstr>Presentación de PowerPoint</vt:lpstr>
      <vt:lpstr>Presentación de PowerPoint</vt:lpstr>
      <vt:lpstr>Actividad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Chelyma</dc:creator>
  <cp:lastModifiedBy>A</cp:lastModifiedBy>
  <cp:revision>10</cp:revision>
  <dcterms:created xsi:type="dcterms:W3CDTF">2011-12-27T21:45:53Z</dcterms:created>
  <dcterms:modified xsi:type="dcterms:W3CDTF">2012-01-02T10:24:24Z</dcterms:modified>
</cp:coreProperties>
</file>