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56" r:id="rId13"/>
    <p:sldId id="268" r:id="rId14"/>
    <p:sldId id="269" r:id="rId15"/>
    <p:sldId id="270" r:id="rId16"/>
    <p:sldId id="271" r:id="rId17"/>
    <p:sldId id="272" r:id="rId18"/>
    <p:sldId id="273" r:id="rId1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B71B8F76-8CC5-4CFB-91D3-CF87AAB23FF1}" type="datetimeFigureOut">
              <a:rPr lang="es-MX" smtClean="0"/>
              <a:t>10/01/2012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71179CB-4A44-4D3C-836B-203B0220A48C}" type="slidenum">
              <a:rPr lang="es-MX" smtClean="0"/>
              <a:t>‹Nº›</a:t>
            </a:fld>
            <a:endParaRPr lang="es-MX"/>
          </a:p>
        </p:txBody>
      </p:sp>
    </p:spTree>
    <p:extLst>
      <p:ext uri="{BB962C8B-B14F-4D97-AF65-F5344CB8AC3E}">
        <p14:creationId xmlns:p14="http://schemas.microsoft.com/office/powerpoint/2010/main" val="3254527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B71B8F76-8CC5-4CFB-91D3-CF87AAB23FF1}" type="datetimeFigureOut">
              <a:rPr lang="es-MX" smtClean="0"/>
              <a:t>10/01/2012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71179CB-4A44-4D3C-836B-203B0220A48C}" type="slidenum">
              <a:rPr lang="es-MX" smtClean="0"/>
              <a:t>‹Nº›</a:t>
            </a:fld>
            <a:endParaRPr lang="es-MX"/>
          </a:p>
        </p:txBody>
      </p:sp>
    </p:spTree>
    <p:extLst>
      <p:ext uri="{BB962C8B-B14F-4D97-AF65-F5344CB8AC3E}">
        <p14:creationId xmlns:p14="http://schemas.microsoft.com/office/powerpoint/2010/main" val="3131722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B71B8F76-8CC5-4CFB-91D3-CF87AAB23FF1}" type="datetimeFigureOut">
              <a:rPr lang="es-MX" smtClean="0"/>
              <a:t>10/01/2012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71179CB-4A44-4D3C-836B-203B0220A48C}" type="slidenum">
              <a:rPr lang="es-MX" smtClean="0"/>
              <a:t>‹Nº›</a:t>
            </a:fld>
            <a:endParaRPr lang="es-MX"/>
          </a:p>
        </p:txBody>
      </p:sp>
    </p:spTree>
    <p:extLst>
      <p:ext uri="{BB962C8B-B14F-4D97-AF65-F5344CB8AC3E}">
        <p14:creationId xmlns:p14="http://schemas.microsoft.com/office/powerpoint/2010/main" val="853754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B71B8F76-8CC5-4CFB-91D3-CF87AAB23FF1}" type="datetimeFigureOut">
              <a:rPr lang="es-MX" smtClean="0"/>
              <a:t>10/01/2012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71179CB-4A44-4D3C-836B-203B0220A48C}" type="slidenum">
              <a:rPr lang="es-MX" smtClean="0"/>
              <a:t>‹Nº›</a:t>
            </a:fld>
            <a:endParaRPr lang="es-MX"/>
          </a:p>
        </p:txBody>
      </p:sp>
    </p:spTree>
    <p:extLst>
      <p:ext uri="{BB962C8B-B14F-4D97-AF65-F5344CB8AC3E}">
        <p14:creationId xmlns:p14="http://schemas.microsoft.com/office/powerpoint/2010/main" val="2158397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B71B8F76-8CC5-4CFB-91D3-CF87AAB23FF1}" type="datetimeFigureOut">
              <a:rPr lang="es-MX" smtClean="0"/>
              <a:t>10/01/2012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71179CB-4A44-4D3C-836B-203B0220A48C}" type="slidenum">
              <a:rPr lang="es-MX" smtClean="0"/>
              <a:t>‹Nº›</a:t>
            </a:fld>
            <a:endParaRPr lang="es-MX"/>
          </a:p>
        </p:txBody>
      </p:sp>
    </p:spTree>
    <p:extLst>
      <p:ext uri="{BB962C8B-B14F-4D97-AF65-F5344CB8AC3E}">
        <p14:creationId xmlns:p14="http://schemas.microsoft.com/office/powerpoint/2010/main" val="2757353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B71B8F76-8CC5-4CFB-91D3-CF87AAB23FF1}" type="datetimeFigureOut">
              <a:rPr lang="es-MX" smtClean="0"/>
              <a:t>10/01/2012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B71179CB-4A44-4D3C-836B-203B0220A48C}" type="slidenum">
              <a:rPr lang="es-MX" smtClean="0"/>
              <a:t>‹Nº›</a:t>
            </a:fld>
            <a:endParaRPr lang="es-MX"/>
          </a:p>
        </p:txBody>
      </p:sp>
    </p:spTree>
    <p:extLst>
      <p:ext uri="{BB962C8B-B14F-4D97-AF65-F5344CB8AC3E}">
        <p14:creationId xmlns:p14="http://schemas.microsoft.com/office/powerpoint/2010/main" val="2931114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B71B8F76-8CC5-4CFB-91D3-CF87AAB23FF1}" type="datetimeFigureOut">
              <a:rPr lang="es-MX" smtClean="0"/>
              <a:t>10/01/2012</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B71179CB-4A44-4D3C-836B-203B0220A48C}" type="slidenum">
              <a:rPr lang="es-MX" smtClean="0"/>
              <a:t>‹Nº›</a:t>
            </a:fld>
            <a:endParaRPr lang="es-MX"/>
          </a:p>
        </p:txBody>
      </p:sp>
    </p:spTree>
    <p:extLst>
      <p:ext uri="{BB962C8B-B14F-4D97-AF65-F5344CB8AC3E}">
        <p14:creationId xmlns:p14="http://schemas.microsoft.com/office/powerpoint/2010/main" val="80717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B71B8F76-8CC5-4CFB-91D3-CF87AAB23FF1}" type="datetimeFigureOut">
              <a:rPr lang="es-MX" smtClean="0"/>
              <a:t>10/01/2012</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B71179CB-4A44-4D3C-836B-203B0220A48C}" type="slidenum">
              <a:rPr lang="es-MX" smtClean="0"/>
              <a:t>‹Nº›</a:t>
            </a:fld>
            <a:endParaRPr lang="es-MX"/>
          </a:p>
        </p:txBody>
      </p:sp>
    </p:spTree>
    <p:extLst>
      <p:ext uri="{BB962C8B-B14F-4D97-AF65-F5344CB8AC3E}">
        <p14:creationId xmlns:p14="http://schemas.microsoft.com/office/powerpoint/2010/main" val="3888097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71B8F76-8CC5-4CFB-91D3-CF87AAB23FF1}" type="datetimeFigureOut">
              <a:rPr lang="es-MX" smtClean="0"/>
              <a:t>10/01/2012</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B71179CB-4A44-4D3C-836B-203B0220A48C}" type="slidenum">
              <a:rPr lang="es-MX" smtClean="0"/>
              <a:t>‹Nº›</a:t>
            </a:fld>
            <a:endParaRPr lang="es-MX"/>
          </a:p>
        </p:txBody>
      </p:sp>
    </p:spTree>
    <p:extLst>
      <p:ext uri="{BB962C8B-B14F-4D97-AF65-F5344CB8AC3E}">
        <p14:creationId xmlns:p14="http://schemas.microsoft.com/office/powerpoint/2010/main" val="1871743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71B8F76-8CC5-4CFB-91D3-CF87AAB23FF1}" type="datetimeFigureOut">
              <a:rPr lang="es-MX" smtClean="0"/>
              <a:t>10/01/2012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B71179CB-4A44-4D3C-836B-203B0220A48C}" type="slidenum">
              <a:rPr lang="es-MX" smtClean="0"/>
              <a:t>‹Nº›</a:t>
            </a:fld>
            <a:endParaRPr lang="es-MX"/>
          </a:p>
        </p:txBody>
      </p:sp>
    </p:spTree>
    <p:extLst>
      <p:ext uri="{BB962C8B-B14F-4D97-AF65-F5344CB8AC3E}">
        <p14:creationId xmlns:p14="http://schemas.microsoft.com/office/powerpoint/2010/main" val="317534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71B8F76-8CC5-4CFB-91D3-CF87AAB23FF1}" type="datetimeFigureOut">
              <a:rPr lang="es-MX" smtClean="0"/>
              <a:t>10/01/2012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B71179CB-4A44-4D3C-836B-203B0220A48C}" type="slidenum">
              <a:rPr lang="es-MX" smtClean="0"/>
              <a:t>‹Nº›</a:t>
            </a:fld>
            <a:endParaRPr lang="es-MX"/>
          </a:p>
        </p:txBody>
      </p:sp>
    </p:spTree>
    <p:extLst>
      <p:ext uri="{BB962C8B-B14F-4D97-AF65-F5344CB8AC3E}">
        <p14:creationId xmlns:p14="http://schemas.microsoft.com/office/powerpoint/2010/main" val="2104208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5000" r="-5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1B8F76-8CC5-4CFB-91D3-CF87AAB23FF1}" type="datetimeFigureOut">
              <a:rPr lang="es-MX" smtClean="0"/>
              <a:t>10/01/2012</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1179CB-4A44-4D3C-836B-203B0220A48C}" type="slidenum">
              <a:rPr lang="es-MX" smtClean="0"/>
              <a:t>‹Nº›</a:t>
            </a:fld>
            <a:endParaRPr lang="es-MX"/>
          </a:p>
        </p:txBody>
      </p:sp>
    </p:spTree>
    <p:extLst>
      <p:ext uri="{BB962C8B-B14F-4D97-AF65-F5344CB8AC3E}">
        <p14:creationId xmlns:p14="http://schemas.microsoft.com/office/powerpoint/2010/main" val="36046013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27960" y="778634"/>
            <a:ext cx="5524160" cy="5170646"/>
          </a:xfrm>
          <a:prstGeom prst="rect">
            <a:avLst/>
          </a:prstGeom>
          <a:noFill/>
        </p:spPr>
        <p:txBody>
          <a:bodyPr wrap="square" rtlCol="0">
            <a:spAutoFit/>
          </a:bodyPr>
          <a:lstStyle/>
          <a:p>
            <a:r>
              <a:rPr lang="es-MX" sz="6600" dirty="0" smtClean="0"/>
              <a:t>CACTERÍSTICAS DEL PLAN DE ESTUDIOS DE EDUCACIÓN BÁSICA 2011</a:t>
            </a:r>
            <a:endParaRPr lang="es-MX" sz="6600" dirty="0"/>
          </a:p>
        </p:txBody>
      </p:sp>
      <p:pic>
        <p:nvPicPr>
          <p:cNvPr id="2050" name="Picture 2" descr="http://www.utng.edu.mx/utng/images/stories/For/logo-sep200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96880" y="404664"/>
            <a:ext cx="3215680" cy="214546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
        <p:nvSpPr>
          <p:cNvPr id="5" name="4 CuadroTexto"/>
          <p:cNvSpPr txBox="1"/>
          <p:nvPr/>
        </p:nvSpPr>
        <p:spPr>
          <a:xfrm>
            <a:off x="5076056" y="4005064"/>
            <a:ext cx="3600400" cy="2554545"/>
          </a:xfrm>
          <a:prstGeom prst="rect">
            <a:avLst/>
          </a:prstGeom>
          <a:noFill/>
        </p:spPr>
        <p:txBody>
          <a:bodyPr wrap="square" rtlCol="0">
            <a:spAutoFit/>
          </a:bodyPr>
          <a:lstStyle/>
          <a:p>
            <a:pPr algn="ctr"/>
            <a:r>
              <a:rPr lang="es-MX" sz="2000" dirty="0" smtClean="0"/>
              <a:t>EQUIPO:</a:t>
            </a:r>
          </a:p>
          <a:p>
            <a:pPr algn="ctr"/>
            <a:r>
              <a:rPr lang="es-MX" sz="2000" dirty="0" smtClean="0"/>
              <a:t>REYNA VELAZQUEZ</a:t>
            </a:r>
          </a:p>
          <a:p>
            <a:pPr algn="ctr"/>
            <a:r>
              <a:rPr lang="es-MX" sz="2000" dirty="0" smtClean="0"/>
              <a:t>MAR TAPIA</a:t>
            </a:r>
          </a:p>
          <a:p>
            <a:pPr algn="ctr"/>
            <a:r>
              <a:rPr lang="es-MX" sz="2000" dirty="0" smtClean="0"/>
              <a:t>ABIGAIL HERNANDEZ</a:t>
            </a:r>
          </a:p>
          <a:p>
            <a:pPr algn="ctr"/>
            <a:r>
              <a:rPr lang="es-MX" sz="2000" dirty="0" smtClean="0"/>
              <a:t>CAROLINA RIVERA</a:t>
            </a:r>
          </a:p>
          <a:p>
            <a:pPr algn="ctr"/>
            <a:r>
              <a:rPr lang="es-MX" sz="2000" dirty="0" smtClean="0"/>
              <a:t>ANGELES ZUNO</a:t>
            </a:r>
          </a:p>
          <a:p>
            <a:pPr algn="ctr"/>
            <a:r>
              <a:rPr lang="es-MX" sz="2000" dirty="0" smtClean="0"/>
              <a:t>LUCERO VIELMA</a:t>
            </a:r>
          </a:p>
          <a:p>
            <a:pPr algn="ctr"/>
            <a:r>
              <a:rPr lang="es-MX" sz="2000" dirty="0" smtClean="0"/>
              <a:t>KARINA ZAVALA</a:t>
            </a:r>
            <a:endParaRPr lang="es-MX" sz="2000" dirty="0"/>
          </a:p>
        </p:txBody>
      </p:sp>
    </p:spTree>
    <p:extLst>
      <p:ext uri="{BB962C8B-B14F-4D97-AF65-F5344CB8AC3E}">
        <p14:creationId xmlns:p14="http://schemas.microsoft.com/office/powerpoint/2010/main" val="13507565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332656"/>
            <a:ext cx="8229600" cy="4525963"/>
          </a:xfrm>
        </p:spPr>
        <p:txBody>
          <a:bodyPr>
            <a:normAutofit fontScale="77500" lnSpcReduction="20000"/>
          </a:bodyPr>
          <a:lstStyle/>
          <a:p>
            <a:r>
              <a:rPr lang="es-MX" dirty="0" smtClean="0"/>
              <a:t>Interpreta y explica procesos sociales, económicos, financieros, culturales y naturales.</a:t>
            </a:r>
          </a:p>
          <a:p>
            <a:r>
              <a:rPr lang="es-MX" dirty="0" smtClean="0"/>
              <a:t>Conoce y ejerce los derechos humanos y los valores que favorecen la vida democrática.</a:t>
            </a:r>
          </a:p>
          <a:p>
            <a:r>
              <a:rPr lang="es-MX" dirty="0" smtClean="0"/>
              <a:t>Asume y practica la interculturalidad como riqueza y forma de convivencia en la diversidad social, cultural y lingüística.</a:t>
            </a:r>
          </a:p>
          <a:p>
            <a:r>
              <a:rPr lang="es-MX" dirty="0" smtClean="0"/>
              <a:t>Sabe trabajar de manera colaborativa, reconoce y respeta la diversidad.</a:t>
            </a:r>
          </a:p>
          <a:p>
            <a:r>
              <a:rPr lang="es-MX" dirty="0" smtClean="0"/>
              <a:t>Promueve y asume el cuidado de la salud y del ambiente.</a:t>
            </a:r>
          </a:p>
          <a:p>
            <a:r>
              <a:rPr lang="es-MX" dirty="0" smtClean="0"/>
              <a:t>Aprovecha los recursos tecnológicos como medios para comunicarse.</a:t>
            </a:r>
          </a:p>
          <a:p>
            <a:r>
              <a:rPr lang="es-MX" dirty="0" smtClean="0"/>
              <a:t>Reconoce diversas manifestaciones del arte, aprecia la dimensión estética y es capaz de expresarse artísticamente.</a:t>
            </a:r>
            <a:endParaRPr lang="es-MX" dirty="0"/>
          </a:p>
        </p:txBody>
      </p:sp>
      <p:pic>
        <p:nvPicPr>
          <p:cNvPr id="9218" name="Picture 2" descr="http://www.tableroanuncios.com/adpics/alimentacion_infantil34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4941168"/>
            <a:ext cx="2369840" cy="157002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a:extLst>
            <a:ext uri="{909E8E84-426E-40DD-AFC4-6F175D3DCCD1}">
              <a14:hiddenFill xmlns:a14="http://schemas.microsoft.com/office/drawing/2010/main">
                <a:solidFill>
                  <a:srgbClr val="FFFFFF"/>
                </a:solidFill>
              </a14:hiddenFill>
            </a:ext>
          </a:extLst>
        </p:spPr>
      </p:pic>
      <p:pic>
        <p:nvPicPr>
          <p:cNvPr id="9220" name="Picture 4" descr="http://3.bp.blogspot.com/-nArx6fOS1Is/Tc1o9Bo331I/AAAAAAAACDg/UECH5UDBM3w/s1600/tecnologi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51920" y="4941168"/>
            <a:ext cx="2017582" cy="1781237"/>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a:extLst>
            <a:ext uri="{909E8E84-426E-40DD-AFC4-6F175D3DCCD1}">
              <a14:hiddenFill xmlns:a14="http://schemas.microsoft.com/office/drawing/2010/main">
                <a:solidFill>
                  <a:srgbClr val="FFFFFF"/>
                </a:solidFill>
              </a14:hiddenFill>
            </a:ext>
          </a:extLst>
        </p:spPr>
      </p:pic>
      <p:pic>
        <p:nvPicPr>
          <p:cNvPr id="9222" name="Picture 6" descr="http://2.bp.blogspot.com/_xsGgIkCQQyA/S-CRmlZdtSI/AAAAAAAAAAc/rn3-FwqwA40/s1600/educacion-infantil-paint-01_r3_c1_r4_c2_r3_c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60232" y="4941168"/>
            <a:ext cx="1656968" cy="163835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66519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MAPA CURRICULAR</a:t>
            </a:r>
            <a:endParaRPr lang="es-MX" dirty="0"/>
          </a:p>
        </p:txBody>
      </p:sp>
      <p:sp>
        <p:nvSpPr>
          <p:cNvPr id="3" name="2 Marcador de contenido"/>
          <p:cNvSpPr>
            <a:spLocks noGrp="1"/>
          </p:cNvSpPr>
          <p:nvPr>
            <p:ph idx="1"/>
          </p:nvPr>
        </p:nvSpPr>
        <p:spPr/>
        <p:txBody>
          <a:bodyPr/>
          <a:lstStyle/>
          <a:p>
            <a:r>
              <a:rPr lang="es-MX" dirty="0" smtClean="0"/>
              <a:t>Se representa por espacios organizados en cuanto a campos de formación, que permiten visualizar de manera gráfica la articulación curricular.</a:t>
            </a:r>
          </a:p>
          <a:p>
            <a:r>
              <a:rPr lang="es-MX" dirty="0" smtClean="0"/>
              <a:t>Los campos de formación organizan otros espacios curriculares estableciendo relaciones entre sí.</a:t>
            </a:r>
          </a:p>
          <a:p>
            <a:pPr marL="0" indent="0">
              <a:buNone/>
            </a:pPr>
            <a:endParaRPr lang="es-MX" dirty="0"/>
          </a:p>
        </p:txBody>
      </p:sp>
    </p:spTree>
    <p:extLst>
      <p:ext uri="{BB962C8B-B14F-4D97-AF65-F5344CB8AC3E}">
        <p14:creationId xmlns:p14="http://schemas.microsoft.com/office/powerpoint/2010/main" val="3625597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nivelacionplandeestudio2011.files.wordpress.com/2011/09/imagen-mapa-curricula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17705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ESTANDARES CURRICULARES</a:t>
            </a:r>
            <a:endParaRPr lang="es-MX" dirty="0"/>
          </a:p>
        </p:txBody>
      </p:sp>
      <p:sp>
        <p:nvSpPr>
          <p:cNvPr id="3" name="2 Marcador de contenido"/>
          <p:cNvSpPr>
            <a:spLocks noGrp="1"/>
          </p:cNvSpPr>
          <p:nvPr>
            <p:ph idx="1"/>
          </p:nvPr>
        </p:nvSpPr>
        <p:spPr/>
        <p:txBody>
          <a:bodyPr/>
          <a:lstStyle/>
          <a:p>
            <a:r>
              <a:rPr lang="es-MX" dirty="0" smtClean="0"/>
              <a:t>Se organizan en 4 periodos escolares de tres grados cada uno.</a:t>
            </a:r>
          </a:p>
          <a:p>
            <a:r>
              <a:rPr lang="es-MX" dirty="0" smtClean="0"/>
              <a:t>Son el referente para el diseño de instrumentos que evalúen a los alumnos.</a:t>
            </a:r>
          </a:p>
          <a:p>
            <a:r>
              <a:rPr lang="es-MX" dirty="0" smtClean="0"/>
              <a:t>Fincan las bases para que los institutos de evaluación diseñen instrumentos que vayan mas allá del diagnostico del grupo.</a:t>
            </a:r>
          </a:p>
          <a:p>
            <a:r>
              <a:rPr lang="es-MX" dirty="0" smtClean="0"/>
              <a:t>Establecen cierto tipo de ciudadanía global.</a:t>
            </a:r>
            <a:endParaRPr lang="es-MX" dirty="0"/>
          </a:p>
        </p:txBody>
      </p:sp>
    </p:spTree>
    <p:extLst>
      <p:ext uri="{BB962C8B-B14F-4D97-AF65-F5344CB8AC3E}">
        <p14:creationId xmlns:p14="http://schemas.microsoft.com/office/powerpoint/2010/main" val="24249643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http://nivelacionplandeestudio2011.files.wordpress.com/2011/09/imagen-estandares-curriculare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382" y="692696"/>
            <a:ext cx="8633098" cy="50603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57929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LA GESTIÓN EDUCATIVA Y DE LOS APRENDIZAJES</a:t>
            </a:r>
            <a:endParaRPr lang="es-MX" dirty="0"/>
          </a:p>
        </p:txBody>
      </p:sp>
      <p:sp>
        <p:nvSpPr>
          <p:cNvPr id="3" name="2 Marcador de contenido"/>
          <p:cNvSpPr>
            <a:spLocks noGrp="1"/>
          </p:cNvSpPr>
          <p:nvPr>
            <p:ph idx="1"/>
          </p:nvPr>
        </p:nvSpPr>
        <p:spPr/>
        <p:txBody>
          <a:bodyPr>
            <a:normAutofit fontScale="70000" lnSpcReduction="20000"/>
          </a:bodyPr>
          <a:lstStyle/>
          <a:p>
            <a:r>
              <a:rPr lang="es-MX" b="1" u="sng" dirty="0" smtClean="0"/>
              <a:t>GESTION ESCOLAR:</a:t>
            </a:r>
          </a:p>
          <a:p>
            <a:pPr marL="0" indent="0">
              <a:buNone/>
            </a:pPr>
            <a:r>
              <a:rPr lang="es-MX" dirty="0" smtClean="0"/>
              <a:t>La Reforma Integral de Educación Básica (RIEB) requiere que los colectivos escolares desarrollen nuevas formas de relación, colaboración y organización.</a:t>
            </a:r>
          </a:p>
          <a:p>
            <a:pPr marL="0" indent="0">
              <a:buNone/>
            </a:pPr>
            <a:r>
              <a:rPr lang="es-MX" dirty="0" smtClean="0"/>
              <a:t>Busca recuperar el papel relevante de la escuela pública para dar respuesta a una sociedad.</a:t>
            </a:r>
          </a:p>
          <a:p>
            <a:pPr marL="0" indent="0">
              <a:buNone/>
            </a:pPr>
            <a:r>
              <a:rPr lang="es-MX" dirty="0" smtClean="0"/>
              <a:t>Para ello la RIEB propone los Estándares de Gestión como normas que orienten la organización.</a:t>
            </a:r>
          </a:p>
          <a:p>
            <a:pPr marL="0" indent="0">
              <a:buNone/>
            </a:pPr>
            <a:r>
              <a:rPr lang="es-MX" dirty="0" smtClean="0"/>
              <a:t>Innovar la gestión para mejorar el logro educativo implica que la organización escolar se oriente al aprendizaje de todos los alumnos.</a:t>
            </a:r>
          </a:p>
          <a:p>
            <a:pPr marL="0" indent="0">
              <a:buNone/>
            </a:pPr>
            <a:r>
              <a:rPr lang="es-MX" dirty="0" smtClean="0"/>
              <a:t>Una nueva gestión implica una comunicación eficaz y una reorganización del colectivo escolar.</a:t>
            </a:r>
          </a:p>
          <a:p>
            <a:pPr marL="0" indent="0">
              <a:buNone/>
            </a:pPr>
            <a:r>
              <a:rPr lang="es-MX" dirty="0" smtClean="0"/>
              <a:t>La nueva gestión promoverá condiciones para que la escuela sea atractiva para los alumnos y apreciada por la comunidad.</a:t>
            </a:r>
          </a:p>
        </p:txBody>
      </p:sp>
    </p:spTree>
    <p:extLst>
      <p:ext uri="{BB962C8B-B14F-4D97-AF65-F5344CB8AC3E}">
        <p14:creationId xmlns:p14="http://schemas.microsoft.com/office/powerpoint/2010/main" val="12578186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Elementos y condiciones para la reforma en la gestión escolar</a:t>
            </a:r>
            <a:endParaRPr lang="es-MX" dirty="0"/>
          </a:p>
        </p:txBody>
      </p:sp>
      <p:sp>
        <p:nvSpPr>
          <p:cNvPr id="3" name="2 Marcador de contenido"/>
          <p:cNvSpPr>
            <a:spLocks noGrp="1"/>
          </p:cNvSpPr>
          <p:nvPr>
            <p:ph idx="1"/>
          </p:nvPr>
        </p:nvSpPr>
        <p:spPr/>
        <p:txBody>
          <a:bodyPr>
            <a:normAutofit fontScale="85000" lnSpcReduction="10000"/>
          </a:bodyPr>
          <a:lstStyle/>
          <a:p>
            <a:r>
              <a:rPr lang="es-MX" dirty="0" smtClean="0"/>
              <a:t>La descentralización genera la falta de presencia y acompañamiento efectivo de ésta y dificultades para recibir de manera oportuna beneficios.</a:t>
            </a:r>
          </a:p>
          <a:p>
            <a:r>
              <a:rPr lang="es-MX" dirty="0" smtClean="0"/>
              <a:t>La estrategia para resolver los retos es la creación de Regiones para la Gestión de la Educación Básica, donde converjan instancias que hoy se encuentran desarticuladas y carecen de infraestructura.</a:t>
            </a:r>
          </a:p>
          <a:p>
            <a:r>
              <a:rPr lang="es-MX" dirty="0" smtClean="0"/>
              <a:t>Esta estrategia se impulsará en los próximos años hasta lograr la integración de 2 000 regiones que articulen las escuelas en torno a estos proyectos de infraestructura.</a:t>
            </a:r>
            <a:endParaRPr lang="es-MX" dirty="0"/>
          </a:p>
        </p:txBody>
      </p:sp>
    </p:spTree>
    <p:extLst>
      <p:ext uri="{BB962C8B-B14F-4D97-AF65-F5344CB8AC3E}">
        <p14:creationId xmlns:p14="http://schemas.microsoft.com/office/powerpoint/2010/main" val="11452166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GESTIÓN DE LA ASESORÍA ACADÉMICA EN LA ESCUELA</a:t>
            </a:r>
            <a:endParaRPr lang="es-MX" dirty="0"/>
          </a:p>
        </p:txBody>
      </p:sp>
      <p:sp>
        <p:nvSpPr>
          <p:cNvPr id="3" name="2 Marcador de contenido"/>
          <p:cNvSpPr>
            <a:spLocks noGrp="1"/>
          </p:cNvSpPr>
          <p:nvPr>
            <p:ph idx="1"/>
          </p:nvPr>
        </p:nvSpPr>
        <p:spPr>
          <a:xfrm>
            <a:off x="0" y="1412776"/>
            <a:ext cx="5796136" cy="5445224"/>
          </a:xfrm>
        </p:spPr>
        <p:txBody>
          <a:bodyPr>
            <a:normAutofit lnSpcReduction="10000"/>
          </a:bodyPr>
          <a:lstStyle/>
          <a:p>
            <a:r>
              <a:rPr lang="es-MX" dirty="0" smtClean="0"/>
              <a:t>Se basa en la profesionalización de los docentes y directivos de los planteles.</a:t>
            </a:r>
          </a:p>
          <a:p>
            <a:r>
              <a:rPr lang="es-MX" dirty="0" smtClean="0"/>
              <a:t>Se trata de establecer características y desempeños de esta función primordial para la escuela del siglo XXI.</a:t>
            </a:r>
          </a:p>
          <a:p>
            <a:r>
              <a:rPr lang="es-MX" dirty="0" smtClean="0"/>
              <a:t>Tutoría y acompañamiento a maestros y alumnos son la base y la consecuencia de cualquier sistema de evaluación.</a:t>
            </a:r>
            <a:endParaRPr lang="es-MX" dirty="0"/>
          </a:p>
        </p:txBody>
      </p:sp>
      <p:pic>
        <p:nvPicPr>
          <p:cNvPr id="11266" name="Picture 2" descr="http://www.uacjs.uat.edu.mx/img/tuto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6175" y="2492896"/>
            <a:ext cx="2592287" cy="230425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86093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MODELOS DE GESTIÓN ESPECIFICOS PARA CADA CONTEXTO</a:t>
            </a:r>
            <a:endParaRPr lang="es-MX" dirty="0"/>
          </a:p>
        </p:txBody>
      </p:sp>
      <p:sp>
        <p:nvSpPr>
          <p:cNvPr id="3" name="2 Marcador de contenido"/>
          <p:cNvSpPr>
            <a:spLocks noGrp="1"/>
          </p:cNvSpPr>
          <p:nvPr>
            <p:ph idx="1"/>
          </p:nvPr>
        </p:nvSpPr>
        <p:spPr>
          <a:xfrm>
            <a:off x="179512" y="1628800"/>
            <a:ext cx="5760640" cy="5112568"/>
          </a:xfrm>
        </p:spPr>
        <p:txBody>
          <a:bodyPr>
            <a:normAutofit fontScale="85000" lnSpcReduction="20000"/>
          </a:bodyPr>
          <a:lstStyle/>
          <a:p>
            <a:r>
              <a:rPr lang="es-MX" dirty="0" smtClean="0"/>
              <a:t>El establecimiento de modelos posibilitará una gestión pedagógica de las escuelas telesecundarias y multigrado que operen en condiciones diferentes, e incluso especiales.</a:t>
            </a:r>
          </a:p>
          <a:p>
            <a:r>
              <a:rPr lang="es-MX" dirty="0" smtClean="0"/>
              <a:t>Es indispensable apoyar a estas escuelas con modelos de equipamiento tecnológico, conectividad, modelos didácticos propios, material didáctico especial, tanto impreso como multimedia, que garanticen el logro educativo que definen los estándares agrupados en cada periodo escolar.</a:t>
            </a:r>
            <a:endParaRPr lang="es-MX" dirty="0"/>
          </a:p>
        </p:txBody>
      </p:sp>
      <p:pic>
        <p:nvPicPr>
          <p:cNvPr id="12290" name="Picture 2" descr="http://2.bp.blogspot.com/_fy3bs8wEblU/SZnGrv9Q3OI/AAAAAAAAAA0/-v2nTuFHaKU/s320/IMG_007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6898" y="4437112"/>
            <a:ext cx="2907238" cy="194421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12292" name="Picture 4" descr="http://zonaescolar57.files.wordpress.com/2009/11/imagen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96136" y="1700808"/>
            <a:ext cx="3048000" cy="2203249"/>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567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COMPETENCIAS PARA LA VIDA</a:t>
            </a:r>
            <a:endParaRPr lang="es-MX" dirty="0"/>
          </a:p>
        </p:txBody>
      </p:sp>
      <p:sp>
        <p:nvSpPr>
          <p:cNvPr id="3" name="2 Marcador de contenido"/>
          <p:cNvSpPr>
            <a:spLocks noGrp="1"/>
          </p:cNvSpPr>
          <p:nvPr>
            <p:ph idx="1"/>
          </p:nvPr>
        </p:nvSpPr>
        <p:spPr/>
        <p:txBody>
          <a:bodyPr>
            <a:normAutofit fontScale="92500" lnSpcReduction="20000"/>
          </a:bodyPr>
          <a:lstStyle/>
          <a:p>
            <a:r>
              <a:rPr lang="es-MX" dirty="0" smtClean="0"/>
              <a:t>Movilizan y dirigen todos los componentes hacia la consecución de objetivos concretos. </a:t>
            </a:r>
          </a:p>
          <a:p>
            <a:r>
              <a:rPr lang="es-MX" dirty="0" smtClean="0"/>
              <a:t>Poseer sólo conocimientos o habilidades no significa ser competente.</a:t>
            </a:r>
            <a:endParaRPr lang="es-MX" dirty="0"/>
          </a:p>
          <a:p>
            <a:r>
              <a:rPr lang="es-MX" dirty="0" smtClean="0"/>
              <a:t>La movilización de saberes se manifiesta tanto en situaciones comunes como complejas de la vida diaria y ayuda a visualizar un problema, poner en práctica los conocimientos pertinentes para resolverlo, reestructurarlos en función de la situación así como extrapolar o prever lo que hace falta.</a:t>
            </a:r>
            <a:endParaRPr lang="es-MX" dirty="0"/>
          </a:p>
        </p:txBody>
      </p:sp>
    </p:spTree>
    <p:extLst>
      <p:ext uri="{BB962C8B-B14F-4D97-AF65-F5344CB8AC3E}">
        <p14:creationId xmlns:p14="http://schemas.microsoft.com/office/powerpoint/2010/main" val="284657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274638"/>
            <a:ext cx="8964488" cy="1143000"/>
          </a:xfrm>
        </p:spPr>
        <p:txBody>
          <a:bodyPr>
            <a:noAutofit/>
          </a:bodyPr>
          <a:lstStyle/>
          <a:p>
            <a:pPr algn="l"/>
            <a:r>
              <a:rPr lang="es-MX" sz="3200" dirty="0" smtClean="0"/>
              <a:t>Las competencias que aquí se presentan deberán desarrollarse en los 3 niveles de Educación Básica y a lo largo de la vida</a:t>
            </a:r>
            <a:r>
              <a:rPr lang="es-MX" sz="3600" dirty="0" smtClean="0"/>
              <a:t>.</a:t>
            </a:r>
            <a:endParaRPr lang="es-MX" sz="3600" dirty="0"/>
          </a:p>
        </p:txBody>
      </p:sp>
      <p:sp>
        <p:nvSpPr>
          <p:cNvPr id="3" name="2 Marcador de contenido"/>
          <p:cNvSpPr>
            <a:spLocks noGrp="1"/>
          </p:cNvSpPr>
          <p:nvPr>
            <p:ph idx="1"/>
          </p:nvPr>
        </p:nvSpPr>
        <p:spPr>
          <a:xfrm>
            <a:off x="251520" y="1772816"/>
            <a:ext cx="8568952" cy="4525963"/>
          </a:xfrm>
        </p:spPr>
        <p:txBody>
          <a:bodyPr/>
          <a:lstStyle/>
          <a:p>
            <a:r>
              <a:rPr lang="es-MX" b="1" u="sng" dirty="0" smtClean="0"/>
              <a:t>Competencias para el aprendizaje permanente: </a:t>
            </a:r>
            <a:r>
              <a:rPr lang="es-MX" dirty="0" smtClean="0"/>
              <a:t>para su desarrollo se requiere: habilidad lectora, integrarse a la cultura escrita, comunicarse en mas de una lengua, habilidades digitales y aprender a aprender.</a:t>
            </a:r>
            <a:endParaRPr lang="es-MX" dirty="0"/>
          </a:p>
        </p:txBody>
      </p:sp>
      <p:pic>
        <p:nvPicPr>
          <p:cNvPr id="3074" name="Picture 2" descr="http://3.bp.blogspot.com/_Vu4cDVjjvVI/TITjpO-8N3I/AAAAAAAACIU/Pq2AjYALgxc/s1600/bebeleyendo%2520copia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4509120"/>
            <a:ext cx="2454556" cy="2086373"/>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3076" name="Picture 4" descr="http://3.bp.blogspot.com/_79E0EmitYck/S8_05AAhHVI/AAAAAAAAH4A/1YlOtn9Ox-o/s1600/comunicarse.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7984" y="4396839"/>
            <a:ext cx="3679241" cy="216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6204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404664"/>
            <a:ext cx="8229600" cy="4525963"/>
          </a:xfrm>
        </p:spPr>
        <p:txBody>
          <a:bodyPr/>
          <a:lstStyle/>
          <a:p>
            <a:r>
              <a:rPr lang="es-MX" b="1" u="sng" dirty="0" smtClean="0"/>
              <a:t>Competencias para el manejo de la información:</a:t>
            </a:r>
          </a:p>
          <a:p>
            <a:pPr marL="0" indent="0">
              <a:buNone/>
            </a:pPr>
            <a:r>
              <a:rPr lang="es-MX" dirty="0" smtClean="0"/>
              <a:t>Su desarrollo requiere: identificar lo que se necesita saber; aprender a buscar, identificar , evaluar, seleccionar, organizar y sistematizar información. Utilizar y compartir información con sentido ético.</a:t>
            </a:r>
          </a:p>
          <a:p>
            <a:endParaRPr lang="es-MX" dirty="0" smtClean="0"/>
          </a:p>
          <a:p>
            <a:endParaRPr lang="es-MX" b="1" u="sng" dirty="0"/>
          </a:p>
        </p:txBody>
      </p:sp>
      <p:pic>
        <p:nvPicPr>
          <p:cNvPr id="4100" name="Picture 4" descr="http://api.ning.com/files/FeaGn*6qbXpeUmL6PvywxmNw2vCLc0zt8tj93MTWgVGo5cibB07iPbgDwHtN6h3jb-fyyt8mOPGsPYGTePd1vkF4B3o6z0sf/10_consejos_para_aprender_idiomas_pensa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1880" y="3933056"/>
            <a:ext cx="2635771" cy="2635771"/>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6214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260648"/>
            <a:ext cx="8229600" cy="4525963"/>
          </a:xfrm>
        </p:spPr>
        <p:txBody>
          <a:bodyPr/>
          <a:lstStyle/>
          <a:p>
            <a:r>
              <a:rPr lang="es-MX" b="1" u="sng" dirty="0" smtClean="0"/>
              <a:t>Competencias para el manejo de situaciones:</a:t>
            </a:r>
          </a:p>
          <a:p>
            <a:pPr marL="0" indent="0">
              <a:buNone/>
            </a:pPr>
            <a:r>
              <a:rPr lang="es-MX" dirty="0" smtClean="0"/>
              <a:t>Para su desarrollo se requiere: enfrentar el riesgo, la incertidumbre, plantear y llevar a buen término procedimientos; administrar el tiempo propiciar cambios y afrontar los que se presenten, tomar decisiones y asumir consecuencias; manejar el fracaso, la frustración y la desilusión; actuar con autonomía.</a:t>
            </a:r>
          </a:p>
        </p:txBody>
      </p:sp>
      <p:pic>
        <p:nvPicPr>
          <p:cNvPr id="5122" name="Picture 2" descr="http://desarrollopersonalefectivo.com/wp-content/uploads/2011/11/como-administrar-el-tiemp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476" y="4509120"/>
            <a:ext cx="2187356" cy="2178943"/>
          </a:xfrm>
          <a:prstGeom prst="ellipse">
            <a:avLst/>
          </a:prstGeom>
          <a:noFill/>
          <a:extLst>
            <a:ext uri="{909E8E84-426E-40DD-AFC4-6F175D3DCCD1}">
              <a14:hiddenFill xmlns:a14="http://schemas.microsoft.com/office/drawing/2010/main">
                <a:solidFill>
                  <a:srgbClr val="FFFFFF"/>
                </a:solidFill>
              </a14:hiddenFill>
            </a:ext>
          </a:extLst>
        </p:spPr>
      </p:pic>
      <p:pic>
        <p:nvPicPr>
          <p:cNvPr id="5126" name="Picture 6" descr="http://pupilarroude.files.wordpress.com/2011/08/tomar-decision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76256" y="4077072"/>
            <a:ext cx="1773957" cy="2365277"/>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4813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332656"/>
            <a:ext cx="8229600" cy="4525963"/>
          </a:xfrm>
        </p:spPr>
        <p:txBody>
          <a:bodyPr/>
          <a:lstStyle/>
          <a:p>
            <a:r>
              <a:rPr lang="es-MX" b="1" u="sng" dirty="0" smtClean="0"/>
              <a:t>Competencias para la convivencia:</a:t>
            </a:r>
          </a:p>
          <a:p>
            <a:pPr marL="0" indent="0">
              <a:buNone/>
            </a:pPr>
            <a:r>
              <a:rPr lang="es-MX" dirty="0" smtClean="0"/>
              <a:t>Su desarrollo requiere: empatía, relacionarse armónicamente con otros y la naturaleza. Ser asertivo; trabajar de manera colaborativa; tomar acuerdos y negociar con otros, reconocer y valorar la diversidad social, cultural y </a:t>
            </a:r>
            <a:r>
              <a:rPr lang="es-MX" dirty="0" err="1" smtClean="0"/>
              <a:t>linguistica</a:t>
            </a:r>
            <a:r>
              <a:rPr lang="es-MX" dirty="0" smtClean="0"/>
              <a:t>.</a:t>
            </a:r>
          </a:p>
          <a:p>
            <a:pPr marL="0" indent="0">
              <a:buNone/>
            </a:pPr>
            <a:endParaRPr lang="es-MX" dirty="0"/>
          </a:p>
        </p:txBody>
      </p:sp>
      <p:pic>
        <p:nvPicPr>
          <p:cNvPr id="6146" name="Picture 2" descr="http://www.definicionabc.com/wp-content/uploads/convivenci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3645326"/>
            <a:ext cx="3967361" cy="2977601"/>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6148" name="Picture 4" descr="http://oxm.com.mx/wp-content/uploads/2010/08/trabajo-en-equip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64088" y="3501008"/>
            <a:ext cx="2857500" cy="28575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6567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188640"/>
            <a:ext cx="8229600" cy="4525963"/>
          </a:xfrm>
        </p:spPr>
        <p:txBody>
          <a:bodyPr/>
          <a:lstStyle/>
          <a:p>
            <a:r>
              <a:rPr lang="es-MX" b="1" u="sng" dirty="0" smtClean="0"/>
              <a:t>Competencias para la vida en sociedad:</a:t>
            </a:r>
          </a:p>
          <a:p>
            <a:pPr marL="0" indent="0">
              <a:buNone/>
            </a:pPr>
            <a:r>
              <a:rPr lang="es-MX" dirty="0" smtClean="0"/>
              <a:t>Decidir y actuar con juicio critico frente a los valores y normas sociales y culturales; proceder a favor de la democracia, libertad, la paz, respeto, derechos humanos; combatir la discriminación y el racismo.</a:t>
            </a:r>
            <a:endParaRPr lang="es-MX" dirty="0"/>
          </a:p>
        </p:txBody>
      </p:sp>
      <p:pic>
        <p:nvPicPr>
          <p:cNvPr id="7170" name="Picture 2" descr="http://blog.educastur.es/iesdenorena/files/2009/11/gente_norma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3356992"/>
            <a:ext cx="5048250" cy="333375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0327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PERFIL DE EGRESO DE LA EDUCACIÓN BASICA</a:t>
            </a:r>
            <a:endParaRPr lang="es-MX" dirty="0"/>
          </a:p>
        </p:txBody>
      </p:sp>
      <p:sp>
        <p:nvSpPr>
          <p:cNvPr id="3" name="2 Marcador de contenido"/>
          <p:cNvSpPr>
            <a:spLocks noGrp="1"/>
          </p:cNvSpPr>
          <p:nvPr>
            <p:ph idx="1"/>
          </p:nvPr>
        </p:nvSpPr>
        <p:spPr/>
        <p:txBody>
          <a:bodyPr/>
          <a:lstStyle/>
          <a:p>
            <a:r>
              <a:rPr lang="es-MX" dirty="0" smtClean="0"/>
              <a:t>Define el tipo de alumno que se espera formar en el transcurso de la escolaridad básica y tiene un papel preponderante en el proceso de articulación de los tres niveles.</a:t>
            </a:r>
          </a:p>
          <a:p>
            <a:pPr marL="0" indent="0">
              <a:buNone/>
            </a:pPr>
            <a:endParaRPr lang="es-MX" dirty="0"/>
          </a:p>
        </p:txBody>
      </p:sp>
      <p:pic>
        <p:nvPicPr>
          <p:cNvPr id="8194" name="Picture 2" descr="http://images01.cittys.com.mx/ui/4/44/95/69723995_1-Psicoterapia-en-Ecatepec-con-orientacion-Humanista-Gestalt-Las-America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7824" y="3717032"/>
            <a:ext cx="3781425" cy="28860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7466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El alumno mostrará los siguientes rasgos:</a:t>
            </a:r>
            <a:endParaRPr lang="es-MX" dirty="0"/>
          </a:p>
        </p:txBody>
      </p:sp>
      <p:sp>
        <p:nvSpPr>
          <p:cNvPr id="3" name="2 Marcador de contenido"/>
          <p:cNvSpPr>
            <a:spLocks noGrp="1"/>
          </p:cNvSpPr>
          <p:nvPr>
            <p:ph idx="1"/>
          </p:nvPr>
        </p:nvSpPr>
        <p:spPr/>
        <p:txBody>
          <a:bodyPr>
            <a:normAutofit lnSpcReduction="10000"/>
          </a:bodyPr>
          <a:lstStyle/>
          <a:p>
            <a:r>
              <a:rPr lang="es-MX" dirty="0" smtClean="0"/>
              <a:t>Utiliza el lenguaje materno oral y escrito para comunicarse con claridad y fluidez. Posee herramientas para comunicarse en inglés.</a:t>
            </a:r>
          </a:p>
          <a:p>
            <a:r>
              <a:rPr lang="es-MX" dirty="0" smtClean="0"/>
              <a:t>Argumenta y razona al analizar situaciones, identifica problemas, formula preguntas, emite juicios, aplica estrategias y toma decisiones.</a:t>
            </a:r>
          </a:p>
          <a:p>
            <a:r>
              <a:rPr lang="es-MX" dirty="0" smtClean="0"/>
              <a:t>Busca, selecciona, evalúa, analiza y utiliza la información proveniente de diversas fuentes.</a:t>
            </a:r>
            <a:endParaRPr lang="es-MX" dirty="0"/>
          </a:p>
        </p:txBody>
      </p:sp>
    </p:spTree>
    <p:extLst>
      <p:ext uri="{BB962C8B-B14F-4D97-AF65-F5344CB8AC3E}">
        <p14:creationId xmlns:p14="http://schemas.microsoft.com/office/powerpoint/2010/main" val="379404047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TotalTime>
  <Words>992</Words>
  <Application>Microsoft Office PowerPoint</Application>
  <PresentationFormat>Presentación en pantalla (4:3)</PresentationFormat>
  <Paragraphs>63</Paragraphs>
  <Slides>18</Slides>
  <Notes>0</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Tema de Office</vt:lpstr>
      <vt:lpstr>Presentación de PowerPoint</vt:lpstr>
      <vt:lpstr>COMPETENCIAS PARA LA VIDA</vt:lpstr>
      <vt:lpstr>Las competencias que aquí se presentan deberán desarrollarse en los 3 niveles de Educación Básica y a lo largo de la vida.</vt:lpstr>
      <vt:lpstr>Presentación de PowerPoint</vt:lpstr>
      <vt:lpstr>Presentación de PowerPoint</vt:lpstr>
      <vt:lpstr>Presentación de PowerPoint</vt:lpstr>
      <vt:lpstr>Presentación de PowerPoint</vt:lpstr>
      <vt:lpstr>PERFIL DE EGRESO DE LA EDUCACIÓN BASICA</vt:lpstr>
      <vt:lpstr>El alumno mostrará los siguientes rasgos:</vt:lpstr>
      <vt:lpstr>Presentación de PowerPoint</vt:lpstr>
      <vt:lpstr>MAPA CURRICULAR</vt:lpstr>
      <vt:lpstr>Presentación de PowerPoint</vt:lpstr>
      <vt:lpstr>ESTANDARES CURRICULARES</vt:lpstr>
      <vt:lpstr>Presentación de PowerPoint</vt:lpstr>
      <vt:lpstr>LA GESTIÓN EDUCATIVA Y DE LOS APRENDIZAJES</vt:lpstr>
      <vt:lpstr>Elementos y condiciones para la reforma en la gestión escolar</vt:lpstr>
      <vt:lpstr>GESTIÓN DE LA ASESORÍA ACADÉMICA EN LA ESCUELA</vt:lpstr>
      <vt:lpstr>MODELOS DE GESTIÓN ESPECIFICOS PARA CADA CONTEXTO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Lucero</dc:creator>
  <cp:lastModifiedBy>Lucero</cp:lastModifiedBy>
  <cp:revision>9</cp:revision>
  <dcterms:created xsi:type="dcterms:W3CDTF">2012-01-11T00:44:38Z</dcterms:created>
  <dcterms:modified xsi:type="dcterms:W3CDTF">2012-01-11T02:14:56Z</dcterms:modified>
</cp:coreProperties>
</file>