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1"/>
  </p:notesMasterIdLst>
  <p:sldIdLst>
    <p:sldId id="257" r:id="rId2"/>
    <p:sldId id="256" r:id="rId3"/>
    <p:sldId id="259" r:id="rId4"/>
    <p:sldId id="260" r:id="rId5"/>
    <p:sldId id="271" r:id="rId6"/>
    <p:sldId id="273" r:id="rId7"/>
    <p:sldId id="275" r:id="rId8"/>
    <p:sldId id="277" r:id="rId9"/>
    <p:sldId id="278" r:id="rId10"/>
    <p:sldId id="279" r:id="rId11"/>
    <p:sldId id="280" r:id="rId12"/>
    <p:sldId id="281" r:id="rId13"/>
    <p:sldId id="282" r:id="rId14"/>
    <p:sldId id="283" r:id="rId15"/>
    <p:sldId id="284" r:id="rId16"/>
    <p:sldId id="285" r:id="rId17"/>
    <p:sldId id="286" r:id="rId18"/>
    <p:sldId id="287" r:id="rId19"/>
    <p:sldId id="292" r:id="rId20"/>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45" d="100"/>
          <a:sy n="45" d="100"/>
        </p:scale>
        <p:origin x="-123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39EB08F-6D9B-49E3-BAA0-63236328EC36}" type="datetimeFigureOut">
              <a:rPr lang="es-MX" smtClean="0"/>
              <a:pPr/>
              <a:t>17/01/2012</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1A3E447-D77E-420E-9C8F-B539910BF8D2}" type="slidenum">
              <a:rPr lang="es-MX" smtClean="0"/>
              <a:pPr/>
              <a:t>‹Nº›</a:t>
            </a:fld>
            <a:endParaRPr lang="es-MX"/>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BF941794-01DB-487A-9DA0-43505A9C3A81}" type="slidenum">
              <a:rPr lang="es-MX" smtClean="0"/>
              <a:pPr/>
              <a:t>5</a:t>
            </a:fld>
            <a:endParaRPr lang="es-MX"/>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BF941794-01DB-487A-9DA0-43505A9C3A81}" type="slidenum">
              <a:rPr lang="es-MX" smtClean="0"/>
              <a:pPr/>
              <a:t>12</a:t>
            </a:fld>
            <a:endParaRPr lang="es-MX"/>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1"/>
      </p:bgRef>
    </p:bg>
    <p:spTree>
      <p:nvGrpSpPr>
        <p:cNvPr id="1" name=""/>
        <p:cNvGrpSpPr/>
        <p:nvPr/>
      </p:nvGrpSpPr>
      <p:grpSpPr>
        <a:xfrm>
          <a:off x="0" y="0"/>
          <a:ext cx="0" cy="0"/>
          <a:chOff x="0" y="0"/>
          <a:chExt cx="0" cy="0"/>
        </a:xfrm>
      </p:grpSpPr>
      <p:sp>
        <p:nvSpPr>
          <p:cNvPr id="8" name="7 Título"/>
          <p:cNvSpPr>
            <a:spLocks noGrp="1"/>
          </p:cNvSpPr>
          <p:nvPr>
            <p:ph type="ctrTitle"/>
          </p:nvPr>
        </p:nvSpPr>
        <p:spPr>
          <a:xfrm>
            <a:off x="2286000" y="3124200"/>
            <a:ext cx="6172200" cy="1894362"/>
          </a:xfrm>
        </p:spPr>
        <p:txBody>
          <a:bodyPr/>
          <a:lstStyle>
            <a:lvl1pPr>
              <a:defRPr b="1"/>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bwMode="auto">
          <a:xfrm rot="5400000">
            <a:off x="7764621" y="1174097"/>
            <a:ext cx="2286000" cy="381000"/>
          </a:xfrm>
        </p:spPr>
        <p:txBody>
          <a:bodyPr/>
          <a:lstStyle/>
          <a:p>
            <a:fld id="{6A1A8602-34B5-438D-869D-02B7301B4F14}" type="datetimeFigureOut">
              <a:rPr lang="es-MX" smtClean="0"/>
              <a:pPr/>
              <a:t>17/01/2012</a:t>
            </a:fld>
            <a:endParaRPr lang="es-MX"/>
          </a:p>
        </p:txBody>
      </p:sp>
      <p:sp>
        <p:nvSpPr>
          <p:cNvPr id="17" name="16 Marcador de pie de página"/>
          <p:cNvSpPr>
            <a:spLocks noGrp="1"/>
          </p:cNvSpPr>
          <p:nvPr>
            <p:ph type="ftr" sz="quarter" idx="11"/>
          </p:nvPr>
        </p:nvSpPr>
        <p:spPr bwMode="auto">
          <a:xfrm rot="5400000">
            <a:off x="7077269" y="4181669"/>
            <a:ext cx="3657600" cy="384048"/>
          </a:xfrm>
        </p:spPr>
        <p:txBody>
          <a:bodyPr/>
          <a:lstStyle/>
          <a:p>
            <a:endParaRPr lang="es-MX"/>
          </a:p>
        </p:txBody>
      </p:sp>
      <p:sp>
        <p:nvSpPr>
          <p:cNvPr id="10" name="9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Conector recto"/>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Elipse"/>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Elipse"/>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Marcador de número de diapositiva"/>
          <p:cNvSpPr>
            <a:spLocks noGrp="1"/>
          </p:cNvSpPr>
          <p:nvPr>
            <p:ph type="sldNum" sz="quarter" idx="12"/>
          </p:nvPr>
        </p:nvSpPr>
        <p:spPr bwMode="auto">
          <a:xfrm>
            <a:off x="1325544" y="4928702"/>
            <a:ext cx="609600" cy="517524"/>
          </a:xfrm>
        </p:spPr>
        <p:txBody>
          <a:bodyPr/>
          <a:lstStyle/>
          <a:p>
            <a:fld id="{474A94FF-F4FF-4620-BACD-AE6D9C78BCB5}" type="slidenum">
              <a:rPr lang="es-MX" smtClean="0"/>
              <a:pPr/>
              <a:t>‹Nº›</a:t>
            </a:fld>
            <a:endParaRPr lang="es-MX"/>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6A1A8602-34B5-438D-869D-02B7301B4F14}" type="datetimeFigureOut">
              <a:rPr lang="es-MX" smtClean="0"/>
              <a:pPr/>
              <a:t>17/01/2012</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474A94FF-F4FF-4620-BACD-AE6D9C78BCB5}"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676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6A1A8602-34B5-438D-869D-02B7301B4F14}" type="datetimeFigureOut">
              <a:rPr lang="es-MX" smtClean="0"/>
              <a:pPr/>
              <a:t>17/01/2012</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474A94FF-F4FF-4620-BACD-AE6D9C78BCB5}"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8" name="7 Marcador de contenido"/>
          <p:cNvSpPr>
            <a:spLocks noGrp="1"/>
          </p:cNvSpPr>
          <p:nvPr>
            <p:ph sz="quarter" idx="1"/>
          </p:nvPr>
        </p:nvSpPr>
        <p:spPr>
          <a:xfrm>
            <a:off x="457200" y="1600200"/>
            <a:ext cx="7467600" cy="487375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4"/>
          </p:nvPr>
        </p:nvSpPr>
        <p:spPr/>
        <p:txBody>
          <a:bodyPr rtlCol="0"/>
          <a:lstStyle/>
          <a:p>
            <a:fld id="{6A1A8602-34B5-438D-869D-02B7301B4F14}" type="datetimeFigureOut">
              <a:rPr lang="es-MX" smtClean="0"/>
              <a:pPr/>
              <a:t>17/01/2012</a:t>
            </a:fld>
            <a:endParaRPr lang="es-MX"/>
          </a:p>
        </p:txBody>
      </p:sp>
      <p:sp>
        <p:nvSpPr>
          <p:cNvPr id="9" name="8 Marcador de número de diapositiva"/>
          <p:cNvSpPr>
            <a:spLocks noGrp="1"/>
          </p:cNvSpPr>
          <p:nvPr>
            <p:ph type="sldNum" sz="quarter" idx="15"/>
          </p:nvPr>
        </p:nvSpPr>
        <p:spPr/>
        <p:txBody>
          <a:bodyPr rtlCol="0"/>
          <a:lstStyle/>
          <a:p>
            <a:fld id="{474A94FF-F4FF-4620-BACD-AE6D9C78BCB5}" type="slidenum">
              <a:rPr lang="es-MX" smtClean="0"/>
              <a:pPr/>
              <a:t>‹Nº›</a:t>
            </a:fld>
            <a:endParaRPr lang="es-MX"/>
          </a:p>
        </p:txBody>
      </p:sp>
      <p:sp>
        <p:nvSpPr>
          <p:cNvPr id="10" name="9 Marcador de pie de página"/>
          <p:cNvSpPr>
            <a:spLocks noGrp="1"/>
          </p:cNvSpPr>
          <p:nvPr>
            <p:ph type="ftr" sz="quarter" idx="16"/>
          </p:nvPr>
        </p:nvSpPr>
        <p:spPr/>
        <p:txBody>
          <a:bodyPr rtlCol="0"/>
          <a:lstStyle/>
          <a:p>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286000" y="2895600"/>
            <a:ext cx="6172200" cy="2053590"/>
          </a:xfrm>
        </p:spPr>
        <p:txBody>
          <a:bodyPr/>
          <a:lstStyle>
            <a:lvl1pPr algn="l">
              <a:buNone/>
              <a:defRPr sz="3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bwMode="auto">
          <a:xfrm rot="5400000">
            <a:off x="7763256" y="1170432"/>
            <a:ext cx="2286000" cy="381000"/>
          </a:xfrm>
        </p:spPr>
        <p:txBody>
          <a:bodyPr/>
          <a:lstStyle/>
          <a:p>
            <a:fld id="{6A1A8602-34B5-438D-869D-02B7301B4F14}" type="datetimeFigureOut">
              <a:rPr lang="es-MX" smtClean="0"/>
              <a:pPr/>
              <a:t>17/01/2012</a:t>
            </a:fld>
            <a:endParaRPr lang="es-MX"/>
          </a:p>
        </p:txBody>
      </p:sp>
      <p:sp>
        <p:nvSpPr>
          <p:cNvPr id="5" name="4 Marcador de pie de página"/>
          <p:cNvSpPr>
            <a:spLocks noGrp="1"/>
          </p:cNvSpPr>
          <p:nvPr>
            <p:ph type="ftr" sz="quarter" idx="11"/>
          </p:nvPr>
        </p:nvSpPr>
        <p:spPr bwMode="auto">
          <a:xfrm rot="5400000">
            <a:off x="7077456" y="4178808"/>
            <a:ext cx="3657600" cy="384048"/>
          </a:xfrm>
        </p:spPr>
        <p:txBody>
          <a:bodyPr/>
          <a:lstStyle/>
          <a:p>
            <a:endParaRPr lang="es-MX"/>
          </a:p>
        </p:txBody>
      </p:sp>
      <p:sp>
        <p:nvSpPr>
          <p:cNvPr id="9" name="8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Elipse"/>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Elipse"/>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Elipse"/>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Conector recto"/>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número de diapositiva"/>
          <p:cNvSpPr>
            <a:spLocks noGrp="1"/>
          </p:cNvSpPr>
          <p:nvPr>
            <p:ph type="sldNum" sz="quarter" idx="12"/>
          </p:nvPr>
        </p:nvSpPr>
        <p:spPr bwMode="auto">
          <a:xfrm>
            <a:off x="1340616" y="4928702"/>
            <a:ext cx="609600" cy="517524"/>
          </a:xfrm>
        </p:spPr>
        <p:txBody>
          <a:bodyPr/>
          <a:lstStyle/>
          <a:p>
            <a:fld id="{474A94FF-F4FF-4620-BACD-AE6D9C78BCB5}" type="slidenum">
              <a:rPr lang="es-MX" smtClean="0"/>
              <a:pPr/>
              <a:t>‹Nº›</a:t>
            </a:fld>
            <a:endParaRPr lang="es-MX"/>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6A1A8602-34B5-438D-869D-02B7301B4F14}" type="datetimeFigureOut">
              <a:rPr lang="es-MX" smtClean="0"/>
              <a:pPr/>
              <a:t>17/01/2012</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474A94FF-F4FF-4620-BACD-AE6D9C78BCB5}" type="slidenum">
              <a:rPr lang="es-MX" smtClean="0"/>
              <a:pPr/>
              <a:t>‹Nº›</a:t>
            </a:fld>
            <a:endParaRPr lang="es-MX"/>
          </a:p>
        </p:txBody>
      </p:sp>
      <p:sp>
        <p:nvSpPr>
          <p:cNvPr id="9" name="8 Marcador de contenido"/>
          <p:cNvSpPr>
            <a:spLocks noGrp="1"/>
          </p:cNvSpPr>
          <p:nvPr>
            <p:ph sz="quarter" idx="1"/>
          </p:nvPr>
        </p:nvSpPr>
        <p:spPr>
          <a:xfrm>
            <a:off x="457200"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270248"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7543800" cy="1143000"/>
          </a:xfrm>
        </p:spPr>
        <p:txBody>
          <a:bodyPr anchor="b"/>
          <a:lstStyle>
            <a:lvl1pPr>
              <a:defRPr/>
            </a:lvl1pPr>
          </a:lstStyle>
          <a:p>
            <a:r>
              <a:rPr kumimoji="0" lang="es-ES" smtClean="0"/>
              <a:t>Haga clic para modificar el estilo de título del patrón</a:t>
            </a:r>
            <a:endParaRPr kumimoji="0" lang="en-US"/>
          </a:p>
        </p:txBody>
      </p:sp>
      <p:sp>
        <p:nvSpPr>
          <p:cNvPr id="7" name="6 Marcador de fecha"/>
          <p:cNvSpPr>
            <a:spLocks noGrp="1"/>
          </p:cNvSpPr>
          <p:nvPr>
            <p:ph type="dt" sz="half" idx="10"/>
          </p:nvPr>
        </p:nvSpPr>
        <p:spPr/>
        <p:txBody>
          <a:bodyPr/>
          <a:lstStyle/>
          <a:p>
            <a:fld id="{6A1A8602-34B5-438D-869D-02B7301B4F14}" type="datetimeFigureOut">
              <a:rPr lang="es-MX" smtClean="0"/>
              <a:pPr/>
              <a:t>17/01/2012</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474A94FF-F4FF-4620-BACD-AE6D9C78BCB5}" type="slidenum">
              <a:rPr lang="es-MX" smtClean="0"/>
              <a:pPr/>
              <a:t>‹Nº›</a:t>
            </a:fld>
            <a:endParaRPr lang="es-MX"/>
          </a:p>
        </p:txBody>
      </p:sp>
      <p:sp>
        <p:nvSpPr>
          <p:cNvPr id="11" name="10 Marcador de contenido"/>
          <p:cNvSpPr>
            <a:spLocks noGrp="1"/>
          </p:cNvSpPr>
          <p:nvPr>
            <p:ph sz="quarter" idx="2"/>
          </p:nvPr>
        </p:nvSpPr>
        <p:spPr>
          <a:xfrm>
            <a:off x="457200"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quarter" idx="4"/>
          </p:nvPr>
        </p:nvSpPr>
        <p:spPr>
          <a:xfrm>
            <a:off x="4371975"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2" name="11 Marcador de texto"/>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
        <p:nvSpPr>
          <p:cNvPr id="14" name="13 Marcador de texto"/>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6" name="5 Marcador de fecha"/>
          <p:cNvSpPr>
            <a:spLocks noGrp="1"/>
          </p:cNvSpPr>
          <p:nvPr>
            <p:ph type="dt" sz="half" idx="10"/>
          </p:nvPr>
        </p:nvSpPr>
        <p:spPr/>
        <p:txBody>
          <a:bodyPr rtlCol="0"/>
          <a:lstStyle/>
          <a:p>
            <a:fld id="{6A1A8602-34B5-438D-869D-02B7301B4F14}" type="datetimeFigureOut">
              <a:rPr lang="es-MX" smtClean="0"/>
              <a:pPr/>
              <a:t>17/01/2012</a:t>
            </a:fld>
            <a:endParaRPr lang="es-MX"/>
          </a:p>
        </p:txBody>
      </p:sp>
      <p:sp>
        <p:nvSpPr>
          <p:cNvPr id="7" name="6 Marcador de número de diapositiva"/>
          <p:cNvSpPr>
            <a:spLocks noGrp="1"/>
          </p:cNvSpPr>
          <p:nvPr>
            <p:ph type="sldNum" sz="quarter" idx="11"/>
          </p:nvPr>
        </p:nvSpPr>
        <p:spPr/>
        <p:txBody>
          <a:bodyPr rtlCol="0"/>
          <a:lstStyle/>
          <a:p>
            <a:fld id="{474A94FF-F4FF-4620-BACD-AE6D9C78BCB5}" type="slidenum">
              <a:rPr lang="es-MX" smtClean="0"/>
              <a:pPr/>
              <a:t>‹Nº›</a:t>
            </a:fld>
            <a:endParaRPr lang="es-MX"/>
          </a:p>
        </p:txBody>
      </p:sp>
      <p:sp>
        <p:nvSpPr>
          <p:cNvPr id="8" name="7 Marcador de pie de página"/>
          <p:cNvSpPr>
            <a:spLocks noGrp="1"/>
          </p:cNvSpPr>
          <p:nvPr>
            <p:ph type="ftr" sz="quarter" idx="12"/>
          </p:nvPr>
        </p:nvSpPr>
        <p:spPr/>
        <p:txBody>
          <a:bodyPr rtlCol="0"/>
          <a:lstStyle/>
          <a:p>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6A1A8602-34B5-438D-869D-02B7301B4F14}" type="datetimeFigureOut">
              <a:rPr lang="es-MX" smtClean="0"/>
              <a:pPr/>
              <a:t>17/01/2012</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474A94FF-F4FF-4620-BACD-AE6D9C78BCB5}"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1"/>
      </p:bgRef>
    </p:bg>
    <p:spTree>
      <p:nvGrpSpPr>
        <p:cNvPr id="1" name=""/>
        <p:cNvGrpSpPr/>
        <p:nvPr/>
      </p:nvGrpSpPr>
      <p:grpSpPr>
        <a:xfrm>
          <a:off x="0" y="0"/>
          <a:ext cx="0" cy="0"/>
          <a:chOff x="0" y="0"/>
          <a:chExt cx="0" cy="0"/>
        </a:xfrm>
      </p:grpSpPr>
      <p:sp>
        <p:nvSpPr>
          <p:cNvPr id="10" name="9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Título"/>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8" name="7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Marcador de contenido"/>
          <p:cNvSpPr>
            <a:spLocks noGrp="1"/>
          </p:cNvSpPr>
          <p:nvPr>
            <p:ph sz="quarter" idx="1"/>
          </p:nvPr>
        </p:nvSpPr>
        <p:spPr>
          <a:xfrm>
            <a:off x="304800" y="274320"/>
            <a:ext cx="5638800" cy="6327648"/>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4"/>
          </p:nvPr>
        </p:nvSpPr>
        <p:spPr/>
        <p:txBody>
          <a:bodyPr rtlCol="0"/>
          <a:lstStyle/>
          <a:p>
            <a:fld id="{6A1A8602-34B5-438D-869D-02B7301B4F14}" type="datetimeFigureOut">
              <a:rPr lang="es-MX" smtClean="0"/>
              <a:pPr/>
              <a:t>17/01/2012</a:t>
            </a:fld>
            <a:endParaRPr lang="es-MX"/>
          </a:p>
        </p:txBody>
      </p:sp>
      <p:sp>
        <p:nvSpPr>
          <p:cNvPr id="22" name="21 Marcador de número de diapositiva"/>
          <p:cNvSpPr>
            <a:spLocks noGrp="1"/>
          </p:cNvSpPr>
          <p:nvPr>
            <p:ph type="sldNum" sz="quarter" idx="15"/>
          </p:nvPr>
        </p:nvSpPr>
        <p:spPr/>
        <p:txBody>
          <a:bodyPr rtlCol="0"/>
          <a:lstStyle/>
          <a:p>
            <a:fld id="{474A94FF-F4FF-4620-BACD-AE6D9C78BCB5}" type="slidenum">
              <a:rPr lang="es-MX" smtClean="0"/>
              <a:pPr/>
              <a:t>‹Nº›</a:t>
            </a:fld>
            <a:endParaRPr lang="es-MX"/>
          </a:p>
        </p:txBody>
      </p:sp>
      <p:sp>
        <p:nvSpPr>
          <p:cNvPr id="23" name="22 Marcador de pie de página"/>
          <p:cNvSpPr>
            <a:spLocks noGrp="1"/>
          </p:cNvSpPr>
          <p:nvPr>
            <p:ph type="ftr" sz="quarter" idx="16"/>
          </p:nvPr>
        </p:nvSpPr>
        <p:spPr/>
        <p:txBody>
          <a:bodyPr rtlCol="0"/>
          <a:lstStyle/>
          <a:p>
            <a:endParaRPr lang="es-MX"/>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Conector recto"/>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Título"/>
          <p:cNvSpPr>
            <a:spLocks noGrp="1"/>
          </p:cNvSpPr>
          <p:nvPr>
            <p:ph type="title"/>
          </p:nvPr>
        </p:nvSpPr>
        <p:spPr>
          <a:xfrm rot="5400000">
            <a:off x="3350133" y="3200400"/>
            <a:ext cx="6309360" cy="457200"/>
          </a:xfrm>
        </p:spPr>
        <p:txBody>
          <a:bodyPr anchor="b"/>
          <a:lstStyle>
            <a:lvl1pPr algn="l">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10" name="9 Conector recto"/>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Rectángulo"/>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Marcador de fecha"/>
          <p:cNvSpPr>
            <a:spLocks noGrp="1"/>
          </p:cNvSpPr>
          <p:nvPr>
            <p:ph type="dt" sz="half" idx="10"/>
          </p:nvPr>
        </p:nvSpPr>
        <p:spPr/>
        <p:txBody>
          <a:bodyPr rtlCol="0"/>
          <a:lstStyle/>
          <a:p>
            <a:fld id="{6A1A8602-34B5-438D-869D-02B7301B4F14}" type="datetimeFigureOut">
              <a:rPr lang="es-MX" smtClean="0"/>
              <a:pPr/>
              <a:t>17/01/2012</a:t>
            </a:fld>
            <a:endParaRPr lang="es-MX"/>
          </a:p>
        </p:txBody>
      </p:sp>
      <p:sp>
        <p:nvSpPr>
          <p:cNvPr id="18" name="17 Marcador de número de diapositiva"/>
          <p:cNvSpPr>
            <a:spLocks noGrp="1"/>
          </p:cNvSpPr>
          <p:nvPr>
            <p:ph type="sldNum" sz="quarter" idx="11"/>
          </p:nvPr>
        </p:nvSpPr>
        <p:spPr/>
        <p:txBody>
          <a:bodyPr rtlCol="0"/>
          <a:lstStyle/>
          <a:p>
            <a:fld id="{474A94FF-F4FF-4620-BACD-AE6D9C78BCB5}" type="slidenum">
              <a:rPr lang="es-MX" smtClean="0"/>
              <a:pPr/>
              <a:t>‹Nº›</a:t>
            </a:fld>
            <a:endParaRPr lang="es-MX"/>
          </a:p>
        </p:txBody>
      </p:sp>
      <p:sp>
        <p:nvSpPr>
          <p:cNvPr id="21" name="20 Marcador de pie de página"/>
          <p:cNvSpPr>
            <a:spLocks noGrp="1"/>
          </p:cNvSpPr>
          <p:nvPr>
            <p:ph type="ftr" sz="quarter" idx="12"/>
          </p:nvPr>
        </p:nvSpPr>
        <p:spPr/>
        <p:txBody>
          <a:bodyPr rtlCol="0"/>
          <a:lstStyle/>
          <a:p>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Marcador de título"/>
          <p:cNvSpPr>
            <a:spLocks noGrp="1"/>
          </p:cNvSpPr>
          <p:nvPr>
            <p:ph type="title"/>
          </p:nvPr>
        </p:nvSpPr>
        <p:spPr>
          <a:xfrm>
            <a:off x="457200" y="274638"/>
            <a:ext cx="7467600" cy="1143000"/>
          </a:xfrm>
          <a:prstGeom prst="rect">
            <a:avLst/>
          </a:prstGeom>
        </p:spPr>
        <p:txBody>
          <a:bodyPr vert="horz" anchor="b">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6A1A8602-34B5-438D-869D-02B7301B4F14}" type="datetimeFigureOut">
              <a:rPr lang="es-MX" smtClean="0"/>
              <a:pPr/>
              <a:t>17/01/2012</a:t>
            </a:fld>
            <a:endParaRPr lang="es-MX"/>
          </a:p>
        </p:txBody>
      </p:sp>
      <p:sp>
        <p:nvSpPr>
          <p:cNvPr id="3" name="2 Marcador de pie de página"/>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s-MX"/>
          </a:p>
        </p:txBody>
      </p:sp>
      <p:sp>
        <p:nvSpPr>
          <p:cNvPr id="7" name="6 Conector recto"/>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Marcador de número de diapositiva"/>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474A94FF-F4FF-4620-BACD-AE6D9C78BCB5}"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C:\Users\user\Desktop\~\Trabajos\ENEP\logo3[1].gif"/>
          <p:cNvPicPr>
            <a:picLocks noChangeAspect="1" noChangeArrowheads="1"/>
          </p:cNvPicPr>
          <p:nvPr/>
        </p:nvPicPr>
        <p:blipFill>
          <a:blip r:embed="rId2" cstate="print"/>
          <a:srcRect/>
          <a:stretch>
            <a:fillRect/>
          </a:stretch>
        </p:blipFill>
        <p:spPr bwMode="auto">
          <a:xfrm>
            <a:off x="0" y="785794"/>
            <a:ext cx="2118292" cy="1571636"/>
          </a:xfrm>
          <a:prstGeom prst="rect">
            <a:avLst/>
          </a:prstGeom>
          <a:noFill/>
        </p:spPr>
      </p:pic>
      <p:sp>
        <p:nvSpPr>
          <p:cNvPr id="5" name="6 Marcador de contenido"/>
          <p:cNvSpPr>
            <a:spLocks noGrp="1"/>
          </p:cNvSpPr>
          <p:nvPr/>
        </p:nvSpPr>
        <p:spPr>
          <a:xfrm>
            <a:off x="250017" y="142864"/>
            <a:ext cx="8643966" cy="6572272"/>
          </a:xfrm>
          <a:prstGeom prst="rect">
            <a:avLst/>
          </a:prstGeom>
        </p:spPr>
        <p:txBody>
          <a:bodyPr vert="horz">
            <a:normAutofit fontScale="92500" lnSpcReduction="20000"/>
          </a:bodyPr>
          <a:lst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a:lstStyle>
          <a:p>
            <a:pPr algn="ctr">
              <a:lnSpc>
                <a:spcPct val="150000"/>
              </a:lnSpc>
              <a:buNone/>
            </a:pPr>
            <a:r>
              <a:rPr lang="es-MX" b="1" dirty="0" smtClean="0">
                <a:solidFill>
                  <a:srgbClr val="FF0000"/>
                </a:solidFill>
                <a:effectLst>
                  <a:outerShdw blurRad="38100" dist="38100" dir="2700000" algn="tl">
                    <a:srgbClr val="000000">
                      <a:alpha val="43137"/>
                    </a:srgbClr>
                  </a:outerShdw>
                </a:effectLst>
                <a:latin typeface="Century Gothic" pitchFamily="34" charset="0"/>
              </a:rPr>
              <a:t>Escuela Normal de Educación Preescolar</a:t>
            </a:r>
          </a:p>
          <a:p>
            <a:pPr algn="ctr">
              <a:lnSpc>
                <a:spcPct val="150000"/>
              </a:lnSpc>
              <a:buNone/>
            </a:pPr>
            <a:r>
              <a:rPr lang="es-MX" b="1" dirty="0" smtClean="0">
                <a:effectLst>
                  <a:outerShdw blurRad="38100" dist="38100" dir="2700000" algn="tl">
                    <a:srgbClr val="000000">
                      <a:alpha val="43137"/>
                    </a:srgbClr>
                  </a:outerShdw>
                </a:effectLst>
                <a:latin typeface="Century Gothic" pitchFamily="34" charset="0"/>
              </a:rPr>
              <a:t>Problemas y Políticas de la Educación Básica</a:t>
            </a:r>
          </a:p>
          <a:p>
            <a:pPr algn="ctr">
              <a:lnSpc>
                <a:spcPct val="150000"/>
              </a:lnSpc>
              <a:buNone/>
            </a:pPr>
            <a:r>
              <a:rPr lang="es-MX" sz="2400" b="1" u="sng" dirty="0" smtClean="0">
                <a:effectLst>
                  <a:outerShdw blurRad="38100" dist="38100" dir="2700000" algn="tl">
                    <a:srgbClr val="000000">
                      <a:alpha val="43137"/>
                    </a:srgbClr>
                  </a:outerShdw>
                </a:effectLst>
                <a:latin typeface="Century Gothic" pitchFamily="34" charset="0"/>
              </a:rPr>
              <a:t>TEMA 4: LOS MÉTODOS, CONTENIDOS Y RECURSOS DE ENSEÑANZA, Y LA FORMACIÓN, ACTUALIZACIÓN Y SUPERACIÓN DE MAESTROS Y DIRECTIVOS ESCOLARES </a:t>
            </a:r>
          </a:p>
          <a:p>
            <a:pPr algn="ctr">
              <a:lnSpc>
                <a:spcPct val="150000"/>
              </a:lnSpc>
              <a:buNone/>
            </a:pPr>
            <a:r>
              <a:rPr lang="es-MX" b="1" dirty="0" smtClean="0">
                <a:effectLst>
                  <a:outerShdw blurRad="38100" dist="38100" dir="2700000" algn="tl">
                    <a:srgbClr val="000000">
                      <a:alpha val="43137"/>
                    </a:srgbClr>
                  </a:outerShdw>
                </a:effectLst>
                <a:latin typeface="Century Gothic" pitchFamily="34" charset="0"/>
              </a:rPr>
              <a:t>Maestro: Roberto Acosta Robles</a:t>
            </a:r>
          </a:p>
          <a:p>
            <a:pPr algn="ctr">
              <a:lnSpc>
                <a:spcPct val="150000"/>
              </a:lnSpc>
              <a:buNone/>
            </a:pPr>
            <a:r>
              <a:rPr lang="es-MX" b="1" dirty="0" smtClean="0">
                <a:effectLst>
                  <a:outerShdw blurRad="38100" dist="38100" dir="2700000" algn="tl">
                    <a:srgbClr val="000000">
                      <a:alpha val="43137"/>
                    </a:srgbClr>
                  </a:outerShdw>
                </a:effectLst>
                <a:latin typeface="Century Gothic" pitchFamily="34" charset="0"/>
              </a:rPr>
              <a:t>Equipo:</a:t>
            </a:r>
          </a:p>
          <a:p>
            <a:pPr algn="ctr">
              <a:lnSpc>
                <a:spcPct val="150000"/>
              </a:lnSpc>
              <a:buNone/>
            </a:pPr>
            <a:r>
              <a:rPr lang="es-MX" b="1" dirty="0" smtClean="0">
                <a:effectLst>
                  <a:outerShdw blurRad="38100" dist="38100" dir="2700000" algn="tl">
                    <a:srgbClr val="000000">
                      <a:alpha val="43137"/>
                    </a:srgbClr>
                  </a:outerShdw>
                </a:effectLst>
                <a:latin typeface="Century Gothic" pitchFamily="34" charset="0"/>
              </a:rPr>
              <a:t>Celia Nohemí Méndez Sandoval</a:t>
            </a:r>
          </a:p>
          <a:p>
            <a:pPr algn="ctr">
              <a:lnSpc>
                <a:spcPct val="150000"/>
              </a:lnSpc>
              <a:buNone/>
            </a:pPr>
            <a:r>
              <a:rPr lang="es-MX" b="1" dirty="0" smtClean="0">
                <a:effectLst>
                  <a:outerShdw blurRad="38100" dist="38100" dir="2700000" algn="tl">
                    <a:srgbClr val="000000">
                      <a:alpha val="43137"/>
                    </a:srgbClr>
                  </a:outerShdw>
                </a:effectLst>
                <a:latin typeface="Century Gothic" pitchFamily="34" charset="0"/>
              </a:rPr>
              <a:t>María José Torres Agustince</a:t>
            </a:r>
          </a:p>
          <a:p>
            <a:pPr algn="ctr">
              <a:lnSpc>
                <a:spcPct val="150000"/>
              </a:lnSpc>
              <a:buNone/>
            </a:pPr>
            <a:r>
              <a:rPr lang="es-MX" b="1" dirty="0" smtClean="0">
                <a:effectLst>
                  <a:outerShdw blurRad="38100" dist="38100" dir="2700000" algn="tl">
                    <a:srgbClr val="000000">
                      <a:alpha val="43137"/>
                    </a:srgbClr>
                  </a:outerShdw>
                </a:effectLst>
                <a:latin typeface="Century Gothic" pitchFamily="34" charset="0"/>
              </a:rPr>
              <a:t>Cristina Villanueva Rodríguez</a:t>
            </a:r>
          </a:p>
          <a:p>
            <a:pPr algn="ctr">
              <a:lnSpc>
                <a:spcPct val="150000"/>
              </a:lnSpc>
              <a:buNone/>
            </a:pPr>
            <a:r>
              <a:rPr lang="es-MX" b="1" dirty="0" smtClean="0">
                <a:effectLst>
                  <a:outerShdw blurRad="38100" dist="38100" dir="2700000" algn="tl">
                    <a:srgbClr val="000000">
                      <a:alpha val="43137"/>
                    </a:srgbClr>
                  </a:outerShdw>
                </a:effectLst>
                <a:latin typeface="Century Gothic" pitchFamily="34" charset="0"/>
              </a:rPr>
              <a:t>Marla del Rocío Espinosa Torres</a:t>
            </a:r>
          </a:p>
          <a:p>
            <a:pPr algn="ctr">
              <a:lnSpc>
                <a:spcPct val="150000"/>
              </a:lnSpc>
              <a:buNone/>
            </a:pPr>
            <a:r>
              <a:rPr lang="es-MX" b="1" dirty="0" smtClean="0">
                <a:effectLst>
                  <a:outerShdw blurRad="38100" dist="38100" dir="2700000" algn="tl">
                    <a:srgbClr val="000000">
                      <a:alpha val="43137"/>
                    </a:srgbClr>
                  </a:outerShdw>
                </a:effectLst>
                <a:latin typeface="Century Gothic" pitchFamily="34" charset="0"/>
              </a:rPr>
              <a:t>Perla Angélica Rodríguez Narro</a:t>
            </a:r>
          </a:p>
        </p:txBody>
      </p:sp>
    </p:spTree>
  </p:cSld>
  <p:clrMapOvr>
    <a:masterClrMapping/>
  </p:clrMapOvr>
  <p:transition>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785918" y="0"/>
            <a:ext cx="6172200" cy="1894362"/>
          </a:xfrm>
        </p:spPr>
        <p:txBody>
          <a:bodyPr>
            <a:normAutofit/>
          </a:bodyPr>
          <a:lstStyle/>
          <a:p>
            <a:pPr algn="ctr"/>
            <a:r>
              <a:rPr lang="es-MX" dirty="0" smtClean="0"/>
              <a:t>DESARROLLO DE LA EDUCACIÓN ARTÍSTICA Y LA CULTURA</a:t>
            </a:r>
            <a:endParaRPr lang="es-MX" dirty="0"/>
          </a:p>
        </p:txBody>
      </p:sp>
      <p:sp>
        <p:nvSpPr>
          <p:cNvPr id="3" name="2 Subtítulo"/>
          <p:cNvSpPr>
            <a:spLocks noGrp="1"/>
          </p:cNvSpPr>
          <p:nvPr>
            <p:ph type="subTitle" idx="1"/>
          </p:nvPr>
        </p:nvSpPr>
        <p:spPr>
          <a:xfrm>
            <a:off x="323528" y="2204864"/>
            <a:ext cx="8496944" cy="1610768"/>
          </a:xfrm>
        </p:spPr>
        <p:txBody>
          <a:bodyPr>
            <a:normAutofit fontScale="40000" lnSpcReduction="20000"/>
          </a:bodyPr>
          <a:lstStyle/>
          <a:p>
            <a:pPr algn="l"/>
            <a:r>
              <a:rPr lang="es-MX" sz="4500" b="1" dirty="0" smtClean="0">
                <a:solidFill>
                  <a:schemeClr val="tx1"/>
                </a:solidFill>
                <a:latin typeface="Comic Sans MS" pitchFamily="66" charset="0"/>
              </a:rPr>
              <a:t>• Para 2003, haber revisado y actualizado los planes y programas de la</a:t>
            </a:r>
          </a:p>
          <a:p>
            <a:pPr algn="l"/>
            <a:r>
              <a:rPr lang="es-MX" sz="4500" b="1" dirty="0" smtClean="0">
                <a:solidFill>
                  <a:schemeClr val="tx1"/>
                </a:solidFill>
                <a:latin typeface="Comic Sans MS" pitchFamily="66" charset="0"/>
              </a:rPr>
              <a:t>educación artística en la enseñanza primaria, secundaria y normal.</a:t>
            </a:r>
          </a:p>
          <a:p>
            <a:pPr algn="l"/>
            <a:r>
              <a:rPr lang="es-MX" sz="4500" b="1" dirty="0" smtClean="0">
                <a:solidFill>
                  <a:schemeClr val="tx1"/>
                </a:solidFill>
                <a:latin typeface="Comic Sans MS" pitchFamily="66" charset="0"/>
              </a:rPr>
              <a:t>• Seleccionar y producir, a partir de 2002, materiales para integrar</a:t>
            </a:r>
          </a:p>
          <a:p>
            <a:pPr algn="l"/>
            <a:r>
              <a:rPr lang="es-MX" sz="4500" b="1" dirty="0" smtClean="0">
                <a:solidFill>
                  <a:schemeClr val="tx1"/>
                </a:solidFill>
                <a:latin typeface="Comic Sans MS" pitchFamily="66" charset="0"/>
              </a:rPr>
              <a:t>paquetes didácticos en apoyo a la educación artística en los niveles</a:t>
            </a:r>
          </a:p>
          <a:p>
            <a:pPr algn="l"/>
            <a:r>
              <a:rPr lang="es-MX" sz="4500" b="1" dirty="0" smtClean="0">
                <a:solidFill>
                  <a:schemeClr val="tx1"/>
                </a:solidFill>
                <a:latin typeface="Comic Sans MS" pitchFamily="66" charset="0"/>
              </a:rPr>
              <a:t>de enseñanza primaria, secundaria y la educación normal.</a:t>
            </a:r>
          </a:p>
          <a:p>
            <a:pPr algn="l"/>
            <a:endParaRPr lang="es-MX" dirty="0">
              <a:solidFill>
                <a:schemeClr val="tx1"/>
              </a:solidFill>
            </a:endParaRPr>
          </a:p>
        </p:txBody>
      </p:sp>
      <p:sp>
        <p:nvSpPr>
          <p:cNvPr id="1025" name="Rectangle 1"/>
          <p:cNvSpPr>
            <a:spLocks noChangeArrowheads="1"/>
          </p:cNvSpPr>
          <p:nvPr/>
        </p:nvSpPr>
        <p:spPr bwMode="auto">
          <a:xfrm>
            <a:off x="755576" y="4149080"/>
            <a:ext cx="7992888" cy="141577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3200" b="1" i="0" u="none" strike="noStrike" cap="none" normalizeH="0" baseline="0" dirty="0" smtClean="0">
                <a:ln>
                  <a:noFill/>
                </a:ln>
                <a:solidFill>
                  <a:srgbClr val="FF0066"/>
                </a:solidFill>
                <a:effectLst/>
                <a:latin typeface="Comic Sans MS" pitchFamily="66" charset="0"/>
                <a:ea typeface="Calibri" pitchFamily="34" charset="0"/>
                <a:cs typeface="Helvetica"/>
              </a:rPr>
              <a:t>PRODUCCIÓN EDITORIAL</a:t>
            </a:r>
            <a:endParaRPr kumimoji="0" lang="es-MX" sz="2800" b="1" i="0" u="none" strike="noStrike" cap="none" normalizeH="0" baseline="0" dirty="0" smtClean="0">
              <a:ln>
                <a:noFill/>
              </a:ln>
              <a:solidFill>
                <a:srgbClr val="FF0066"/>
              </a:solidFill>
              <a:effectLst/>
              <a:latin typeface="Comic Sans MS" pitchFamily="66"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es-MX" b="1" i="0" u="none" strike="noStrike" cap="none" normalizeH="0" baseline="0" dirty="0" smtClean="0">
                <a:ln>
                  <a:noFill/>
                </a:ln>
                <a:effectLst/>
                <a:latin typeface="Calibri"/>
                <a:ea typeface="Calibri" pitchFamily="34" charset="0"/>
                <a:cs typeface="Helvetica"/>
              </a:rPr>
              <a:t>•</a:t>
            </a:r>
            <a:r>
              <a:rPr kumimoji="0" lang="es-MX" b="1" i="0" u="none" strike="noStrike" cap="none" normalizeH="0" baseline="0" dirty="0" smtClean="0">
                <a:ln>
                  <a:noFill/>
                </a:ln>
                <a:effectLst/>
                <a:latin typeface="Century Gothic" pitchFamily="34" charset="0"/>
                <a:ea typeface="Calibri" pitchFamily="34" charset="0"/>
                <a:cs typeface="Helvetica"/>
              </a:rPr>
              <a:t> Producir al menos 165 millones de ejemplares al a</a:t>
            </a:r>
            <a:r>
              <a:rPr kumimoji="0" lang="es-MX" b="1" i="0" u="none" strike="noStrike" cap="none" normalizeH="0" baseline="0" dirty="0" smtClean="0">
                <a:ln>
                  <a:noFill/>
                </a:ln>
                <a:effectLst/>
                <a:latin typeface="Calibri"/>
                <a:ea typeface="Calibri" pitchFamily="34" charset="0"/>
                <a:cs typeface="Helvetica"/>
              </a:rPr>
              <a:t>ñ</a:t>
            </a:r>
            <a:r>
              <a:rPr kumimoji="0" lang="es-MX" b="1" i="0" u="none" strike="noStrike" cap="none" normalizeH="0" baseline="0" dirty="0" smtClean="0">
                <a:ln>
                  <a:noFill/>
                </a:ln>
                <a:effectLst/>
                <a:latin typeface="Century Gothic" pitchFamily="34" charset="0"/>
                <a:ea typeface="Calibri" pitchFamily="34" charset="0"/>
                <a:cs typeface="Helvetica"/>
              </a:rPr>
              <a:t>o de los libros</a:t>
            </a:r>
            <a:endParaRPr kumimoji="0" lang="es-MX" b="1" i="0" u="none" strike="noStrike" cap="none" normalizeH="0" baseline="0" dirty="0" smtClean="0">
              <a:ln>
                <a:noFill/>
              </a:ln>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es-MX" b="1" i="0" u="none" strike="noStrike" cap="none" normalizeH="0" baseline="0" dirty="0" smtClean="0">
                <a:ln>
                  <a:noFill/>
                </a:ln>
                <a:effectLst/>
                <a:latin typeface="Century Gothic" pitchFamily="34" charset="0"/>
                <a:ea typeface="Calibri" pitchFamily="34" charset="0"/>
                <a:cs typeface="Helvetica"/>
              </a:rPr>
              <a:t>de texto gratuitos y otros materiales de apoyo a la educaci</a:t>
            </a:r>
            <a:r>
              <a:rPr kumimoji="0" lang="es-MX" b="1" i="0" u="none" strike="noStrike" cap="none" normalizeH="0" baseline="0" dirty="0" smtClean="0">
                <a:ln>
                  <a:noFill/>
                </a:ln>
                <a:effectLst/>
                <a:latin typeface="Calibri"/>
                <a:ea typeface="Calibri" pitchFamily="34" charset="0"/>
                <a:cs typeface="Helvetica"/>
              </a:rPr>
              <a:t>ó</a:t>
            </a:r>
            <a:r>
              <a:rPr kumimoji="0" lang="es-MX" b="1" i="0" u="none" strike="noStrike" cap="none" normalizeH="0" baseline="0" dirty="0" smtClean="0">
                <a:ln>
                  <a:noFill/>
                </a:ln>
                <a:effectLst/>
                <a:latin typeface="Century Gothic" pitchFamily="34" charset="0"/>
                <a:ea typeface="Calibri" pitchFamily="34" charset="0"/>
                <a:cs typeface="Helvetica"/>
              </a:rPr>
              <a:t>n</a:t>
            </a:r>
            <a:endParaRPr kumimoji="0" lang="es-MX" b="1" i="0" u="none" strike="noStrike" cap="none" normalizeH="0" baseline="0" dirty="0" smtClean="0">
              <a:ln>
                <a:noFill/>
              </a:ln>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es-MX" b="1" i="0" u="none" strike="noStrike" cap="none" normalizeH="0" baseline="0" dirty="0" smtClean="0">
                <a:ln>
                  <a:noFill/>
                </a:ln>
                <a:effectLst/>
                <a:latin typeface="Century Gothic" pitchFamily="34" charset="0"/>
                <a:ea typeface="Calibri" pitchFamily="34" charset="0"/>
                <a:cs typeface="Helvetica"/>
              </a:rPr>
              <a:t>b</a:t>
            </a:r>
            <a:r>
              <a:rPr kumimoji="0" lang="es-MX" b="1" i="0" u="none" strike="noStrike" cap="none" normalizeH="0" baseline="0" dirty="0" smtClean="0">
                <a:ln>
                  <a:noFill/>
                </a:ln>
                <a:effectLst/>
                <a:latin typeface="Calibri"/>
                <a:ea typeface="Calibri" pitchFamily="34" charset="0"/>
                <a:cs typeface="Helvetica"/>
              </a:rPr>
              <a:t>á</a:t>
            </a:r>
            <a:r>
              <a:rPr kumimoji="0" lang="es-MX" b="1" i="0" u="none" strike="noStrike" cap="none" normalizeH="0" baseline="0" dirty="0" smtClean="0">
                <a:ln>
                  <a:noFill/>
                </a:ln>
                <a:effectLst/>
                <a:latin typeface="Century Gothic" pitchFamily="34" charset="0"/>
                <a:ea typeface="Calibri" pitchFamily="34" charset="0"/>
                <a:cs typeface="Helvetica"/>
              </a:rPr>
              <a:t>sica, para su distribuci</a:t>
            </a:r>
            <a:r>
              <a:rPr kumimoji="0" lang="es-MX" b="1" i="0" u="none" strike="noStrike" cap="none" normalizeH="0" baseline="0" dirty="0" smtClean="0">
                <a:ln>
                  <a:noFill/>
                </a:ln>
                <a:effectLst/>
                <a:latin typeface="Calibri"/>
                <a:ea typeface="Calibri" pitchFamily="34" charset="0"/>
                <a:cs typeface="Helvetica"/>
              </a:rPr>
              <a:t>ó</a:t>
            </a:r>
            <a:r>
              <a:rPr kumimoji="0" lang="es-MX" b="1" i="0" u="none" strike="noStrike" cap="none" normalizeH="0" baseline="0" dirty="0" smtClean="0">
                <a:ln>
                  <a:noFill/>
                </a:ln>
                <a:effectLst/>
                <a:latin typeface="Century Gothic" pitchFamily="34" charset="0"/>
                <a:ea typeface="Calibri" pitchFamily="34" charset="0"/>
                <a:cs typeface="Helvetica"/>
              </a:rPr>
              <a:t>n nacional.</a:t>
            </a:r>
            <a:endParaRPr kumimoji="0" lang="es-MX" b="1" i="0" u="none" strike="noStrike" cap="none" normalizeH="0" baseline="0" dirty="0" smtClean="0">
              <a:ln>
                <a:noFill/>
              </a:ln>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0" y="936104"/>
            <a:ext cx="9289032" cy="1412776"/>
          </a:xfrm>
        </p:spPr>
        <p:txBody>
          <a:bodyPr>
            <a:normAutofit fontScale="90000"/>
          </a:bodyPr>
          <a:lstStyle/>
          <a:p>
            <a:pPr algn="ctr"/>
            <a:r>
              <a:rPr lang="es-MX" dirty="0" smtClean="0"/>
              <a:t/>
            </a:r>
            <a:br>
              <a:rPr lang="es-MX" dirty="0" smtClean="0"/>
            </a:br>
            <a:r>
              <a:rPr lang="es-MX" dirty="0" smtClean="0"/>
              <a:t/>
            </a:r>
            <a:br>
              <a:rPr lang="es-MX" dirty="0" smtClean="0"/>
            </a:br>
            <a:r>
              <a:rPr lang="es-MX" dirty="0" smtClean="0"/>
              <a:t> </a:t>
            </a:r>
            <a:br>
              <a:rPr lang="es-MX" dirty="0" smtClean="0"/>
            </a:br>
            <a:r>
              <a:rPr lang="es-MX" dirty="0" smtClean="0"/>
              <a:t> </a:t>
            </a:r>
            <a:br>
              <a:rPr lang="es-MX" dirty="0" smtClean="0"/>
            </a:br>
            <a:r>
              <a:rPr lang="es-MX" dirty="0" smtClean="0"/>
              <a:t> </a:t>
            </a:r>
            <a:br>
              <a:rPr lang="es-MX" dirty="0" smtClean="0"/>
            </a:br>
            <a:r>
              <a:rPr lang="es-MX" sz="2700" b="1" dirty="0" smtClean="0">
                <a:effectLst/>
                <a:latin typeface="Comic Sans MS" pitchFamily="66" charset="0"/>
              </a:rPr>
              <a:t>POLÍTICA DE FORMACIÓN INICIAL, CONTINUA</a:t>
            </a:r>
            <a:br>
              <a:rPr lang="es-MX" sz="2700" b="1" dirty="0" smtClean="0">
                <a:effectLst/>
                <a:latin typeface="Comic Sans MS" pitchFamily="66" charset="0"/>
              </a:rPr>
            </a:br>
            <a:r>
              <a:rPr lang="es-MX" sz="2700" b="1" dirty="0" smtClean="0">
                <a:effectLst/>
                <a:latin typeface="Comic Sans MS" pitchFamily="66" charset="0"/>
              </a:rPr>
              <a:t>Y DESARROLLO PROFESIONAL DE LOS MAESTROS</a:t>
            </a:r>
            <a:r>
              <a:rPr lang="es-MX" dirty="0" smtClean="0"/>
              <a:t/>
            </a:r>
            <a:br>
              <a:rPr lang="es-MX" dirty="0" smtClean="0"/>
            </a:br>
            <a:r>
              <a:rPr lang="es-MX" dirty="0" smtClean="0"/>
              <a:t> </a:t>
            </a:r>
            <a:br>
              <a:rPr lang="es-MX" dirty="0" smtClean="0"/>
            </a:br>
            <a:endParaRPr lang="es-MX" dirty="0"/>
          </a:p>
        </p:txBody>
      </p:sp>
      <p:sp>
        <p:nvSpPr>
          <p:cNvPr id="3" name="2 Subtítulo"/>
          <p:cNvSpPr>
            <a:spLocks noGrp="1"/>
          </p:cNvSpPr>
          <p:nvPr>
            <p:ph type="subTitle" idx="1"/>
          </p:nvPr>
        </p:nvSpPr>
        <p:spPr>
          <a:xfrm>
            <a:off x="0" y="1844824"/>
            <a:ext cx="9144000" cy="5517232"/>
          </a:xfrm>
        </p:spPr>
        <p:txBody>
          <a:bodyPr>
            <a:normAutofit/>
          </a:bodyPr>
          <a:lstStyle/>
          <a:p>
            <a:pPr algn="l"/>
            <a:r>
              <a:rPr lang="es-MX" b="1" dirty="0" smtClean="0">
                <a:solidFill>
                  <a:schemeClr val="tx1"/>
                </a:solidFill>
                <a:latin typeface="Comic Sans MS" pitchFamily="66" charset="0"/>
              </a:rPr>
              <a:t>Se reorientará y fortalecerá la formación inicial, continua y el desarrollo</a:t>
            </a:r>
          </a:p>
          <a:p>
            <a:pPr algn="l"/>
            <a:r>
              <a:rPr lang="es-MX" b="1" dirty="0" smtClean="0">
                <a:solidFill>
                  <a:schemeClr val="tx1"/>
                </a:solidFill>
                <a:latin typeface="Comic Sans MS" pitchFamily="66" charset="0"/>
              </a:rPr>
              <a:t>profesional de los maestros de educación básica, para que responda adecuadamente a los fines que se persiguen en educación.</a:t>
            </a:r>
          </a:p>
          <a:p>
            <a:pPr algn="l"/>
            <a:r>
              <a:rPr lang="es-MX" b="1" dirty="0" smtClean="0">
                <a:solidFill>
                  <a:schemeClr val="tx1"/>
                </a:solidFill>
                <a:latin typeface="Comic Sans MS" pitchFamily="66" charset="0"/>
              </a:rPr>
              <a:t>Impulsar una formación inicial y continua de los maestros que asegure la congruencia de los contenidos y prácticas educativos con los</a:t>
            </a:r>
          </a:p>
          <a:p>
            <a:pPr algn="l"/>
            <a:r>
              <a:rPr lang="es-MX" b="1" dirty="0" smtClean="0">
                <a:solidFill>
                  <a:schemeClr val="tx1"/>
                </a:solidFill>
                <a:latin typeface="Comic Sans MS" pitchFamily="66" charset="0"/>
              </a:rPr>
              <a:t>propósitos de la educación básica, así como la transformación académica y administrativa de las escuelas normales para garantizar que el país cuente con los profesionales que la educación básica requiere.</a:t>
            </a:r>
            <a:endParaRPr lang="es-MX" b="1" dirty="0">
              <a:solidFill>
                <a:schemeClr val="tx1"/>
              </a:solidFill>
              <a:latin typeface="Comic Sans MS" pitchFamily="66"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763688" y="404664"/>
            <a:ext cx="6172200" cy="1894362"/>
          </a:xfrm>
        </p:spPr>
        <p:txBody>
          <a:bodyPr>
            <a:normAutofit/>
          </a:bodyPr>
          <a:lstStyle/>
          <a:p>
            <a:pPr algn="ctr"/>
            <a:r>
              <a:rPr lang="es-MX" b="1" dirty="0" smtClean="0">
                <a:effectLst/>
              </a:rPr>
              <a:t>PRINCIPALES PROYECTOS Y PROGRAMAS:</a:t>
            </a:r>
            <a:r>
              <a:rPr lang="es-MX" dirty="0" smtClean="0"/>
              <a:t/>
            </a:r>
            <a:br>
              <a:rPr lang="es-MX" dirty="0" smtClean="0"/>
            </a:br>
            <a:endParaRPr lang="es-MX" dirty="0"/>
          </a:p>
        </p:txBody>
      </p:sp>
      <p:sp>
        <p:nvSpPr>
          <p:cNvPr id="3" name="2 Subtítulo"/>
          <p:cNvSpPr>
            <a:spLocks noGrp="1"/>
          </p:cNvSpPr>
          <p:nvPr>
            <p:ph type="subTitle" idx="1"/>
          </p:nvPr>
        </p:nvSpPr>
        <p:spPr>
          <a:xfrm>
            <a:off x="108520" y="1988840"/>
            <a:ext cx="9144000" cy="4607720"/>
          </a:xfrm>
        </p:spPr>
        <p:txBody>
          <a:bodyPr>
            <a:normAutofit/>
          </a:bodyPr>
          <a:lstStyle/>
          <a:p>
            <a:pPr algn="l"/>
            <a:r>
              <a:rPr lang="es-MX" sz="2400" b="1" dirty="0" smtClean="0">
                <a:solidFill>
                  <a:schemeClr val="tx1"/>
                </a:solidFill>
                <a:latin typeface="Comic Sans MS" pitchFamily="66" charset="0"/>
              </a:rPr>
              <a:t>1. Programa Nacional de Lectura</a:t>
            </a:r>
          </a:p>
          <a:p>
            <a:pPr algn="l"/>
            <a:r>
              <a:rPr lang="es-MX" sz="2400" b="1" dirty="0" smtClean="0">
                <a:solidFill>
                  <a:schemeClr val="tx1"/>
                </a:solidFill>
                <a:latin typeface="Comic Sans MS" pitchFamily="66" charset="0"/>
              </a:rPr>
              <a:t>2. Proyecto para el Fortalecimiento del Pensamiento Crítico y el Desarrollo de Competencias Matemáticas y Científicas en la Educación Básica Educación Básica</a:t>
            </a:r>
          </a:p>
          <a:p>
            <a:pPr algn="l"/>
            <a:r>
              <a:rPr lang="es-MX" sz="2400" b="1" dirty="0" smtClean="0">
                <a:solidFill>
                  <a:schemeClr val="tx1"/>
                </a:solidFill>
                <a:latin typeface="Comic Sans MS" pitchFamily="66" charset="0"/>
              </a:rPr>
              <a:t>3. Proyecto Intersectorial de Educación Saludable</a:t>
            </a:r>
          </a:p>
          <a:p>
            <a:pPr algn="l"/>
            <a:r>
              <a:rPr lang="es-MX" sz="2400" b="1" dirty="0" smtClean="0">
                <a:solidFill>
                  <a:schemeClr val="tx1"/>
                </a:solidFill>
                <a:latin typeface="Comic Sans MS" pitchFamily="66" charset="0"/>
              </a:rPr>
              <a:t>4. Programa de Formación Ciudadana y Cultura de la Legalidad</a:t>
            </a:r>
          </a:p>
          <a:p>
            <a:pPr algn="l"/>
            <a:r>
              <a:rPr lang="es-MX" sz="2400" b="1" dirty="0" smtClean="0">
                <a:solidFill>
                  <a:schemeClr val="tx1"/>
                </a:solidFill>
                <a:latin typeface="Comic Sans MS" pitchFamily="66" charset="0"/>
              </a:rPr>
              <a:t>5. Proyecto para el Desarrollo Integral de la Educación Artística y la Cultura</a:t>
            </a:r>
          </a:p>
          <a:p>
            <a:pPr algn="l"/>
            <a:r>
              <a:rPr lang="es-MX" sz="2400" b="1" dirty="0" smtClean="0">
                <a:solidFill>
                  <a:schemeClr val="tx1"/>
                </a:solidFill>
                <a:latin typeface="Comic Sans MS" pitchFamily="66" charset="0"/>
              </a:rPr>
              <a:t>6. Programa de Producción Editorial para la Educación Básica y Normal</a:t>
            </a:r>
          </a:p>
          <a:p>
            <a:pPr algn="l"/>
            <a:endParaRPr lang="es-MX" sz="24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idx="1"/>
          </p:nvPr>
        </p:nvSpPr>
        <p:spPr>
          <a:xfrm>
            <a:off x="179512" y="115888"/>
            <a:ext cx="8712968" cy="6481464"/>
          </a:xfrm>
        </p:spPr>
        <p:txBody>
          <a:bodyPr>
            <a:normAutofit/>
          </a:bodyPr>
          <a:lstStyle/>
          <a:p>
            <a:pPr>
              <a:buNone/>
            </a:pPr>
            <a:r>
              <a:rPr lang="es-MX" dirty="0">
                <a:latin typeface="Calibri" pitchFamily="34" charset="0"/>
              </a:rPr>
              <a:t>B. </a:t>
            </a:r>
            <a:r>
              <a:rPr lang="es-MX" sz="2800" dirty="0">
                <a:latin typeface="Calibri" pitchFamily="34" charset="0"/>
                <a:cs typeface="Arial" pitchFamily="34" charset="0"/>
              </a:rPr>
              <a:t>Fortalecer las instituciones de formación inicial para maestros de educación básica, mediante la consolidación de la reforma de los planes y programas de estudio, el mejoramiento de la gestión institucional, la regulación del trabajo académico y la evaluación sistemática de las escuelas normales</a:t>
            </a:r>
            <a:r>
              <a:rPr lang="es-MX" sz="2800" dirty="0" smtClean="0">
                <a:latin typeface="Calibri" pitchFamily="34" charset="0"/>
                <a:cs typeface="Arial" pitchFamily="34" charset="0"/>
              </a:rPr>
              <a:t>.</a:t>
            </a:r>
          </a:p>
          <a:p>
            <a:pPr>
              <a:buNone/>
            </a:pPr>
            <a:endParaRPr lang="es-MX" sz="2800" dirty="0" smtClean="0">
              <a:latin typeface="Calibri" pitchFamily="34" charset="0"/>
              <a:cs typeface="Arial" pitchFamily="34" charset="0"/>
            </a:endParaRPr>
          </a:p>
          <a:p>
            <a:pPr algn="ctr">
              <a:buNone/>
            </a:pPr>
            <a:r>
              <a:rPr lang="es-MX" sz="2800" dirty="0" smtClean="0">
                <a:latin typeface="Calibri" pitchFamily="34" charset="0"/>
                <a:cs typeface="Arial" pitchFamily="34" charset="0"/>
              </a:rPr>
              <a:t>Subprogramas sectoriales</a:t>
            </a:r>
          </a:p>
          <a:p>
            <a:pPr>
              <a:buNone/>
            </a:pPr>
            <a:r>
              <a:rPr lang="es-MX" sz="2800" dirty="0" smtClean="0">
                <a:latin typeface="Calibri" pitchFamily="34" charset="0"/>
                <a:cs typeface="Arial" pitchFamily="34" charset="0"/>
              </a:rPr>
              <a:t>Una formación inicial y continua de los maestros que asegure la congruencia de los contenidos y prácticas educativas con los propósitos de la educación básica</a:t>
            </a:r>
            <a:r>
              <a:rPr lang="es-MX" sz="2800" dirty="0" smtClean="0">
                <a:latin typeface="Calibri" pitchFamily="34" charset="0"/>
              </a:rPr>
              <a:t> así como la transformación académica y administrativa de las escuelas normales para garantizar que el país cuente con los profesionales que la educación básica requiere:</a:t>
            </a:r>
            <a:endParaRPr lang="es-MX" sz="2800" dirty="0">
              <a:latin typeface="Calibri" pitchFamily="34" charset="0"/>
              <a:cs typeface="Arial" pitchFamily="34" charset="0"/>
            </a:endParaRPr>
          </a:p>
          <a:p>
            <a:pPr>
              <a:buNone/>
            </a:pPr>
            <a:endParaRPr lang="es-MX"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Marcador de contenido"/>
          <p:cNvSpPr>
            <a:spLocks noGrp="1"/>
          </p:cNvSpPr>
          <p:nvPr>
            <p:ph idx="1"/>
          </p:nvPr>
        </p:nvSpPr>
        <p:spPr>
          <a:xfrm>
            <a:off x="457200" y="764704"/>
            <a:ext cx="8229600" cy="6093296"/>
          </a:xfrm>
        </p:spPr>
        <p:txBody>
          <a:bodyPr>
            <a:normAutofit/>
          </a:bodyPr>
          <a:lstStyle/>
          <a:p>
            <a:pPr>
              <a:buNone/>
            </a:pPr>
            <a:r>
              <a:rPr lang="es-MX" sz="2800" dirty="0" smtClean="0">
                <a:latin typeface="Bell MT" pitchFamily="18" charset="0"/>
              </a:rPr>
              <a:t>• Evaluar </a:t>
            </a:r>
            <a:r>
              <a:rPr lang="es-MX" sz="2800" dirty="0">
                <a:latin typeface="Bell MT" pitchFamily="18" charset="0"/>
              </a:rPr>
              <a:t>y consolidar la renovación curricular de las licenciaturas en educación preescolar, primaria y secundaria, puesta en marcha en años recientes .</a:t>
            </a:r>
          </a:p>
          <a:p>
            <a:pPr>
              <a:buNone/>
            </a:pPr>
            <a:r>
              <a:rPr lang="es-MX" sz="2800" dirty="0">
                <a:latin typeface="Bell MT" pitchFamily="18" charset="0"/>
              </a:rPr>
              <a:t>• Diseñar y elaborar los planes y programas de estudio de las licenciaturas en educación especial, física, indígena, artística e inicial.</a:t>
            </a:r>
          </a:p>
          <a:p>
            <a:pPr>
              <a:buNone/>
            </a:pPr>
            <a:r>
              <a:rPr lang="es-MX" sz="2800" dirty="0">
                <a:latin typeface="Bell MT" pitchFamily="18" charset="0"/>
              </a:rPr>
              <a:t>• Promover la formación y actualización de los equipos directivos y establecer normas académicas para la selección de los mismos.</a:t>
            </a:r>
          </a:p>
          <a:p>
            <a:pPr>
              <a:buNone/>
            </a:pPr>
            <a:r>
              <a:rPr lang="es-MX" sz="2800" dirty="0">
                <a:latin typeface="Bell MT" pitchFamily="18" charset="0"/>
              </a:rPr>
              <a:t>• Establecer reglas para la planeación y la evaluación de las instituciones y fortalecer el trabajo colegiado de profesores y directivos.</a:t>
            </a:r>
          </a:p>
          <a:p>
            <a:pPr>
              <a:buNone/>
            </a:pPr>
            <a:endParaRPr lang="es-MX" sz="2800" dirty="0" smtClean="0">
              <a:latin typeface="Bell MT" pitchFamily="18" charset="0"/>
            </a:endParaRPr>
          </a:p>
          <a:p>
            <a:pPr>
              <a:buNone/>
            </a:pPr>
            <a:endParaRPr lang="es-MX" sz="2800" dirty="0" smtClean="0">
              <a:latin typeface="Bell MT" pitchFamily="18" charset="0"/>
            </a:endParaRPr>
          </a:p>
          <a:p>
            <a:pPr>
              <a:buNone/>
            </a:pPr>
            <a:endParaRPr lang="es-MX" sz="2800" dirty="0">
              <a:latin typeface="Bell MT"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Marcador de contenido"/>
          <p:cNvSpPr>
            <a:spLocks noGrp="1"/>
          </p:cNvSpPr>
          <p:nvPr>
            <p:ph idx="1"/>
          </p:nvPr>
        </p:nvSpPr>
        <p:spPr>
          <a:xfrm>
            <a:off x="107504" y="116632"/>
            <a:ext cx="8856984" cy="6741368"/>
          </a:xfrm>
        </p:spPr>
        <p:txBody>
          <a:bodyPr>
            <a:normAutofit lnSpcReduction="10000"/>
          </a:bodyPr>
          <a:lstStyle/>
          <a:p>
            <a:pPr>
              <a:buNone/>
            </a:pPr>
            <a:r>
              <a:rPr lang="es-MX" dirty="0"/>
              <a:t>• </a:t>
            </a:r>
            <a:r>
              <a:rPr lang="es-MX" sz="2800" dirty="0">
                <a:latin typeface="Bell MT" pitchFamily="18" charset="0"/>
              </a:rPr>
              <a:t>Crear mecanismos para la evaluación, objetiva y sistemática, de las escuelas normales del país.</a:t>
            </a:r>
          </a:p>
          <a:p>
            <a:pPr>
              <a:buNone/>
            </a:pPr>
            <a:r>
              <a:rPr lang="es-MX" sz="2800" dirty="0">
                <a:latin typeface="Bell MT" pitchFamily="18" charset="0"/>
              </a:rPr>
              <a:t>• Crear redes de escuelas de educación básica en apoyo de la formación de docentes.</a:t>
            </a:r>
          </a:p>
          <a:p>
            <a:pPr>
              <a:buNone/>
            </a:pPr>
            <a:r>
              <a:rPr lang="es-MX" sz="2800" dirty="0">
                <a:latin typeface="Bell MT" pitchFamily="18" charset="0"/>
              </a:rPr>
              <a:t>• Establecer normas académicas para el ingreso y la permanencia de los profesores conforme a los perfiles académicos y el desempeño profesional.</a:t>
            </a:r>
          </a:p>
          <a:p>
            <a:pPr>
              <a:buNone/>
            </a:pPr>
            <a:r>
              <a:rPr lang="es-MX" sz="2800" dirty="0">
                <a:latin typeface="Bell MT" pitchFamily="18" charset="0"/>
              </a:rPr>
              <a:t>• Fortalecer el carácter académico de los estímulos que se otorgan a los profesores.</a:t>
            </a:r>
          </a:p>
          <a:p>
            <a:pPr>
              <a:buNone/>
            </a:pPr>
            <a:r>
              <a:rPr lang="es-MX" sz="2800" dirty="0">
                <a:latin typeface="Bell MT" pitchFamily="18" charset="0"/>
              </a:rPr>
              <a:t>• Promover la especialización del personal académico como formadores de docentes.</a:t>
            </a:r>
          </a:p>
          <a:p>
            <a:pPr>
              <a:buNone/>
            </a:pPr>
            <a:r>
              <a:rPr lang="es-MX" sz="2800" dirty="0">
                <a:latin typeface="Bell MT" pitchFamily="18" charset="0"/>
              </a:rPr>
              <a:t>• Regular la oferta de programas de postgrado dirigidos a los maestros de educación básica en servicio y al personal docente de las escuelas normales.</a:t>
            </a:r>
          </a:p>
          <a:p>
            <a:pPr>
              <a:buNone/>
            </a:pPr>
            <a:endParaRPr lang="es-MX"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idx="1"/>
          </p:nvPr>
        </p:nvSpPr>
        <p:spPr>
          <a:xfrm>
            <a:off x="457200" y="260648"/>
            <a:ext cx="8229600" cy="6120680"/>
          </a:xfrm>
        </p:spPr>
        <p:txBody>
          <a:bodyPr>
            <a:normAutofit/>
          </a:bodyPr>
          <a:lstStyle/>
          <a:p>
            <a:pPr>
              <a:buNone/>
            </a:pPr>
            <a:r>
              <a:rPr lang="es-MX" sz="2800" dirty="0">
                <a:latin typeface="Bell MT" pitchFamily="18" charset="0"/>
              </a:rPr>
              <a:t>METAS</a:t>
            </a:r>
            <a:r>
              <a:rPr lang="es-MX" sz="2800" dirty="0" smtClean="0">
                <a:latin typeface="Bell MT" pitchFamily="18" charset="0"/>
              </a:rPr>
              <a:t>:</a:t>
            </a:r>
          </a:p>
          <a:p>
            <a:pPr>
              <a:buNone/>
            </a:pPr>
            <a:endParaRPr lang="es-MX" sz="2800" dirty="0">
              <a:latin typeface="Bell MT" pitchFamily="18" charset="0"/>
            </a:endParaRPr>
          </a:p>
          <a:p>
            <a:pPr>
              <a:buNone/>
            </a:pPr>
            <a:r>
              <a:rPr lang="es-MX" sz="2800" dirty="0">
                <a:latin typeface="Bell MT" pitchFamily="18" charset="0"/>
              </a:rPr>
              <a:t>• En 2002, efectuar la evaluación institucional externa de las escuelas normales.</a:t>
            </a:r>
          </a:p>
          <a:p>
            <a:pPr>
              <a:buNone/>
            </a:pPr>
            <a:r>
              <a:rPr lang="es-MX" sz="2800" dirty="0">
                <a:latin typeface="Bell MT" pitchFamily="18" charset="0"/>
              </a:rPr>
              <a:t>• Publicar, en 2003, la normativa pedagógica y de operación para transformar a las escuelas de educación normal en instituciones de excelencia académica.</a:t>
            </a:r>
          </a:p>
          <a:p>
            <a:pPr>
              <a:buNone/>
            </a:pPr>
            <a:r>
              <a:rPr lang="es-MX" sz="2800" dirty="0">
                <a:latin typeface="Bell MT" pitchFamily="18" charset="0"/>
              </a:rPr>
              <a:t>• Renovar, en 2004, los planes de estudio de ocho licenciaturas para educación normal: Preescolar, Primaria, Secundaria, Especial, Física, Artística, Indígena e Inicial.</a:t>
            </a:r>
          </a:p>
          <a:p>
            <a:pPr>
              <a:buNone/>
            </a:pPr>
            <a:endParaRPr lang="es-MX"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Marcador de contenido"/>
          <p:cNvSpPr>
            <a:spLocks noGrp="1"/>
          </p:cNvSpPr>
          <p:nvPr>
            <p:ph idx="1"/>
          </p:nvPr>
        </p:nvSpPr>
        <p:spPr>
          <a:xfrm>
            <a:off x="395536" y="255165"/>
            <a:ext cx="8229600" cy="6126163"/>
          </a:xfrm>
        </p:spPr>
        <p:txBody>
          <a:bodyPr>
            <a:normAutofit fontScale="92500" lnSpcReduction="20000"/>
          </a:bodyPr>
          <a:lstStyle/>
          <a:p>
            <a:pPr>
              <a:buNone/>
            </a:pPr>
            <a:r>
              <a:rPr lang="es-MX" sz="2800" dirty="0" smtClean="0">
                <a:latin typeface="Bell MT" pitchFamily="18" charset="0"/>
              </a:rPr>
              <a:t>• Para 2006, haber actualizado en los nuevos enfoques de la formación inicial de maestros a 90% (15 mil) de los profesores de licenciatura de las escuelas normales del país.</a:t>
            </a:r>
          </a:p>
          <a:p>
            <a:pPr>
              <a:buNone/>
            </a:pPr>
            <a:r>
              <a:rPr lang="es-MX" sz="2800" dirty="0" smtClean="0">
                <a:latin typeface="Bell MT" pitchFamily="18" charset="0"/>
              </a:rPr>
              <a:t>• </a:t>
            </a:r>
            <a:r>
              <a:rPr lang="es-MX" sz="2800" dirty="0">
                <a:latin typeface="Bell MT" pitchFamily="18" charset="0"/>
              </a:rPr>
              <a:t>A partir de 2002, todos los directivos de las escuelas normales se actualizarán en procesos para mejorar la organización académica y la gestión institucional.</a:t>
            </a:r>
          </a:p>
          <a:p>
            <a:pPr>
              <a:buNone/>
            </a:pPr>
            <a:r>
              <a:rPr lang="es-MX" sz="2800" dirty="0">
                <a:latin typeface="Bell MT" pitchFamily="18" charset="0"/>
              </a:rPr>
              <a:t>• En 2003, todas las escuelas normales públicas contarán con la infraestructura básica para el desarrollo de las actividades académicas:</a:t>
            </a:r>
          </a:p>
          <a:p>
            <a:pPr>
              <a:buNone/>
            </a:pPr>
            <a:r>
              <a:rPr lang="es-MX" sz="2800" dirty="0">
                <a:latin typeface="Bell MT" pitchFamily="18" charset="0"/>
              </a:rPr>
              <a:t>Educación Básica</a:t>
            </a:r>
          </a:p>
          <a:p>
            <a:pPr>
              <a:buNone/>
            </a:pPr>
            <a:r>
              <a:rPr lang="es-MX" sz="2800" dirty="0">
                <a:latin typeface="Bell MT" pitchFamily="18" charset="0"/>
              </a:rPr>
              <a:t>• Aulas de cómputo</a:t>
            </a:r>
          </a:p>
          <a:p>
            <a:pPr>
              <a:buNone/>
            </a:pPr>
            <a:r>
              <a:rPr lang="es-MX" sz="2800" dirty="0">
                <a:latin typeface="Bell MT" pitchFamily="18" charset="0"/>
              </a:rPr>
              <a:t>• Aulas para el aprendizaje de idiomas y el uso de medios audiovisuales, y salas de maestros</a:t>
            </a:r>
          </a:p>
          <a:p>
            <a:pPr>
              <a:buNone/>
            </a:pPr>
            <a:r>
              <a:rPr lang="es-MX" sz="2800" dirty="0">
                <a:latin typeface="Bell MT" pitchFamily="18" charset="0"/>
              </a:rPr>
              <a:t>• Acervos bibliográficos</a:t>
            </a:r>
          </a:p>
          <a:p>
            <a:pPr>
              <a:buNone/>
            </a:pPr>
            <a:endParaRPr lang="es-MX"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www.virtual5.com.mx/articulos/wp-content/uploads/2009/07/reuniones-de-trabajo.jpg"/>
          <p:cNvPicPr>
            <a:picLocks noChangeAspect="1" noChangeArrowheads="1"/>
          </p:cNvPicPr>
          <p:nvPr/>
        </p:nvPicPr>
        <p:blipFill>
          <a:blip r:embed="rId2" cstate="print"/>
          <a:srcRect/>
          <a:stretch>
            <a:fillRect/>
          </a:stretch>
        </p:blipFill>
        <p:spPr bwMode="auto">
          <a:xfrm>
            <a:off x="5572132" y="2857496"/>
            <a:ext cx="2738457" cy="1643074"/>
          </a:xfrm>
          <a:prstGeom prst="rect">
            <a:avLst/>
          </a:prstGeom>
          <a:noFill/>
        </p:spPr>
      </p:pic>
      <p:sp>
        <p:nvSpPr>
          <p:cNvPr id="2" name="1 Título"/>
          <p:cNvSpPr txBox="1">
            <a:spLocks/>
          </p:cNvSpPr>
          <p:nvPr/>
        </p:nvSpPr>
        <p:spPr>
          <a:xfrm>
            <a:off x="642910" y="142860"/>
            <a:ext cx="7467600" cy="1143000"/>
          </a:xfrm>
          <a:prstGeom prst="rect">
            <a:avLst/>
          </a:prstGeom>
        </p:spPr>
        <p:txBody>
          <a:bodyPr/>
          <a:lstStyle/>
          <a:p>
            <a:pPr marL="484632" marR="0" lvl="0" indent="0" algn="ctr" defTabSz="914400" rtl="0" eaLnBrk="1" fontAlgn="auto" latinLnBrk="0" hangingPunct="1">
              <a:lnSpc>
                <a:spcPct val="100000"/>
              </a:lnSpc>
              <a:spcBef>
                <a:spcPct val="0"/>
              </a:spcBef>
              <a:spcAft>
                <a:spcPts val="0"/>
              </a:spcAft>
              <a:buClrTx/>
              <a:buSzTx/>
              <a:buFontTx/>
              <a:buNone/>
              <a:tabLst/>
              <a:defRPr/>
            </a:pPr>
            <a:r>
              <a:rPr kumimoji="0" lang="es-ES" sz="4200" b="0" i="0" u="none" strike="noStrike" kern="1200" cap="none" spc="0" normalizeH="0" baseline="0" noProof="0" dirty="0" smtClean="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uLnTx/>
                <a:uFillTx/>
                <a:latin typeface="+mj-lt"/>
                <a:ea typeface="+mj-ea"/>
                <a:cs typeface="+mj-cs"/>
              </a:rPr>
              <a:t>Objetivo Particular 7</a:t>
            </a:r>
            <a:endParaRPr kumimoji="0" lang="es-MX" sz="4200" b="0" i="0" u="none" strike="noStrike" kern="1200" cap="none" spc="0" normalizeH="0" baseline="0" noProof="0" dirty="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uLnTx/>
              <a:uFillTx/>
              <a:latin typeface="+mj-lt"/>
              <a:ea typeface="+mj-ea"/>
              <a:cs typeface="+mj-cs"/>
            </a:endParaRPr>
          </a:p>
        </p:txBody>
      </p:sp>
      <p:sp>
        <p:nvSpPr>
          <p:cNvPr id="3" name="2 CuadroTexto"/>
          <p:cNvSpPr txBox="1"/>
          <p:nvPr/>
        </p:nvSpPr>
        <p:spPr>
          <a:xfrm>
            <a:off x="1928794" y="857232"/>
            <a:ext cx="7135287" cy="2031325"/>
          </a:xfrm>
          <a:prstGeom prst="rect">
            <a:avLst/>
          </a:prstGeom>
          <a:noFill/>
        </p:spPr>
        <p:txBody>
          <a:bodyPr wrap="none" rtlCol="0">
            <a:spAutoFit/>
          </a:bodyPr>
          <a:lstStyle/>
          <a:p>
            <a:pPr algn="ctr"/>
            <a:r>
              <a:rPr lang="es-MX" dirty="0">
                <a:latin typeface="Century Gothic" pitchFamily="34" charset="0"/>
                <a:cs typeface="Arial" pitchFamily="34" charset="0"/>
              </a:rPr>
              <a:t>Fomentar el desarrollo profesional de los maestros </a:t>
            </a:r>
            <a:endParaRPr lang="es-MX" dirty="0" smtClean="0">
              <a:latin typeface="Century Gothic" pitchFamily="34" charset="0"/>
              <a:cs typeface="Arial" pitchFamily="34" charset="0"/>
            </a:endParaRPr>
          </a:p>
          <a:p>
            <a:pPr algn="ctr"/>
            <a:r>
              <a:rPr lang="es-MX" dirty="0" smtClean="0">
                <a:latin typeface="Century Gothic" pitchFamily="34" charset="0"/>
                <a:cs typeface="Arial" pitchFamily="34" charset="0"/>
              </a:rPr>
              <a:t>Asegurando una </a:t>
            </a:r>
            <a:r>
              <a:rPr lang="es-MX" dirty="0">
                <a:latin typeface="Century Gothic" pitchFamily="34" charset="0"/>
                <a:cs typeface="Arial" pitchFamily="34" charset="0"/>
              </a:rPr>
              <a:t>oferta de formación continua, variada, </a:t>
            </a:r>
            <a:endParaRPr lang="es-MX" dirty="0" smtClean="0">
              <a:latin typeface="Century Gothic" pitchFamily="34" charset="0"/>
              <a:cs typeface="Arial" pitchFamily="34" charset="0"/>
            </a:endParaRPr>
          </a:p>
          <a:p>
            <a:pPr algn="ctr"/>
            <a:r>
              <a:rPr lang="es-MX" dirty="0" smtClean="0">
                <a:latin typeface="Century Gothic" pitchFamily="34" charset="0"/>
                <a:cs typeface="Arial" pitchFamily="34" charset="0"/>
              </a:rPr>
              <a:t>flexible </a:t>
            </a:r>
            <a:r>
              <a:rPr lang="es-MX" dirty="0">
                <a:latin typeface="Century Gothic" pitchFamily="34" charset="0"/>
                <a:cs typeface="Arial" pitchFamily="34" charset="0"/>
              </a:rPr>
              <a:t>y </a:t>
            </a:r>
            <a:r>
              <a:rPr lang="es-MX" dirty="0" smtClean="0">
                <a:latin typeface="Century Gothic" pitchFamily="34" charset="0"/>
                <a:cs typeface="Arial" pitchFamily="34" charset="0"/>
              </a:rPr>
              <a:t>congruente con </a:t>
            </a:r>
            <a:r>
              <a:rPr lang="es-MX" dirty="0">
                <a:latin typeface="Century Gothic" pitchFamily="34" charset="0"/>
                <a:cs typeface="Arial" pitchFamily="34" charset="0"/>
              </a:rPr>
              <a:t>los propósitos educativos, así como </a:t>
            </a:r>
            <a:endParaRPr lang="es-MX" dirty="0" smtClean="0">
              <a:latin typeface="Century Gothic" pitchFamily="34" charset="0"/>
              <a:cs typeface="Arial" pitchFamily="34" charset="0"/>
            </a:endParaRPr>
          </a:p>
          <a:p>
            <a:pPr algn="ctr"/>
            <a:r>
              <a:rPr lang="es-MX" dirty="0" smtClean="0">
                <a:latin typeface="Century Gothic" pitchFamily="34" charset="0"/>
                <a:cs typeface="Arial" pitchFamily="34" charset="0"/>
              </a:rPr>
              <a:t>las </a:t>
            </a:r>
            <a:r>
              <a:rPr lang="es-MX" dirty="0">
                <a:latin typeface="Century Gothic" pitchFamily="34" charset="0"/>
                <a:cs typeface="Arial" pitchFamily="34" charset="0"/>
              </a:rPr>
              <a:t>condiciones </a:t>
            </a:r>
            <a:r>
              <a:rPr lang="es-MX" dirty="0" smtClean="0">
                <a:latin typeface="Century Gothic" pitchFamily="34" charset="0"/>
                <a:cs typeface="Arial" pitchFamily="34" charset="0"/>
              </a:rPr>
              <a:t>institucionales para </a:t>
            </a:r>
            <a:r>
              <a:rPr lang="es-MX" dirty="0">
                <a:latin typeface="Century Gothic" pitchFamily="34" charset="0"/>
                <a:cs typeface="Arial" pitchFamily="34" charset="0"/>
              </a:rPr>
              <a:t>esa formación, y un </a:t>
            </a:r>
            <a:endParaRPr lang="es-MX" dirty="0" smtClean="0">
              <a:latin typeface="Century Gothic" pitchFamily="34" charset="0"/>
              <a:cs typeface="Arial" pitchFamily="34" charset="0"/>
            </a:endParaRPr>
          </a:p>
          <a:p>
            <a:pPr algn="ctr"/>
            <a:r>
              <a:rPr lang="es-MX" dirty="0" smtClean="0">
                <a:latin typeface="Century Gothic" pitchFamily="34" charset="0"/>
                <a:cs typeface="Arial" pitchFamily="34" charset="0"/>
              </a:rPr>
              <a:t>sistema </a:t>
            </a:r>
            <a:r>
              <a:rPr lang="es-MX" dirty="0">
                <a:latin typeface="Century Gothic" pitchFamily="34" charset="0"/>
                <a:cs typeface="Arial" pitchFamily="34" charset="0"/>
              </a:rPr>
              <a:t>de estímulos </a:t>
            </a:r>
            <a:r>
              <a:rPr lang="es-MX" dirty="0" smtClean="0">
                <a:latin typeface="Century Gothic" pitchFamily="34" charset="0"/>
                <a:cs typeface="Arial" pitchFamily="34" charset="0"/>
              </a:rPr>
              <a:t>que aliente </a:t>
            </a:r>
            <a:r>
              <a:rPr lang="es-MX" dirty="0">
                <a:latin typeface="Century Gothic" pitchFamily="34" charset="0"/>
                <a:cs typeface="Arial" pitchFamily="34" charset="0"/>
              </a:rPr>
              <a:t>el ejercicio profesional y </a:t>
            </a:r>
            <a:endParaRPr lang="es-MX" dirty="0" smtClean="0">
              <a:latin typeface="Century Gothic" pitchFamily="34" charset="0"/>
              <a:cs typeface="Arial" pitchFamily="34" charset="0"/>
            </a:endParaRPr>
          </a:p>
          <a:p>
            <a:pPr algn="ctr"/>
            <a:r>
              <a:rPr lang="es-MX" dirty="0" smtClean="0">
                <a:latin typeface="Century Gothic" pitchFamily="34" charset="0"/>
                <a:cs typeface="Arial" pitchFamily="34" charset="0"/>
              </a:rPr>
              <a:t>retribuya </a:t>
            </a:r>
            <a:r>
              <a:rPr lang="es-MX" dirty="0">
                <a:latin typeface="Century Gothic" pitchFamily="34" charset="0"/>
                <a:cs typeface="Arial" pitchFamily="34" charset="0"/>
              </a:rPr>
              <a:t>el trabajo eficaz de </a:t>
            </a:r>
            <a:r>
              <a:rPr lang="es-MX" dirty="0" smtClean="0">
                <a:latin typeface="Century Gothic" pitchFamily="34" charset="0"/>
                <a:cs typeface="Arial" pitchFamily="34" charset="0"/>
              </a:rPr>
              <a:t>los maestros</a:t>
            </a:r>
            <a:r>
              <a:rPr lang="es-MX" dirty="0">
                <a:latin typeface="Century Gothic" pitchFamily="34" charset="0"/>
                <a:cs typeface="Arial" pitchFamily="34" charset="0"/>
              </a:rPr>
              <a:t>.</a:t>
            </a:r>
          </a:p>
          <a:p>
            <a:endParaRPr lang="es-MX" dirty="0"/>
          </a:p>
        </p:txBody>
      </p:sp>
      <p:sp>
        <p:nvSpPr>
          <p:cNvPr id="5" name="4 Rectángulo"/>
          <p:cNvSpPr/>
          <p:nvPr/>
        </p:nvSpPr>
        <p:spPr>
          <a:xfrm>
            <a:off x="0" y="2786058"/>
            <a:ext cx="5000660" cy="2031325"/>
          </a:xfrm>
          <a:prstGeom prst="rect">
            <a:avLst/>
          </a:prstGeom>
        </p:spPr>
        <p:txBody>
          <a:bodyPr wrap="square">
            <a:spAutoFit/>
          </a:bodyPr>
          <a:lstStyle/>
          <a:p>
            <a:pPr marL="342900" lvl="0" indent="-342900" algn="ctr" fontAlgn="base">
              <a:spcBef>
                <a:spcPct val="0"/>
              </a:spcBef>
              <a:spcAft>
                <a:spcPct val="0"/>
              </a:spcAft>
            </a:pPr>
            <a:r>
              <a:rPr lang="es-MX" dirty="0" smtClean="0">
                <a:latin typeface="Century Gothic" pitchFamily="34" charset="0"/>
                <a:ea typeface="Calibri" pitchFamily="34" charset="0"/>
                <a:cs typeface="Arial" pitchFamily="34" charset="0"/>
              </a:rPr>
              <a:t>Consolidar y articular el subsistema de actualización, capacitación</a:t>
            </a:r>
            <a:r>
              <a:rPr lang="es-MX" dirty="0" smtClean="0">
                <a:latin typeface="Century Gothic" pitchFamily="34" charset="0"/>
                <a:cs typeface="Arial" pitchFamily="34" charset="0"/>
              </a:rPr>
              <a:t> </a:t>
            </a:r>
            <a:r>
              <a:rPr lang="es-MX" dirty="0" smtClean="0">
                <a:latin typeface="Century Gothic" pitchFamily="34" charset="0"/>
                <a:ea typeface="Calibri" pitchFamily="34" charset="0"/>
                <a:cs typeface="Arial" pitchFamily="34" charset="0"/>
              </a:rPr>
              <a:t>y superación profesional para maestros de educación</a:t>
            </a:r>
            <a:r>
              <a:rPr lang="es-MX" dirty="0" smtClean="0">
                <a:latin typeface="Century Gothic" pitchFamily="34" charset="0"/>
                <a:cs typeface="Arial" pitchFamily="34" charset="0"/>
              </a:rPr>
              <a:t> </a:t>
            </a:r>
            <a:r>
              <a:rPr lang="es-MX" dirty="0" smtClean="0">
                <a:latin typeface="Century Gothic" pitchFamily="34" charset="0"/>
                <a:ea typeface="Calibri" pitchFamily="34" charset="0"/>
                <a:cs typeface="Arial" pitchFamily="34" charset="0"/>
              </a:rPr>
              <a:t>básica en servicio, mediante la evaluación de los servicios, su</a:t>
            </a:r>
            <a:r>
              <a:rPr lang="es-MX" dirty="0" smtClean="0">
                <a:latin typeface="Century Gothic" pitchFamily="34" charset="0"/>
                <a:cs typeface="Arial" pitchFamily="34" charset="0"/>
              </a:rPr>
              <a:t> </a:t>
            </a:r>
            <a:r>
              <a:rPr lang="es-MX" dirty="0" smtClean="0">
                <a:latin typeface="Century Gothic" pitchFamily="34" charset="0"/>
                <a:ea typeface="Calibri" pitchFamily="34" charset="0"/>
                <a:cs typeface="Arial" pitchFamily="34" charset="0"/>
              </a:rPr>
              <a:t>fortalecimiento institucional y el establecimiento de normas</a:t>
            </a:r>
            <a:r>
              <a:rPr lang="es-MX" dirty="0" smtClean="0">
                <a:latin typeface="Century Gothic" pitchFamily="34" charset="0"/>
                <a:cs typeface="Arial" pitchFamily="34" charset="0"/>
              </a:rPr>
              <a:t> </a:t>
            </a:r>
            <a:r>
              <a:rPr lang="es-MX" dirty="0" smtClean="0">
                <a:latin typeface="Century Gothic" pitchFamily="34" charset="0"/>
                <a:ea typeface="Calibri" pitchFamily="34" charset="0"/>
                <a:cs typeface="Arial" pitchFamily="34" charset="0"/>
              </a:rPr>
              <a:t>generales.</a:t>
            </a:r>
            <a:endParaRPr lang="es-MX" dirty="0" smtClean="0">
              <a:latin typeface="Century Gothic" pitchFamily="34" charset="0"/>
              <a:ea typeface="Calibri" pitchFamily="34" charset="0"/>
              <a:cs typeface="Arial" pitchFamily="34" charset="0"/>
            </a:endParaRPr>
          </a:p>
        </p:txBody>
      </p:sp>
      <p:sp>
        <p:nvSpPr>
          <p:cNvPr id="6" name="5 Rectángulo"/>
          <p:cNvSpPr/>
          <p:nvPr/>
        </p:nvSpPr>
        <p:spPr>
          <a:xfrm>
            <a:off x="4000496" y="4572008"/>
            <a:ext cx="4572000" cy="2031325"/>
          </a:xfrm>
          <a:prstGeom prst="rect">
            <a:avLst/>
          </a:prstGeom>
        </p:spPr>
        <p:txBody>
          <a:bodyPr>
            <a:spAutoFit/>
          </a:bodyPr>
          <a:lstStyle/>
          <a:p>
            <a:pPr marL="342900" lvl="0" indent="-342900" algn="ctr" fontAlgn="base">
              <a:spcBef>
                <a:spcPct val="0"/>
              </a:spcBef>
              <a:spcAft>
                <a:spcPct val="0"/>
              </a:spcAft>
            </a:pPr>
            <a:endParaRPr lang="es-MX" dirty="0" smtClean="0">
              <a:latin typeface="Century Gothic" pitchFamily="34" charset="0"/>
              <a:ea typeface="Calibri" pitchFamily="34" charset="0"/>
              <a:cs typeface="Arial" pitchFamily="34" charset="0"/>
            </a:endParaRPr>
          </a:p>
          <a:p>
            <a:pPr algn="ctr"/>
            <a:r>
              <a:rPr lang="es-ES" dirty="0" smtClean="0">
                <a:latin typeface="Century Gothic" pitchFamily="34" charset="0"/>
                <a:cs typeface="Arial" pitchFamily="34" charset="0"/>
              </a:rPr>
              <a:t> </a:t>
            </a:r>
            <a:r>
              <a:rPr lang="es-MX" dirty="0" smtClean="0">
                <a:latin typeface="Century Gothic" pitchFamily="34" charset="0"/>
                <a:cs typeface="Arial" pitchFamily="34" charset="0"/>
              </a:rPr>
              <a:t> </a:t>
            </a:r>
            <a:r>
              <a:rPr lang="es-MX" dirty="0" smtClean="0">
                <a:latin typeface="Century Gothic" pitchFamily="34" charset="0"/>
                <a:cs typeface="Arial" pitchFamily="34" charset="0"/>
              </a:rPr>
              <a:t>Promover la evaluación del Programa Nacional para la actualización Permanente de los Maestros de Educación Básica en Servicio y de los sistemas estatales de actualización y capacitación para maestros.</a:t>
            </a:r>
            <a:endParaRPr lang="es-MX" dirty="0" smtClean="0">
              <a:latin typeface="Century Gothic" pitchFamily="34" charset="0"/>
              <a:cs typeface="Arial"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pequebebes.com/wp-content/2010/06/rincones-aprendizaje.jpg"/>
          <p:cNvPicPr>
            <a:picLocks noChangeAspect="1" noChangeArrowheads="1"/>
          </p:cNvPicPr>
          <p:nvPr/>
        </p:nvPicPr>
        <p:blipFill>
          <a:blip r:embed="rId2" cstate="print"/>
          <a:srcRect/>
          <a:stretch>
            <a:fillRect/>
          </a:stretch>
        </p:blipFill>
        <p:spPr bwMode="auto">
          <a:xfrm>
            <a:off x="2571736" y="3714752"/>
            <a:ext cx="4057650" cy="2819401"/>
          </a:xfrm>
          <a:prstGeom prst="rect">
            <a:avLst/>
          </a:prstGeom>
          <a:noFill/>
        </p:spPr>
      </p:pic>
      <p:sp>
        <p:nvSpPr>
          <p:cNvPr id="2" name="1 Título"/>
          <p:cNvSpPr txBox="1">
            <a:spLocks/>
          </p:cNvSpPr>
          <p:nvPr/>
        </p:nvSpPr>
        <p:spPr>
          <a:xfrm>
            <a:off x="457200" y="274638"/>
            <a:ext cx="7467600" cy="1143000"/>
          </a:xfrm>
          <a:prstGeom prst="rect">
            <a:avLst/>
          </a:prstGeom>
        </p:spPr>
        <p:txBody>
          <a:bodyPr/>
          <a:lstStyle/>
          <a:p>
            <a:pPr marL="484632" marR="0" lvl="0" indent="0" algn="ctr" defTabSz="914400" rtl="0" eaLnBrk="1" fontAlgn="auto" latinLnBrk="0" hangingPunct="1">
              <a:lnSpc>
                <a:spcPct val="100000"/>
              </a:lnSpc>
              <a:spcBef>
                <a:spcPct val="0"/>
              </a:spcBef>
              <a:spcAft>
                <a:spcPts val="0"/>
              </a:spcAft>
              <a:buClrTx/>
              <a:buSzTx/>
              <a:buFontTx/>
              <a:buNone/>
              <a:tabLst/>
              <a:defRPr/>
            </a:pPr>
            <a:r>
              <a:rPr kumimoji="0" lang="es-ES" sz="4200" b="0" i="0" u="none" strike="noStrike" kern="1200" cap="none" spc="0" normalizeH="0" baseline="0" noProof="0" smtClean="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uLnTx/>
                <a:uFillTx/>
                <a:latin typeface="+mj-lt"/>
                <a:ea typeface="+mj-ea"/>
                <a:cs typeface="+mj-cs"/>
              </a:rPr>
              <a:t>Líneas de Acción</a:t>
            </a:r>
            <a:endParaRPr kumimoji="0" lang="es-MX" sz="4200" b="0" i="0" u="none" strike="noStrike" kern="1200" cap="none" spc="0" normalizeH="0" baseline="0" noProof="0" dirty="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uLnTx/>
              <a:uFillTx/>
              <a:latin typeface="+mj-lt"/>
              <a:ea typeface="+mj-ea"/>
              <a:cs typeface="+mj-cs"/>
            </a:endParaRPr>
          </a:p>
        </p:txBody>
      </p:sp>
      <p:sp>
        <p:nvSpPr>
          <p:cNvPr id="3" name="2 Rectángulo"/>
          <p:cNvSpPr/>
          <p:nvPr/>
        </p:nvSpPr>
        <p:spPr>
          <a:xfrm>
            <a:off x="323528" y="1556792"/>
            <a:ext cx="8208912" cy="5539978"/>
          </a:xfrm>
          <a:prstGeom prst="rect">
            <a:avLst/>
          </a:prstGeom>
        </p:spPr>
        <p:txBody>
          <a:bodyPr wrap="square">
            <a:spAutoFit/>
          </a:bodyPr>
          <a:lstStyle/>
          <a:p>
            <a:pPr lvl="0" algn="just" eaLnBrk="0" fontAlgn="base" hangingPunct="0">
              <a:spcBef>
                <a:spcPct val="0"/>
              </a:spcBef>
              <a:spcAft>
                <a:spcPct val="0"/>
              </a:spcAft>
              <a:buFont typeface="Arial" pitchFamily="34" charset="0"/>
              <a:buChar char="•"/>
            </a:pPr>
            <a:r>
              <a:rPr kumimoji="0" lang="es-MX" b="0" i="0" u="none" strike="noStrike" cap="none" normalizeH="0" baseline="0" dirty="0" smtClean="0">
                <a:ln>
                  <a:noFill/>
                </a:ln>
                <a:solidFill>
                  <a:schemeClr val="tx1"/>
                </a:solidFill>
                <a:effectLst/>
                <a:latin typeface="Century Gothic" pitchFamily="34" charset="0"/>
                <a:ea typeface="Calibri" pitchFamily="34" charset="0"/>
                <a:cs typeface="Arial" pitchFamily="34" charset="0"/>
              </a:rPr>
              <a:t>Diseñar </a:t>
            </a:r>
            <a:r>
              <a:rPr kumimoji="0" lang="es-MX" b="0" i="0" u="none" strike="noStrike" cap="none" normalizeH="0" baseline="0" dirty="0" smtClean="0">
                <a:ln>
                  <a:noFill/>
                </a:ln>
                <a:solidFill>
                  <a:schemeClr val="tx1"/>
                </a:solidFill>
                <a:effectLst/>
                <a:latin typeface="Century Gothic" pitchFamily="34" charset="0"/>
                <a:ea typeface="Calibri" pitchFamily="34" charset="0"/>
                <a:cs typeface="Arial" pitchFamily="34" charset="0"/>
              </a:rPr>
              <a:t>mecanismos transparentes y efectivos de reconocimiento</a:t>
            </a:r>
            <a:r>
              <a:rPr lang="es-MX" dirty="0" smtClean="0">
                <a:latin typeface="Century Gothic" pitchFamily="34" charset="0"/>
                <a:cs typeface="Arial" pitchFamily="34" charset="0"/>
              </a:rPr>
              <a:t> </a:t>
            </a:r>
            <a:r>
              <a:rPr kumimoji="0" lang="es-MX" b="0" i="0" u="none" strike="noStrike" cap="none" normalizeH="0" baseline="0" dirty="0" smtClean="0">
                <a:ln>
                  <a:noFill/>
                </a:ln>
                <a:solidFill>
                  <a:schemeClr val="tx1"/>
                </a:solidFill>
                <a:effectLst/>
                <a:latin typeface="Century Gothic" pitchFamily="34" charset="0"/>
                <a:ea typeface="Calibri" pitchFamily="34" charset="0"/>
                <a:cs typeface="Arial" pitchFamily="34" charset="0"/>
              </a:rPr>
              <a:t>y estímulo académico al desempeño de los profesores</a:t>
            </a:r>
            <a:r>
              <a:rPr kumimoji="0" lang="es-MX" b="0" i="0" u="none" strike="noStrike" cap="none" normalizeH="0" baseline="0" dirty="0" smtClean="0">
                <a:ln>
                  <a:noFill/>
                </a:ln>
                <a:solidFill>
                  <a:schemeClr val="tx1"/>
                </a:solidFill>
                <a:effectLst/>
                <a:latin typeface="Century Gothic" pitchFamily="34" charset="0"/>
                <a:ea typeface="Calibri" pitchFamily="34" charset="0"/>
                <a:cs typeface="Arial" pitchFamily="34" charset="0"/>
              </a:rPr>
              <a:t>.</a:t>
            </a:r>
            <a:endParaRPr kumimoji="0" lang="es-MX" b="0" i="0" u="none" strike="noStrike" cap="none" normalizeH="0" baseline="0" dirty="0" smtClean="0">
              <a:ln>
                <a:noFill/>
              </a:ln>
              <a:solidFill>
                <a:schemeClr val="tx1"/>
              </a:solidFill>
              <a:effectLst/>
              <a:latin typeface="Century Gothic" pitchFamily="34" charset="0"/>
              <a:cs typeface="Arial" pitchFamily="34" charset="0"/>
            </a:endParaRPr>
          </a:p>
          <a:p>
            <a:pPr lvl="0" algn="just" eaLnBrk="0" fontAlgn="base" hangingPunct="0">
              <a:spcBef>
                <a:spcPct val="0"/>
              </a:spcBef>
              <a:spcAft>
                <a:spcPct val="0"/>
              </a:spcAft>
              <a:buFont typeface="Arial" pitchFamily="34" charset="0"/>
              <a:buChar char="•"/>
            </a:pPr>
            <a:r>
              <a:rPr kumimoji="0" lang="es-MX" b="0" i="0" u="none" strike="noStrike" cap="none" normalizeH="0" baseline="0" dirty="0" smtClean="0">
                <a:ln>
                  <a:noFill/>
                </a:ln>
                <a:solidFill>
                  <a:schemeClr val="tx1"/>
                </a:solidFill>
                <a:effectLst/>
                <a:latin typeface="Century Gothic" pitchFamily="34" charset="0"/>
                <a:ea typeface="Calibri" pitchFamily="34" charset="0"/>
                <a:cs typeface="Arial" pitchFamily="34" charset="0"/>
              </a:rPr>
              <a:t> </a:t>
            </a:r>
            <a:r>
              <a:rPr kumimoji="0" lang="es-MX" b="0" i="0" u="none" strike="noStrike" cap="none" normalizeH="0" baseline="0" dirty="0" smtClean="0">
                <a:ln>
                  <a:noFill/>
                </a:ln>
                <a:solidFill>
                  <a:schemeClr val="tx1"/>
                </a:solidFill>
                <a:effectLst/>
                <a:latin typeface="Century Gothic" pitchFamily="34" charset="0"/>
                <a:ea typeface="Calibri" pitchFamily="34" charset="0"/>
                <a:cs typeface="Arial" pitchFamily="34" charset="0"/>
              </a:rPr>
              <a:t>Establecer mecanismos para promover y facilitar la participación</a:t>
            </a:r>
            <a:r>
              <a:rPr lang="es-MX" dirty="0" smtClean="0">
                <a:latin typeface="Century Gothic" pitchFamily="34" charset="0"/>
                <a:cs typeface="Arial" pitchFamily="34" charset="0"/>
              </a:rPr>
              <a:t> </a:t>
            </a:r>
            <a:r>
              <a:rPr kumimoji="0" lang="es-MX" b="0" i="0" u="none" strike="noStrike" cap="none" normalizeH="0" baseline="0" dirty="0" smtClean="0">
                <a:ln>
                  <a:noFill/>
                </a:ln>
                <a:solidFill>
                  <a:schemeClr val="tx1"/>
                </a:solidFill>
                <a:effectLst/>
                <a:latin typeface="Century Gothic" pitchFamily="34" charset="0"/>
                <a:ea typeface="Calibri" pitchFamily="34" charset="0"/>
                <a:cs typeface="Arial" pitchFamily="34" charset="0"/>
              </a:rPr>
              <a:t>de los docentes en el análisis, la reflexión y la elaboración de</a:t>
            </a:r>
            <a:r>
              <a:rPr lang="es-MX" dirty="0" smtClean="0">
                <a:latin typeface="Century Gothic" pitchFamily="34" charset="0"/>
                <a:cs typeface="Arial" pitchFamily="34" charset="0"/>
              </a:rPr>
              <a:t> </a:t>
            </a:r>
            <a:r>
              <a:rPr kumimoji="0" lang="es-MX" b="0" i="0" u="none" strike="noStrike" cap="none" normalizeH="0" baseline="0" dirty="0" smtClean="0">
                <a:ln>
                  <a:noFill/>
                </a:ln>
                <a:solidFill>
                  <a:schemeClr val="tx1"/>
                </a:solidFill>
                <a:effectLst/>
                <a:latin typeface="Century Gothic" pitchFamily="34" charset="0"/>
                <a:ea typeface="Calibri" pitchFamily="34" charset="0"/>
                <a:cs typeface="Arial" pitchFamily="34" charset="0"/>
              </a:rPr>
              <a:t>propuestas sobre la política y el quehacer educativo.</a:t>
            </a:r>
            <a:endParaRPr kumimoji="0" lang="es-MX" b="0" i="0" u="none" strike="noStrike" cap="none" normalizeH="0" baseline="0" dirty="0" smtClean="0">
              <a:ln>
                <a:noFill/>
              </a:ln>
              <a:solidFill>
                <a:schemeClr val="tx1"/>
              </a:solidFill>
              <a:effectLst/>
              <a:latin typeface="Century Gothic" pitchFamily="34" charset="0"/>
              <a:cs typeface="Arial" pitchFamily="34" charset="0"/>
            </a:endParaRPr>
          </a:p>
          <a:p>
            <a:pPr lvl="0" algn="just" eaLnBrk="0" fontAlgn="base" hangingPunct="0">
              <a:spcBef>
                <a:spcPct val="0"/>
              </a:spcBef>
              <a:spcAft>
                <a:spcPct val="0"/>
              </a:spcAft>
              <a:buFont typeface="Arial" pitchFamily="34" charset="0"/>
              <a:buChar char="•"/>
            </a:pPr>
            <a:r>
              <a:rPr kumimoji="0" lang="es-MX" b="0" i="0" u="none" strike="noStrike" cap="none" normalizeH="0" baseline="0" dirty="0" smtClean="0">
                <a:ln>
                  <a:noFill/>
                </a:ln>
                <a:solidFill>
                  <a:schemeClr val="tx1"/>
                </a:solidFill>
                <a:effectLst/>
                <a:latin typeface="Century Gothic" pitchFamily="34" charset="0"/>
                <a:ea typeface="Calibri" pitchFamily="34" charset="0"/>
                <a:cs typeface="Arial" pitchFamily="34" charset="0"/>
              </a:rPr>
              <a:t> </a:t>
            </a:r>
            <a:r>
              <a:rPr kumimoji="0" lang="es-MX" b="0" i="0" u="none" strike="noStrike" cap="none" normalizeH="0" baseline="0" dirty="0" smtClean="0">
                <a:ln>
                  <a:noFill/>
                </a:ln>
                <a:solidFill>
                  <a:schemeClr val="tx1"/>
                </a:solidFill>
                <a:effectLst/>
                <a:latin typeface="Century Gothic" pitchFamily="34" charset="0"/>
                <a:ea typeface="Calibri" pitchFamily="34" charset="0"/>
                <a:cs typeface="Arial" pitchFamily="34" charset="0"/>
              </a:rPr>
              <a:t>Evaluar el impacto del programa de Carrera Magisterial en el</a:t>
            </a:r>
            <a:r>
              <a:rPr lang="es-MX" dirty="0" smtClean="0">
                <a:latin typeface="Century Gothic" pitchFamily="34" charset="0"/>
                <a:cs typeface="Arial" pitchFamily="34" charset="0"/>
              </a:rPr>
              <a:t> </a:t>
            </a:r>
            <a:r>
              <a:rPr kumimoji="0" lang="es-MX" b="0" i="0" u="none" strike="noStrike" cap="none" normalizeH="0" baseline="0" dirty="0" smtClean="0">
                <a:ln>
                  <a:noFill/>
                </a:ln>
                <a:solidFill>
                  <a:schemeClr val="tx1"/>
                </a:solidFill>
                <a:effectLst/>
                <a:latin typeface="Century Gothic" pitchFamily="34" charset="0"/>
                <a:ea typeface="Calibri" pitchFamily="34" charset="0"/>
                <a:cs typeface="Arial" pitchFamily="34" charset="0"/>
              </a:rPr>
              <a:t>mejoramiento de la calidad de la enseñanza y</a:t>
            </a:r>
          </a:p>
          <a:p>
            <a:pPr algn="just" eaLnBrk="0" fontAlgn="base" hangingPunct="0">
              <a:spcBef>
                <a:spcPct val="0"/>
              </a:spcBef>
              <a:spcAft>
                <a:spcPct val="0"/>
              </a:spcAft>
            </a:pPr>
            <a:r>
              <a:rPr kumimoji="0" lang="es-MX" b="0" i="0" u="none" strike="noStrike" cap="none" normalizeH="0" baseline="0" dirty="0" smtClean="0">
                <a:ln>
                  <a:noFill/>
                </a:ln>
                <a:solidFill>
                  <a:schemeClr val="tx1"/>
                </a:solidFill>
                <a:effectLst/>
                <a:latin typeface="Century Gothic" pitchFamily="34" charset="0"/>
                <a:ea typeface="Calibri" pitchFamily="34" charset="0"/>
                <a:cs typeface="Arial" pitchFamily="34" charset="0"/>
              </a:rPr>
              <a:t> el logro de los </a:t>
            </a:r>
            <a:r>
              <a:rPr lang="es-MX" dirty="0" smtClean="0">
                <a:latin typeface="Century Gothic" pitchFamily="34" charset="0"/>
                <a:cs typeface="Arial" pitchFamily="34" charset="0"/>
              </a:rPr>
              <a:t>aprendizajes de los alumnos</a:t>
            </a:r>
            <a:r>
              <a:rPr lang="es-MX" dirty="0" smtClean="0">
                <a:latin typeface="Century Gothic" pitchFamily="34" charset="0"/>
                <a:cs typeface="Arial" pitchFamily="34" charset="0"/>
              </a:rPr>
              <a:t>.</a:t>
            </a:r>
          </a:p>
          <a:p>
            <a:pPr lvl="0" algn="just" eaLnBrk="0" fontAlgn="base" hangingPunct="0">
              <a:spcBef>
                <a:spcPct val="0"/>
              </a:spcBef>
              <a:spcAft>
                <a:spcPct val="0"/>
              </a:spcAft>
              <a:buFont typeface="Arial" pitchFamily="34" charset="0"/>
              <a:buChar char="•"/>
            </a:pPr>
            <a:r>
              <a:rPr lang="es-MX" dirty="0" smtClean="0">
                <a:latin typeface="Century Gothic" pitchFamily="34" charset="0"/>
                <a:ea typeface="Calibri" pitchFamily="34" charset="0"/>
                <a:cs typeface="Arial" pitchFamily="34" charset="0"/>
              </a:rPr>
              <a:t>Reconocer de manera efectiva la función clave y el papel de los maestros</a:t>
            </a:r>
            <a:r>
              <a:rPr lang="es-MX" dirty="0" smtClean="0">
                <a:latin typeface="Century Gothic" pitchFamily="34" charset="0"/>
                <a:cs typeface="Arial" pitchFamily="34" charset="0"/>
              </a:rPr>
              <a:t> </a:t>
            </a:r>
            <a:r>
              <a:rPr lang="es-MX" dirty="0" smtClean="0">
                <a:latin typeface="Century Gothic" pitchFamily="34" charset="0"/>
                <a:ea typeface="Calibri" pitchFamily="34" charset="0"/>
                <a:cs typeface="Arial" pitchFamily="34" charset="0"/>
              </a:rPr>
              <a:t>en el proceso educativo, mediante la </a:t>
            </a:r>
            <a:r>
              <a:rPr lang="es-MX" dirty="0" smtClean="0">
                <a:latin typeface="Century Gothic" pitchFamily="34" charset="0"/>
                <a:ea typeface="Calibri" pitchFamily="34" charset="0"/>
                <a:cs typeface="Arial" pitchFamily="34" charset="0"/>
              </a:rPr>
              <a:t>creación </a:t>
            </a:r>
            <a:r>
              <a:rPr lang="es-MX" dirty="0" smtClean="0">
                <a:latin typeface="Century Gothic" pitchFamily="34" charset="0"/>
                <a:ea typeface="Calibri" pitchFamily="34" charset="0"/>
                <a:cs typeface="Arial" pitchFamily="34" charset="0"/>
              </a:rPr>
              <a:t>de mecanismos</a:t>
            </a:r>
            <a:r>
              <a:rPr lang="es-MX" dirty="0" smtClean="0">
                <a:latin typeface="Century Gothic" pitchFamily="34" charset="0"/>
                <a:cs typeface="Arial" pitchFamily="34" charset="0"/>
              </a:rPr>
              <a:t> </a:t>
            </a:r>
            <a:r>
              <a:rPr lang="es-MX" dirty="0" smtClean="0">
                <a:latin typeface="Century Gothic" pitchFamily="34" charset="0"/>
                <a:ea typeface="Calibri" pitchFamily="34" charset="0"/>
                <a:cs typeface="Arial" pitchFamily="34" charset="0"/>
              </a:rPr>
              <a:t>para garantizar su participación en el proceso de elaboración de</a:t>
            </a:r>
            <a:r>
              <a:rPr lang="es-MX" dirty="0" smtClean="0">
                <a:latin typeface="Century Gothic" pitchFamily="34" charset="0"/>
                <a:cs typeface="Arial" pitchFamily="34" charset="0"/>
              </a:rPr>
              <a:t> </a:t>
            </a:r>
            <a:r>
              <a:rPr lang="es-MX" dirty="0" smtClean="0">
                <a:latin typeface="Century Gothic" pitchFamily="34" charset="0"/>
                <a:ea typeface="Calibri" pitchFamily="34" charset="0"/>
                <a:cs typeface="Arial" pitchFamily="34" charset="0"/>
              </a:rPr>
              <a:t>políticas y propuestas</a:t>
            </a:r>
          </a:p>
          <a:p>
            <a:pPr lvl="0" algn="just" eaLnBrk="0" fontAlgn="base" hangingPunct="0">
              <a:spcBef>
                <a:spcPct val="0"/>
              </a:spcBef>
              <a:spcAft>
                <a:spcPct val="0"/>
              </a:spcAft>
            </a:pPr>
            <a:r>
              <a:rPr lang="es-MX" dirty="0" smtClean="0">
                <a:latin typeface="Century Gothic" pitchFamily="34" charset="0"/>
                <a:ea typeface="Calibri" pitchFamily="34" charset="0"/>
                <a:cs typeface="Arial" pitchFamily="34" charset="0"/>
              </a:rPr>
              <a:t> pedagógicas para la educación básica</a:t>
            </a:r>
            <a:r>
              <a:rPr lang="es-MX" dirty="0" smtClean="0">
                <a:latin typeface="Century Gothic" pitchFamily="34" charset="0"/>
                <a:ea typeface="Calibri" pitchFamily="34" charset="0"/>
                <a:cs typeface="Arial" pitchFamily="34" charset="0"/>
              </a:rPr>
              <a:t>.</a:t>
            </a:r>
          </a:p>
          <a:p>
            <a:pPr algn="just" eaLnBrk="0" fontAlgn="base" hangingPunct="0">
              <a:spcBef>
                <a:spcPct val="0"/>
              </a:spcBef>
              <a:spcAft>
                <a:spcPct val="0"/>
              </a:spcAft>
              <a:buFont typeface="Arial" pitchFamily="34" charset="0"/>
              <a:buChar char="•"/>
            </a:pPr>
            <a:r>
              <a:rPr lang="es-MX" dirty="0" smtClean="0">
                <a:latin typeface="Century Gothic" pitchFamily="34" charset="0"/>
                <a:ea typeface="Calibri" pitchFamily="34" charset="0"/>
                <a:cs typeface="Arial" pitchFamily="34" charset="0"/>
              </a:rPr>
              <a:t>Consolidar y articular el subsistema de actualización, capacitación</a:t>
            </a:r>
            <a:r>
              <a:rPr lang="es-MX" dirty="0" smtClean="0">
                <a:latin typeface="Century Gothic" pitchFamily="34" charset="0"/>
                <a:cs typeface="Arial" pitchFamily="34" charset="0"/>
              </a:rPr>
              <a:t> </a:t>
            </a:r>
            <a:r>
              <a:rPr lang="es-MX" dirty="0" smtClean="0">
                <a:latin typeface="Century Gothic" pitchFamily="34" charset="0"/>
                <a:ea typeface="Calibri" pitchFamily="34" charset="0"/>
                <a:cs typeface="Arial" pitchFamily="34" charset="0"/>
              </a:rPr>
              <a:t>y superación profesional para maestros de educación</a:t>
            </a:r>
            <a:r>
              <a:rPr lang="es-MX" dirty="0" smtClean="0">
                <a:latin typeface="Century Gothic" pitchFamily="34" charset="0"/>
                <a:cs typeface="Arial" pitchFamily="34" charset="0"/>
              </a:rPr>
              <a:t> </a:t>
            </a:r>
            <a:r>
              <a:rPr lang="es-MX" dirty="0" smtClean="0">
                <a:latin typeface="Century Gothic" pitchFamily="34" charset="0"/>
                <a:ea typeface="Calibri" pitchFamily="34" charset="0"/>
                <a:cs typeface="Arial" pitchFamily="34" charset="0"/>
              </a:rPr>
              <a:t>básica en servicio, mediante la evaluación de los servicios, su</a:t>
            </a:r>
            <a:r>
              <a:rPr lang="es-MX" dirty="0" smtClean="0">
                <a:latin typeface="Century Gothic" pitchFamily="34" charset="0"/>
                <a:cs typeface="Arial" pitchFamily="34" charset="0"/>
              </a:rPr>
              <a:t> </a:t>
            </a:r>
            <a:r>
              <a:rPr lang="es-MX" dirty="0" smtClean="0">
                <a:latin typeface="Century Gothic" pitchFamily="34" charset="0"/>
                <a:ea typeface="Calibri" pitchFamily="34" charset="0"/>
                <a:cs typeface="Arial" pitchFamily="34" charset="0"/>
              </a:rPr>
              <a:t>fortalecimiento institucional y el establecimiento de normas</a:t>
            </a:r>
            <a:r>
              <a:rPr lang="es-MX" dirty="0" smtClean="0">
                <a:latin typeface="Century Gothic" pitchFamily="34" charset="0"/>
                <a:cs typeface="Arial" pitchFamily="34" charset="0"/>
              </a:rPr>
              <a:t> </a:t>
            </a:r>
            <a:r>
              <a:rPr lang="es-MX" dirty="0" smtClean="0">
                <a:latin typeface="Century Gothic" pitchFamily="34" charset="0"/>
                <a:ea typeface="Calibri" pitchFamily="34" charset="0"/>
                <a:cs typeface="Arial" pitchFamily="34" charset="0"/>
              </a:rPr>
              <a:t>generales.</a:t>
            </a:r>
          </a:p>
          <a:p>
            <a:pPr lvl="0" eaLnBrk="0" fontAlgn="base" hangingPunct="0">
              <a:spcBef>
                <a:spcPct val="0"/>
              </a:spcBef>
              <a:spcAft>
                <a:spcPct val="0"/>
              </a:spcAft>
            </a:pPr>
            <a:endParaRPr lang="es-MX" sz="1600" dirty="0" smtClean="0">
              <a:latin typeface="Arial" pitchFamily="34" charset="0"/>
              <a:ea typeface="Calibri" pitchFamily="34" charset="0"/>
              <a:cs typeface="Arial" pitchFamily="34" charset="0"/>
            </a:endParaRPr>
          </a:p>
          <a:p>
            <a:pPr lvl="0" eaLnBrk="0" fontAlgn="base" hangingPunct="0">
              <a:spcBef>
                <a:spcPct val="0"/>
              </a:spcBef>
              <a:spcAft>
                <a:spcPct val="0"/>
              </a:spcAft>
            </a:pPr>
            <a:endParaRPr lang="es-MX" sz="1600" dirty="0" smtClean="0">
              <a:latin typeface="Arial" pitchFamily="34" charset="0"/>
              <a:cs typeface="Arial" pitchFamily="34" charset="0"/>
            </a:endParaRPr>
          </a:p>
          <a:p>
            <a:pPr algn="ctr" eaLnBrk="0" fontAlgn="base" hangingPunct="0">
              <a:spcBef>
                <a:spcPct val="0"/>
              </a:spcBef>
              <a:spcAft>
                <a:spcPct val="0"/>
              </a:spcAft>
            </a:pPr>
            <a:endParaRPr lang="es-MX" sz="1600" dirty="0">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9" name="Picture 3" descr="http://images02.olx.com.ec/ui/3/27/38/52641938_1.jpg"/>
          <p:cNvPicPr>
            <a:picLocks noChangeAspect="1" noChangeArrowheads="1"/>
          </p:cNvPicPr>
          <p:nvPr/>
        </p:nvPicPr>
        <p:blipFill>
          <a:blip r:embed="rId2" cstate="print"/>
          <a:srcRect/>
          <a:stretch>
            <a:fillRect/>
          </a:stretch>
        </p:blipFill>
        <p:spPr bwMode="auto">
          <a:xfrm>
            <a:off x="3000364" y="2000240"/>
            <a:ext cx="3362325" cy="3533776"/>
          </a:xfrm>
          <a:prstGeom prst="rect">
            <a:avLst/>
          </a:prstGeom>
          <a:noFill/>
        </p:spPr>
      </p:pic>
      <p:sp>
        <p:nvSpPr>
          <p:cNvPr id="6" name="5 Título"/>
          <p:cNvSpPr>
            <a:spLocks noGrp="1"/>
          </p:cNvSpPr>
          <p:nvPr>
            <p:ph type="title"/>
          </p:nvPr>
        </p:nvSpPr>
        <p:spPr>
          <a:xfrm>
            <a:off x="785786" y="-142900"/>
            <a:ext cx="7572428" cy="1571604"/>
          </a:xfrm>
        </p:spPr>
        <p:txBody>
          <a:bodyPr>
            <a:normAutofit/>
          </a:bodyPr>
          <a:lstStyle/>
          <a:p>
            <a:pPr algn="ctr"/>
            <a:r>
              <a:rPr lang="es-MX" sz="1800" b="1" dirty="0" smtClean="0"/>
              <a:t>Política de fortalecimiento de</a:t>
            </a:r>
            <a:r>
              <a:rPr lang="es-MX" sz="1800" dirty="0" smtClean="0"/>
              <a:t/>
            </a:r>
            <a:br>
              <a:rPr lang="es-MX" sz="1800" dirty="0" smtClean="0"/>
            </a:br>
            <a:r>
              <a:rPr lang="es-MX" sz="1800" b="1" dirty="0" smtClean="0"/>
              <a:t>contenidos educativos específicos</a:t>
            </a:r>
            <a:r>
              <a:rPr lang="es-MX" sz="1800" dirty="0" smtClean="0"/>
              <a:t/>
            </a:r>
            <a:br>
              <a:rPr lang="es-MX" sz="1800" dirty="0" smtClean="0"/>
            </a:br>
            <a:r>
              <a:rPr lang="es-MX" sz="1800" b="1" dirty="0" smtClean="0"/>
              <a:t>y producción de materiales impresos</a:t>
            </a:r>
            <a:r>
              <a:rPr lang="es-MX" sz="1800" dirty="0" smtClean="0"/>
              <a:t/>
            </a:r>
            <a:br>
              <a:rPr lang="es-MX" sz="1800" dirty="0" smtClean="0"/>
            </a:br>
            <a:endParaRPr lang="es-MX" sz="1800" dirty="0"/>
          </a:p>
        </p:txBody>
      </p:sp>
      <p:sp>
        <p:nvSpPr>
          <p:cNvPr id="7" name="6 Marcador de contenido"/>
          <p:cNvSpPr>
            <a:spLocks noGrp="1"/>
          </p:cNvSpPr>
          <p:nvPr>
            <p:ph sz="quarter" idx="1"/>
          </p:nvPr>
        </p:nvSpPr>
        <p:spPr>
          <a:xfrm>
            <a:off x="242886" y="1285860"/>
            <a:ext cx="8186766" cy="5188092"/>
          </a:xfrm>
        </p:spPr>
        <p:txBody>
          <a:bodyPr>
            <a:normAutofit fontScale="92500" lnSpcReduction="20000"/>
          </a:bodyPr>
          <a:lstStyle/>
          <a:p>
            <a:pPr algn="just"/>
            <a:r>
              <a:rPr lang="es-MX" dirty="0" smtClean="0">
                <a:latin typeface="Century Gothic" pitchFamily="34" charset="0"/>
              </a:rPr>
              <a:t>Se impulsará la revisión y actualización de contenidos curriculares, así como la producción de recursos didácticos que permitan una mejor calidad y pertinencia en los aprendizajes de los alumnos de</a:t>
            </a:r>
          </a:p>
          <a:p>
            <a:pPr algn="just">
              <a:buNone/>
            </a:pPr>
            <a:r>
              <a:rPr lang="es-MX" dirty="0" smtClean="0">
                <a:latin typeface="Century Gothic" pitchFamily="34" charset="0"/>
              </a:rPr>
              <a:t>    educación básica.</a:t>
            </a:r>
          </a:p>
          <a:p>
            <a:pPr algn="just">
              <a:buNone/>
            </a:pPr>
            <a:endParaRPr lang="es-MX" dirty="0" smtClean="0">
              <a:latin typeface="Century Gothic" pitchFamily="34" charset="0"/>
            </a:endParaRPr>
          </a:p>
          <a:p>
            <a:pPr algn="just">
              <a:buNone/>
            </a:pPr>
            <a:r>
              <a:rPr lang="es-MX" dirty="0" smtClean="0">
                <a:latin typeface="Century Gothic" pitchFamily="34" charset="0"/>
              </a:rPr>
              <a:t>Objetivo particular 3</a:t>
            </a:r>
          </a:p>
          <a:p>
            <a:pPr algn="just">
              <a:buNone/>
            </a:pPr>
            <a:endParaRPr lang="es-MX" dirty="0" smtClean="0">
              <a:latin typeface="Century Gothic" pitchFamily="34" charset="0"/>
            </a:endParaRPr>
          </a:p>
          <a:p>
            <a:pPr algn="just">
              <a:buNone/>
            </a:pPr>
            <a:r>
              <a:rPr lang="es-MX" dirty="0" smtClean="0">
                <a:latin typeface="Century Gothic" pitchFamily="34" charset="0"/>
              </a:rPr>
              <a:t>Fortalecer los contenidos y métodos de la educación básica como resultado de la revisión continua del currículo con el fin de introducir los ajustes y las transformaciones graduales que sean necesarias. Asimismo, garantizar la presencia en el aula de recursos didácticos, —especialmente de materiales impresos— adecuados para hacer posible la puesta en práctica de las modificaciones o ajustes realizados al currículo.</a:t>
            </a:r>
          </a:p>
          <a:p>
            <a:pPr>
              <a:buNone/>
            </a:pPr>
            <a:endParaRPr lang="es-MX" dirty="0" smtClean="0"/>
          </a:p>
          <a:p>
            <a:pPr>
              <a:buNone/>
            </a:pPr>
            <a:endParaRPr lang="es-MX" dirty="0"/>
          </a:p>
        </p:txBody>
      </p:sp>
    </p:spTree>
  </p:cSld>
  <p:clrMapOvr>
    <a:masterClrMapping/>
  </p:clrMapOvr>
  <p:transition>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http://espanol.bligoo.es/media/users/15/753269/images/public/120936/libros.gif?v=1313293498296"/>
          <p:cNvPicPr>
            <a:picLocks noChangeAspect="1" noChangeArrowheads="1"/>
          </p:cNvPicPr>
          <p:nvPr/>
        </p:nvPicPr>
        <p:blipFill>
          <a:blip r:embed="rId2" cstate="print"/>
          <a:srcRect/>
          <a:stretch>
            <a:fillRect/>
          </a:stretch>
        </p:blipFill>
        <p:spPr bwMode="auto">
          <a:xfrm>
            <a:off x="6700617" y="5000636"/>
            <a:ext cx="1800473" cy="1571636"/>
          </a:xfrm>
          <a:prstGeom prst="rect">
            <a:avLst/>
          </a:prstGeom>
          <a:noFill/>
        </p:spPr>
      </p:pic>
      <p:sp>
        <p:nvSpPr>
          <p:cNvPr id="3" name="2 Marcador de contenido"/>
          <p:cNvSpPr>
            <a:spLocks noGrp="1"/>
          </p:cNvSpPr>
          <p:nvPr>
            <p:ph sz="quarter" idx="1"/>
          </p:nvPr>
        </p:nvSpPr>
        <p:spPr>
          <a:xfrm>
            <a:off x="142876" y="142852"/>
            <a:ext cx="8429652" cy="6572272"/>
          </a:xfrm>
        </p:spPr>
        <p:txBody>
          <a:bodyPr>
            <a:normAutofit fontScale="92500" lnSpcReduction="10000"/>
          </a:bodyPr>
          <a:lstStyle/>
          <a:p>
            <a:pPr algn="just">
              <a:buNone/>
            </a:pPr>
            <a:r>
              <a:rPr lang="es-MX" dirty="0" smtClean="0">
                <a:latin typeface="Century Gothic" pitchFamily="34" charset="0"/>
              </a:rPr>
              <a:t>LÍNEAS DE ACCIÓN:</a:t>
            </a:r>
          </a:p>
          <a:p>
            <a:pPr algn="just">
              <a:buNone/>
            </a:pPr>
            <a:r>
              <a:rPr lang="es-MX" dirty="0" smtClean="0">
                <a:latin typeface="Century Gothic" pitchFamily="34" charset="0"/>
              </a:rPr>
              <a:t> </a:t>
            </a:r>
          </a:p>
          <a:p>
            <a:pPr algn="just">
              <a:buNone/>
            </a:pPr>
            <a:r>
              <a:rPr lang="es-MX" dirty="0" smtClean="0">
                <a:latin typeface="Century Gothic" pitchFamily="34" charset="0"/>
              </a:rPr>
              <a:t>A. Impulsar la adquisición y el desarrollo pleno de las competencias comunicativas –hablar, escuchar, leer y escribir– como la primera prioridad del currículo de la educación básica; en particular, se fortalecerán los hábitos y las capacidades lectoras de alumnos y maestros, mediante las siguientes acciones:</a:t>
            </a:r>
          </a:p>
          <a:p>
            <a:pPr algn="just"/>
            <a:r>
              <a:rPr lang="es-MX" dirty="0" smtClean="0">
                <a:latin typeface="Century Gothic" pitchFamily="34" charset="0"/>
              </a:rPr>
              <a:t> Seleccionar, producir y distribuir material bibliográfico para la integración y el fortalecimiento de bibliotecas escolares y de aula.</a:t>
            </a:r>
          </a:p>
          <a:p>
            <a:pPr algn="just"/>
            <a:r>
              <a:rPr lang="es-MX" dirty="0" smtClean="0">
                <a:latin typeface="Century Gothic" pitchFamily="34" charset="0"/>
              </a:rPr>
              <a:t>Formar recursos humanos (maestros, directivos, bibliotecarios y equipos técnicos, entre otros) especializados en la promoción de la lectura, que constituyan redes para el fortalecimiento de su quehacer.</a:t>
            </a:r>
          </a:p>
          <a:p>
            <a:pPr algn="just"/>
            <a:r>
              <a:rPr lang="es-MX" dirty="0" smtClean="0">
                <a:latin typeface="Century Gothic" pitchFamily="34" charset="0"/>
              </a:rPr>
              <a:t>Fomentar la investigación acerca de los hábitos lectores de los alumnos, maestros y padres de familia de las escuelas de educación básica, así como para estudiantes y maestros de educación normal.</a:t>
            </a:r>
          </a:p>
          <a:p>
            <a:endParaRPr lang="es-MX" dirty="0" smtClean="0"/>
          </a:p>
          <a:p>
            <a:pPr>
              <a:buNone/>
            </a:pPr>
            <a:endParaRPr lang="es-MX"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www.encuentos.com/wp-content/uploads/2010/05/lavarse-los-dientes.gif"/>
          <p:cNvPicPr>
            <a:picLocks noChangeAspect="1" noChangeArrowheads="1"/>
          </p:cNvPicPr>
          <p:nvPr/>
        </p:nvPicPr>
        <p:blipFill>
          <a:blip r:embed="rId2" cstate="print"/>
          <a:srcRect/>
          <a:stretch>
            <a:fillRect/>
          </a:stretch>
        </p:blipFill>
        <p:spPr bwMode="auto">
          <a:xfrm>
            <a:off x="6143636" y="1857364"/>
            <a:ext cx="2400300" cy="3533776"/>
          </a:xfrm>
          <a:prstGeom prst="rect">
            <a:avLst/>
          </a:prstGeom>
          <a:noFill/>
        </p:spPr>
      </p:pic>
      <p:pic>
        <p:nvPicPr>
          <p:cNvPr id="18434" name="Picture 2" descr="http://www.almacendebelleza.com/panel/Web/Upload/ProductPhotos/e9/e98f9623ed07d159494984197df249fe.JPG"/>
          <p:cNvPicPr>
            <a:picLocks noChangeAspect="1" noChangeArrowheads="1"/>
          </p:cNvPicPr>
          <p:nvPr/>
        </p:nvPicPr>
        <p:blipFill>
          <a:blip r:embed="rId3" cstate="print"/>
          <a:srcRect/>
          <a:stretch>
            <a:fillRect/>
          </a:stretch>
        </p:blipFill>
        <p:spPr bwMode="auto">
          <a:xfrm>
            <a:off x="285720" y="3143248"/>
            <a:ext cx="2352675" cy="3533776"/>
          </a:xfrm>
          <a:prstGeom prst="rect">
            <a:avLst/>
          </a:prstGeom>
          <a:noFill/>
        </p:spPr>
      </p:pic>
      <p:sp>
        <p:nvSpPr>
          <p:cNvPr id="3" name="2 Marcador de contenido"/>
          <p:cNvSpPr>
            <a:spLocks noGrp="1"/>
          </p:cNvSpPr>
          <p:nvPr>
            <p:ph sz="quarter" idx="1"/>
          </p:nvPr>
        </p:nvSpPr>
        <p:spPr>
          <a:xfrm>
            <a:off x="142844" y="357166"/>
            <a:ext cx="8429684" cy="6116786"/>
          </a:xfrm>
        </p:spPr>
        <p:txBody>
          <a:bodyPr>
            <a:normAutofit/>
          </a:bodyPr>
          <a:lstStyle/>
          <a:p>
            <a:pPr algn="just"/>
            <a:r>
              <a:rPr lang="es-MX" dirty="0" smtClean="0">
                <a:latin typeface="Century Gothic" pitchFamily="34" charset="0"/>
              </a:rPr>
              <a:t>Efectuar </a:t>
            </a:r>
            <a:r>
              <a:rPr lang="es-MX" dirty="0" smtClean="0">
                <a:latin typeface="Century Gothic" pitchFamily="34" charset="0"/>
              </a:rPr>
              <a:t>acciones de difusión para contribuir a generar una cultura de aprecio a la lectura, entre la comunidad escolar y la sociedad en general.</a:t>
            </a:r>
          </a:p>
          <a:p>
            <a:pPr algn="just">
              <a:buNone/>
            </a:pPr>
            <a:endParaRPr lang="es-MX" dirty="0" smtClean="0">
              <a:latin typeface="Century Gothic" pitchFamily="34" charset="0"/>
            </a:endParaRPr>
          </a:p>
          <a:p>
            <a:pPr algn="just"/>
            <a:r>
              <a:rPr lang="es-MX" dirty="0" smtClean="0">
                <a:latin typeface="Century Gothic" pitchFamily="34" charset="0"/>
              </a:rPr>
              <a:t>Fortalecer </a:t>
            </a:r>
            <a:r>
              <a:rPr lang="es-MX" dirty="0" smtClean="0">
                <a:latin typeface="Century Gothic" pitchFamily="34" charset="0"/>
              </a:rPr>
              <a:t>en los alumnos de educación básica la capacidad de reconocer, plantear y resolver </a:t>
            </a:r>
            <a:r>
              <a:rPr lang="es-MX" dirty="0" smtClean="0">
                <a:latin typeface="Century Gothic" pitchFamily="34" charset="0"/>
              </a:rPr>
              <a:t>problemas</a:t>
            </a:r>
          </a:p>
          <a:p>
            <a:pPr algn="just"/>
            <a:r>
              <a:rPr lang="es-MX" dirty="0" smtClean="0">
                <a:latin typeface="Century Gothic" pitchFamily="34" charset="0"/>
              </a:rPr>
              <a:t>Fortalecer </a:t>
            </a:r>
            <a:r>
              <a:rPr lang="es-MX" dirty="0" smtClean="0">
                <a:latin typeface="Century Gothic" pitchFamily="34" charset="0"/>
              </a:rPr>
              <a:t>a lo largo de los diez grados de educación básica el desarrollo de habilidades, actitudes y </a:t>
            </a:r>
            <a:r>
              <a:rPr lang="es-MX" dirty="0" smtClean="0">
                <a:latin typeface="Century Gothic" pitchFamily="34" charset="0"/>
              </a:rPr>
              <a:t>valores</a:t>
            </a:r>
          </a:p>
          <a:p>
            <a:pPr algn="just"/>
            <a:r>
              <a:rPr lang="es-MX" dirty="0" smtClean="0">
                <a:latin typeface="Century Gothic" pitchFamily="34" charset="0"/>
              </a:rPr>
              <a:t>Promover </a:t>
            </a:r>
            <a:r>
              <a:rPr lang="es-MX" dirty="0" smtClean="0">
                <a:latin typeface="Century Gothic" pitchFamily="34" charset="0"/>
              </a:rPr>
              <a:t>el desarrollo de una cultura de la prevención y el cuidado de la salud en la escuela </a:t>
            </a:r>
          </a:p>
          <a:p>
            <a:pPr algn="just"/>
            <a:endParaRPr lang="es-MX" dirty="0" smtClean="0">
              <a:latin typeface="Century Gothic" pitchFamily="34" charset="0"/>
            </a:endParaRPr>
          </a:p>
          <a:p>
            <a:pPr algn="just">
              <a:buNone/>
            </a:pPr>
            <a:endParaRPr lang="es-MX" dirty="0" smtClean="0">
              <a:latin typeface="Century Gothic" pitchFamily="34" charset="0"/>
            </a:endParaRPr>
          </a:p>
          <a:p>
            <a:pPr>
              <a:buNone/>
            </a:pPr>
            <a:endParaRPr lang="es-MX" dirty="0" smtClean="0"/>
          </a:p>
          <a:p>
            <a:pPr>
              <a:buNone/>
            </a:pPr>
            <a:endParaRPr lang="es-MX"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2 Subtítulo"/>
          <p:cNvSpPr txBox="1">
            <a:spLocks/>
          </p:cNvSpPr>
          <p:nvPr/>
        </p:nvSpPr>
        <p:spPr>
          <a:xfrm>
            <a:off x="500034" y="285728"/>
            <a:ext cx="8286808" cy="1752600"/>
          </a:xfrm>
          <a:prstGeom prst="rect">
            <a:avLst/>
          </a:prstGeom>
        </p:spPr>
        <p:txBody>
          <a:bodyPr>
            <a:noAutofit/>
          </a:bodyPr>
          <a:lstStyle/>
          <a:p>
            <a:pPr marL="448056" marR="0" lvl="0" indent="-384048" algn="just"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endParaRPr kumimoji="0" lang="es-MX" sz="2700" b="1" i="0" u="none" strike="noStrike" kern="1200" cap="none" spc="0" normalizeH="0" baseline="0" noProof="0" smtClean="0">
              <a:ln>
                <a:noFill/>
              </a:ln>
              <a:solidFill>
                <a:srgbClr val="FFFF00"/>
              </a:solidFill>
              <a:effectLst/>
              <a:uLnTx/>
              <a:uFillTx/>
              <a:latin typeface="+mn-lt"/>
              <a:ea typeface="+mn-ea"/>
              <a:cs typeface="+mn-cs"/>
            </a:endParaRPr>
          </a:p>
          <a:p>
            <a:pPr marL="448056" marR="0" lvl="0" indent="-384048" algn="just"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endParaRPr kumimoji="0" lang="es-ES" sz="3200" b="1" i="0" u="none" strike="noStrike" kern="1200" cap="none" spc="0" normalizeH="0" baseline="0" noProof="0" smtClean="0">
              <a:ln>
                <a:noFill/>
              </a:ln>
              <a:solidFill>
                <a:srgbClr val="FFFF00"/>
              </a:solidFill>
              <a:effectLst/>
              <a:uLnTx/>
              <a:uFillTx/>
              <a:latin typeface="+mn-lt"/>
              <a:ea typeface="+mn-ea"/>
              <a:cs typeface="+mn-cs"/>
            </a:endParaRPr>
          </a:p>
          <a:p>
            <a:pPr marL="448056" marR="0" lvl="0" indent="-384048" algn="just"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endParaRPr kumimoji="0" lang="es-ES" sz="3200" b="1" i="0" u="none" strike="noStrike" kern="1200" cap="none" spc="0" normalizeH="0" baseline="0" noProof="0" dirty="0">
              <a:ln>
                <a:noFill/>
              </a:ln>
              <a:solidFill>
                <a:srgbClr val="FFFF00"/>
              </a:solidFill>
              <a:effectLst/>
              <a:uLnTx/>
              <a:uFillTx/>
              <a:latin typeface="+mn-lt"/>
              <a:ea typeface="+mn-ea"/>
              <a:cs typeface="+mn-cs"/>
            </a:endParaRPr>
          </a:p>
        </p:txBody>
      </p:sp>
      <p:sp>
        <p:nvSpPr>
          <p:cNvPr id="3" name="2 Rectángulo"/>
          <p:cNvSpPr/>
          <p:nvPr/>
        </p:nvSpPr>
        <p:spPr>
          <a:xfrm>
            <a:off x="500034" y="285728"/>
            <a:ext cx="8143932" cy="6478697"/>
          </a:xfrm>
          <a:prstGeom prst="rect">
            <a:avLst/>
          </a:prstGeom>
        </p:spPr>
        <p:txBody>
          <a:bodyPr wrap="square">
            <a:spAutoFit/>
          </a:bodyPr>
          <a:lstStyle/>
          <a:p>
            <a:pPr algn="just"/>
            <a:r>
              <a:rPr lang="es-MX" sz="2700" dirty="0" smtClean="0">
                <a:latin typeface="Century Gothic" pitchFamily="34" charset="0"/>
              </a:rPr>
              <a:t>• </a:t>
            </a:r>
            <a:r>
              <a:rPr lang="es-MX" sz="2700" u="sng" dirty="0" smtClean="0">
                <a:latin typeface="Century Gothic" pitchFamily="34" charset="0"/>
              </a:rPr>
              <a:t>Revisar y actualizar </a:t>
            </a:r>
            <a:r>
              <a:rPr lang="es-MX" sz="2700" dirty="0" smtClean="0">
                <a:latin typeface="Century Gothic" pitchFamily="34" charset="0"/>
              </a:rPr>
              <a:t>los programas de la asignatura de </a:t>
            </a:r>
            <a:r>
              <a:rPr lang="es-MX" sz="2700" u="sng" dirty="0" smtClean="0">
                <a:latin typeface="Century Gothic" pitchFamily="34" charset="0"/>
              </a:rPr>
              <a:t>Educación</a:t>
            </a:r>
            <a:r>
              <a:rPr lang="es-ES" sz="2700" u="sng" dirty="0" smtClean="0">
                <a:latin typeface="Century Gothic" pitchFamily="34" charset="0"/>
              </a:rPr>
              <a:t> </a:t>
            </a:r>
            <a:r>
              <a:rPr lang="es-MX" sz="2700" u="sng" dirty="0" smtClean="0">
                <a:latin typeface="Century Gothic" pitchFamily="34" charset="0"/>
              </a:rPr>
              <a:t>Cívica </a:t>
            </a:r>
            <a:endParaRPr lang="es-MX" sz="2700" u="sng" dirty="0" smtClean="0">
              <a:latin typeface="Century Gothic" pitchFamily="34" charset="0"/>
            </a:endParaRPr>
          </a:p>
          <a:p>
            <a:pPr algn="just"/>
            <a:endParaRPr lang="es-MX" sz="2700" u="sng" dirty="0" smtClean="0">
              <a:latin typeface="Century Gothic" pitchFamily="34" charset="0"/>
            </a:endParaRPr>
          </a:p>
          <a:p>
            <a:pPr algn="just"/>
            <a:r>
              <a:rPr lang="es-MX" sz="2700" dirty="0" smtClean="0">
                <a:latin typeface="Century Gothic" pitchFamily="34" charset="0"/>
              </a:rPr>
              <a:t>Fortalecer </a:t>
            </a:r>
            <a:r>
              <a:rPr lang="es-MX" sz="2700" dirty="0" smtClean="0">
                <a:latin typeface="Century Gothic" pitchFamily="34" charset="0"/>
              </a:rPr>
              <a:t>el papel de la educación </a:t>
            </a:r>
            <a:r>
              <a:rPr lang="es-MX" sz="2700" dirty="0" smtClean="0">
                <a:latin typeface="Century Gothic" pitchFamily="34" charset="0"/>
              </a:rPr>
              <a:t>artística</a:t>
            </a:r>
          </a:p>
          <a:p>
            <a:pPr lvl="0" algn="just" fontAlgn="base">
              <a:spcBef>
                <a:spcPct val="0"/>
              </a:spcBef>
              <a:spcAft>
                <a:spcPct val="0"/>
              </a:spcAft>
            </a:pPr>
            <a:r>
              <a:rPr lang="es-MX" sz="2800" dirty="0" smtClean="0">
                <a:latin typeface="Century Gothic" pitchFamily="34" charset="0"/>
                <a:ea typeface="Calibri" pitchFamily="34" charset="0"/>
                <a:cs typeface="GadgetRegular" charset="0"/>
              </a:rPr>
              <a:t>• </a:t>
            </a:r>
            <a:r>
              <a:rPr lang="es-MX" sz="2800" dirty="0" smtClean="0">
                <a:latin typeface="Century Gothic" pitchFamily="34" charset="0"/>
                <a:ea typeface="Calibri" pitchFamily="34" charset="0"/>
                <a:cs typeface="Helvetica" charset="0"/>
              </a:rPr>
              <a:t>Desarrollar la capacidad de apreciación y expresión </a:t>
            </a:r>
            <a:r>
              <a:rPr lang="es-MX" sz="2800" dirty="0" smtClean="0">
                <a:latin typeface="Century Gothic" pitchFamily="34" charset="0"/>
                <a:ea typeface="Calibri" pitchFamily="34" charset="0"/>
                <a:cs typeface="Helvetica" charset="0"/>
              </a:rPr>
              <a:t>artísticas mediante </a:t>
            </a:r>
            <a:r>
              <a:rPr lang="es-MX" sz="2800" dirty="0" smtClean="0">
                <a:latin typeface="Century Gothic" pitchFamily="34" charset="0"/>
                <a:ea typeface="Calibri" pitchFamily="34" charset="0"/>
                <a:cs typeface="Helvetica" charset="0"/>
              </a:rPr>
              <a:t>el conocimiento y la utilización de diversas formas y recursos de las artes.</a:t>
            </a:r>
            <a:endParaRPr lang="es-ES" sz="2800" dirty="0" smtClean="0">
              <a:latin typeface="Century Gothic" pitchFamily="34" charset="0"/>
            </a:endParaRPr>
          </a:p>
          <a:p>
            <a:pPr lvl="0" algn="just" eaLnBrk="0" fontAlgn="base" hangingPunct="0">
              <a:spcBef>
                <a:spcPct val="0"/>
              </a:spcBef>
              <a:spcAft>
                <a:spcPct val="0"/>
              </a:spcAft>
            </a:pPr>
            <a:r>
              <a:rPr lang="es-MX" sz="2800" dirty="0" smtClean="0">
                <a:latin typeface="Century Gothic" pitchFamily="34" charset="0"/>
                <a:ea typeface="Calibri" pitchFamily="34" charset="0"/>
                <a:cs typeface="GadgetRegular" charset="0"/>
              </a:rPr>
              <a:t>• </a:t>
            </a:r>
            <a:r>
              <a:rPr lang="es-MX" sz="2800" dirty="0" smtClean="0">
                <a:latin typeface="Century Gothic" pitchFamily="34" charset="0"/>
                <a:ea typeface="Calibri" pitchFamily="34" charset="0"/>
                <a:cs typeface="Helvetica" charset="0"/>
              </a:rPr>
              <a:t>Promover el acercamiento de las escuelas a diversas manifestaciones</a:t>
            </a:r>
            <a:r>
              <a:rPr lang="es-ES" sz="2800" dirty="0" smtClean="0">
                <a:latin typeface="Century Gothic" pitchFamily="34" charset="0"/>
                <a:ea typeface="Calibri" pitchFamily="34" charset="0"/>
                <a:cs typeface="Helvetica" charset="0"/>
              </a:rPr>
              <a:t> </a:t>
            </a:r>
            <a:r>
              <a:rPr lang="es-MX" sz="2800" dirty="0" smtClean="0">
                <a:latin typeface="Century Gothic" pitchFamily="34" charset="0"/>
                <a:ea typeface="Calibri" pitchFamily="34" charset="0"/>
                <a:cs typeface="Helvetica" charset="0"/>
              </a:rPr>
              <a:t>artísticas y </a:t>
            </a:r>
            <a:r>
              <a:rPr lang="es-MX" sz="2800" dirty="0" smtClean="0">
                <a:latin typeface="Century Gothic" pitchFamily="34" charset="0"/>
                <a:ea typeface="Calibri" pitchFamily="34" charset="0"/>
                <a:cs typeface="Helvetica" charset="0"/>
              </a:rPr>
              <a:t>culturales</a:t>
            </a:r>
            <a:endParaRPr lang="es-ES" sz="2800" dirty="0" smtClean="0">
              <a:latin typeface="Century Gothic" pitchFamily="34" charset="0"/>
            </a:endParaRPr>
          </a:p>
          <a:p>
            <a:pPr lvl="0" algn="just" eaLnBrk="0" fontAlgn="base" hangingPunct="0">
              <a:spcBef>
                <a:spcPct val="0"/>
              </a:spcBef>
              <a:spcAft>
                <a:spcPct val="0"/>
              </a:spcAft>
            </a:pPr>
            <a:r>
              <a:rPr lang="es-MX" sz="2800" dirty="0" smtClean="0">
                <a:latin typeface="Century Gothic" pitchFamily="34" charset="0"/>
                <a:ea typeface="Calibri" pitchFamily="34" charset="0"/>
                <a:cs typeface="GadgetRegular" charset="0"/>
              </a:rPr>
              <a:t>• </a:t>
            </a:r>
            <a:r>
              <a:rPr lang="es-MX" sz="2800" dirty="0" smtClean="0">
                <a:latin typeface="Century Gothic" pitchFamily="34" charset="0"/>
                <a:ea typeface="Calibri" pitchFamily="34" charset="0"/>
                <a:cs typeface="Helvetica" charset="0"/>
              </a:rPr>
              <a:t>Concertar acciones y esfuerzos con otras organizaciones e</a:t>
            </a:r>
            <a:r>
              <a:rPr lang="es-ES" sz="2800" dirty="0" smtClean="0">
                <a:latin typeface="Century Gothic" pitchFamily="34" charset="0"/>
                <a:ea typeface="Calibri" pitchFamily="34" charset="0"/>
                <a:cs typeface="Helvetica" charset="0"/>
              </a:rPr>
              <a:t> </a:t>
            </a:r>
            <a:r>
              <a:rPr lang="es-MX" sz="2800" dirty="0" smtClean="0">
                <a:latin typeface="Century Gothic" pitchFamily="34" charset="0"/>
                <a:ea typeface="Calibri" pitchFamily="34" charset="0"/>
                <a:cs typeface="Helvetica" charset="0"/>
              </a:rPr>
              <a:t>instituciones vinculadas con la promoción de las artes y la</a:t>
            </a:r>
            <a:r>
              <a:rPr lang="es-ES" sz="2800" dirty="0" smtClean="0">
                <a:latin typeface="Century Gothic" pitchFamily="34" charset="0"/>
                <a:ea typeface="Calibri" pitchFamily="34" charset="0"/>
                <a:cs typeface="Helvetica" charset="0"/>
              </a:rPr>
              <a:t> </a:t>
            </a:r>
            <a:r>
              <a:rPr lang="es-MX" sz="2800" dirty="0" smtClean="0">
                <a:latin typeface="Century Gothic" pitchFamily="34" charset="0"/>
                <a:ea typeface="Calibri" pitchFamily="34" charset="0"/>
                <a:cs typeface="Helvetica" charset="0"/>
              </a:rPr>
              <a:t>cultura.</a:t>
            </a:r>
          </a:p>
          <a:p>
            <a:pPr algn="just"/>
            <a:endParaRPr lang="es-ES" sz="2700" dirty="0" smtClean="0">
              <a:latin typeface="Century Gothic"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http://www.absolutgerona.com/wp-content/uploads/2011/04/librosss.jpg"/>
          <p:cNvPicPr>
            <a:picLocks noChangeAspect="1" noChangeArrowheads="1"/>
          </p:cNvPicPr>
          <p:nvPr/>
        </p:nvPicPr>
        <p:blipFill>
          <a:blip r:embed="rId2"/>
          <a:srcRect/>
          <a:stretch>
            <a:fillRect/>
          </a:stretch>
        </p:blipFill>
        <p:spPr bwMode="auto">
          <a:xfrm>
            <a:off x="2428860" y="3357562"/>
            <a:ext cx="4162425" cy="3209926"/>
          </a:xfrm>
          <a:prstGeom prst="rect">
            <a:avLst/>
          </a:prstGeom>
          <a:noFill/>
        </p:spPr>
      </p:pic>
      <p:sp>
        <p:nvSpPr>
          <p:cNvPr id="2" name="1 CuadroTexto"/>
          <p:cNvSpPr txBox="1"/>
          <p:nvPr/>
        </p:nvSpPr>
        <p:spPr>
          <a:xfrm>
            <a:off x="214282" y="214290"/>
            <a:ext cx="8786842" cy="5262979"/>
          </a:xfrm>
          <a:prstGeom prst="rect">
            <a:avLst/>
          </a:prstGeom>
          <a:noFill/>
        </p:spPr>
        <p:txBody>
          <a:bodyPr wrap="square" rtlCol="0">
            <a:spAutoFit/>
          </a:bodyPr>
          <a:lstStyle/>
          <a:p>
            <a:pPr algn="just"/>
            <a:r>
              <a:rPr lang="es-MX" sz="2400" dirty="0" smtClean="0">
                <a:latin typeface="Century Gothic" pitchFamily="34" charset="0"/>
              </a:rPr>
              <a:t>Continuar </a:t>
            </a:r>
            <a:r>
              <a:rPr lang="es-MX" sz="2400" dirty="0" smtClean="0">
                <a:latin typeface="Century Gothic" pitchFamily="34" charset="0"/>
              </a:rPr>
              <a:t>la edición de materiales impresos de calidad dirigidos</a:t>
            </a:r>
            <a:r>
              <a:rPr lang="es-ES" sz="2400" dirty="0" smtClean="0">
                <a:latin typeface="Century Gothic" pitchFamily="34" charset="0"/>
              </a:rPr>
              <a:t> </a:t>
            </a:r>
            <a:r>
              <a:rPr lang="es-MX" sz="2400" dirty="0" smtClean="0">
                <a:latin typeface="Century Gothic" pitchFamily="34" charset="0"/>
              </a:rPr>
              <a:t>a alumnos, maestros, directivos y padres de familia de las escuelas</a:t>
            </a:r>
            <a:r>
              <a:rPr lang="es-ES" sz="2400" dirty="0" smtClean="0">
                <a:latin typeface="Century Gothic" pitchFamily="34" charset="0"/>
              </a:rPr>
              <a:t> </a:t>
            </a:r>
            <a:r>
              <a:rPr lang="es-MX" sz="2400" dirty="0" smtClean="0">
                <a:latin typeface="Century Gothic" pitchFamily="34" charset="0"/>
              </a:rPr>
              <a:t>de los tres niveles de educación </a:t>
            </a:r>
            <a:r>
              <a:rPr lang="es-MX" sz="2400" dirty="0" smtClean="0">
                <a:latin typeface="Century Gothic" pitchFamily="34" charset="0"/>
              </a:rPr>
              <a:t>básica</a:t>
            </a:r>
          </a:p>
          <a:p>
            <a:pPr algn="just"/>
            <a:endParaRPr lang="es-ES" sz="2400" dirty="0" smtClean="0">
              <a:latin typeface="Century Gothic" pitchFamily="34" charset="0"/>
            </a:endParaRPr>
          </a:p>
          <a:p>
            <a:pPr algn="just"/>
            <a:r>
              <a:rPr lang="es-MX" sz="2400" dirty="0" smtClean="0">
                <a:latin typeface="Century Gothic" pitchFamily="34" charset="0"/>
              </a:rPr>
              <a:t>METAS</a:t>
            </a:r>
            <a:r>
              <a:rPr lang="es-MX" sz="2400" dirty="0" smtClean="0">
                <a:latin typeface="Century Gothic" pitchFamily="34" charset="0"/>
              </a:rPr>
              <a:t>:</a:t>
            </a:r>
          </a:p>
          <a:p>
            <a:pPr algn="just"/>
            <a:endParaRPr lang="es-ES" sz="2400" dirty="0" smtClean="0">
              <a:latin typeface="Century Gothic" pitchFamily="34" charset="0"/>
            </a:endParaRPr>
          </a:p>
          <a:p>
            <a:pPr algn="just"/>
            <a:r>
              <a:rPr lang="es-MX" sz="2400" dirty="0" smtClean="0">
                <a:latin typeface="Century Gothic" pitchFamily="34" charset="0"/>
              </a:rPr>
              <a:t>FOMENTO A LA LECTURA</a:t>
            </a:r>
            <a:endParaRPr lang="es-ES" sz="2400" dirty="0" smtClean="0">
              <a:latin typeface="Century Gothic" pitchFamily="34" charset="0"/>
            </a:endParaRPr>
          </a:p>
          <a:p>
            <a:pPr algn="just"/>
            <a:r>
              <a:rPr lang="es-MX" sz="2400" dirty="0" smtClean="0">
                <a:latin typeface="Century Gothic" pitchFamily="34" charset="0"/>
              </a:rPr>
              <a:t>• Realizar dos cursos nacionales de actualización cada año para</a:t>
            </a:r>
            <a:r>
              <a:rPr lang="es-ES" sz="2400" dirty="0" smtClean="0">
                <a:latin typeface="Century Gothic" pitchFamily="34" charset="0"/>
              </a:rPr>
              <a:t> </a:t>
            </a:r>
            <a:r>
              <a:rPr lang="es-MX" sz="2400" dirty="0" smtClean="0">
                <a:latin typeface="Century Gothic" pitchFamily="34" charset="0"/>
              </a:rPr>
              <a:t>capacitar a los maestros, directivos, equipos técnicos estatales y</a:t>
            </a:r>
            <a:r>
              <a:rPr lang="es-ES" sz="2400" dirty="0" smtClean="0">
                <a:latin typeface="Century Gothic" pitchFamily="34" charset="0"/>
              </a:rPr>
              <a:t> </a:t>
            </a:r>
            <a:r>
              <a:rPr lang="es-MX" sz="2400" dirty="0" smtClean="0">
                <a:latin typeface="Century Gothic" pitchFamily="34" charset="0"/>
              </a:rPr>
              <a:t>bibliotecarios, en la promoción de la lectura.</a:t>
            </a:r>
            <a:endParaRPr lang="es-ES" sz="2400" dirty="0" smtClean="0">
              <a:latin typeface="Century Gothic" pitchFamily="34" charset="0"/>
            </a:endParaRPr>
          </a:p>
          <a:p>
            <a:pPr marL="571500" indent="-571500" algn="just"/>
            <a:endParaRPr lang="es-ES" sz="2400" dirty="0" smtClean="0"/>
          </a:p>
          <a:p>
            <a:pPr algn="just"/>
            <a:endParaRPr lang="es-ES" sz="2400" dirty="0">
              <a:latin typeface="Century Gothic"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500034" y="357166"/>
            <a:ext cx="8286808" cy="6324808"/>
          </a:xfrm>
          <a:prstGeom prst="rect">
            <a:avLst/>
          </a:prstGeom>
          <a:noFill/>
        </p:spPr>
        <p:txBody>
          <a:bodyPr wrap="square" rtlCol="0">
            <a:spAutoFit/>
          </a:bodyPr>
          <a:lstStyle/>
          <a:p>
            <a:pPr algn="just"/>
            <a:r>
              <a:rPr lang="es-MX" sz="2700" b="1" dirty="0">
                <a:solidFill>
                  <a:schemeClr val="accent1">
                    <a:lumMod val="75000"/>
                  </a:schemeClr>
                </a:solidFill>
                <a:latin typeface="Century Gothic" pitchFamily="34" charset="0"/>
              </a:rPr>
              <a:t>DESARROLLO DE COMPETENCIAS MATEMÁTICAS Y CIENTÍFICAS</a:t>
            </a:r>
            <a:endParaRPr lang="es-ES" sz="2700" b="1" dirty="0">
              <a:solidFill>
                <a:schemeClr val="accent1">
                  <a:lumMod val="75000"/>
                </a:schemeClr>
              </a:solidFill>
              <a:latin typeface="Century Gothic" pitchFamily="34" charset="0"/>
            </a:endParaRPr>
          </a:p>
          <a:p>
            <a:pPr algn="just"/>
            <a:r>
              <a:rPr lang="es-MX" sz="2700" dirty="0">
                <a:latin typeface="Century Gothic" pitchFamily="34" charset="0"/>
              </a:rPr>
              <a:t>• </a:t>
            </a:r>
            <a:r>
              <a:rPr lang="es-MX" sz="2700" dirty="0" smtClean="0">
                <a:latin typeface="Century Gothic" pitchFamily="34" charset="0"/>
              </a:rPr>
              <a:t>Instalar laboratorios </a:t>
            </a:r>
            <a:r>
              <a:rPr lang="es-MX" sz="2700" dirty="0">
                <a:latin typeface="Century Gothic" pitchFamily="34" charset="0"/>
              </a:rPr>
              <a:t>para el desarrollo de </a:t>
            </a:r>
            <a:r>
              <a:rPr lang="es-MX" sz="2700" dirty="0" smtClean="0">
                <a:latin typeface="Century Gothic" pitchFamily="34" charset="0"/>
              </a:rPr>
              <a:t>actividades</a:t>
            </a:r>
            <a:r>
              <a:rPr lang="es-ES" sz="2700" dirty="0" smtClean="0">
                <a:latin typeface="Century Gothic" pitchFamily="34" charset="0"/>
              </a:rPr>
              <a:t> </a:t>
            </a:r>
            <a:r>
              <a:rPr lang="es-MX" sz="2700" dirty="0" smtClean="0">
                <a:latin typeface="Century Gothic" pitchFamily="34" charset="0"/>
              </a:rPr>
              <a:t>experimentales </a:t>
            </a:r>
            <a:r>
              <a:rPr lang="es-MX" sz="2700" dirty="0">
                <a:latin typeface="Century Gothic" pitchFamily="34" charset="0"/>
              </a:rPr>
              <a:t>en ciencias en las escuelas normales que ofrezcan</a:t>
            </a:r>
            <a:endParaRPr lang="es-ES" sz="2700" dirty="0">
              <a:latin typeface="Century Gothic" pitchFamily="34" charset="0"/>
            </a:endParaRPr>
          </a:p>
          <a:p>
            <a:pPr algn="just"/>
            <a:r>
              <a:rPr lang="es-MX" sz="2700" dirty="0">
                <a:latin typeface="Century Gothic" pitchFamily="34" charset="0"/>
              </a:rPr>
              <a:t>la licenciatura en educación secundaria (con especialidad </a:t>
            </a:r>
            <a:r>
              <a:rPr lang="es-MX" sz="2700" dirty="0" smtClean="0">
                <a:latin typeface="Century Gothic" pitchFamily="34" charset="0"/>
              </a:rPr>
              <a:t>en</a:t>
            </a:r>
            <a:r>
              <a:rPr lang="es-ES" sz="2700" dirty="0" smtClean="0">
                <a:latin typeface="Century Gothic" pitchFamily="34" charset="0"/>
              </a:rPr>
              <a:t> </a:t>
            </a:r>
            <a:r>
              <a:rPr lang="es-MX" sz="2700" dirty="0" smtClean="0">
                <a:latin typeface="Century Gothic" pitchFamily="34" charset="0"/>
              </a:rPr>
              <a:t>Biología</a:t>
            </a:r>
            <a:r>
              <a:rPr lang="es-MX" sz="2700" dirty="0">
                <a:latin typeface="Century Gothic" pitchFamily="34" charset="0"/>
              </a:rPr>
              <a:t>, en Física y en Química), y en cinco centros de </a:t>
            </a:r>
            <a:r>
              <a:rPr lang="es-MX" sz="2700" dirty="0" smtClean="0">
                <a:latin typeface="Century Gothic" pitchFamily="34" charset="0"/>
              </a:rPr>
              <a:t>maestros</a:t>
            </a:r>
            <a:r>
              <a:rPr lang="es-ES" sz="2700" dirty="0" smtClean="0">
                <a:latin typeface="Century Gothic" pitchFamily="34" charset="0"/>
              </a:rPr>
              <a:t> </a:t>
            </a:r>
            <a:r>
              <a:rPr lang="es-MX" sz="2700" dirty="0" smtClean="0">
                <a:latin typeface="Century Gothic" pitchFamily="34" charset="0"/>
              </a:rPr>
              <a:t>de </a:t>
            </a:r>
            <a:r>
              <a:rPr lang="es-MX" sz="2700" dirty="0">
                <a:latin typeface="Century Gothic" pitchFamily="34" charset="0"/>
              </a:rPr>
              <a:t>cada entidad federativa.</a:t>
            </a:r>
            <a:endParaRPr lang="es-ES" sz="2700" dirty="0">
              <a:latin typeface="Century Gothic" pitchFamily="34" charset="0"/>
            </a:endParaRPr>
          </a:p>
          <a:p>
            <a:pPr algn="just"/>
            <a:r>
              <a:rPr lang="es-MX" sz="2700" dirty="0">
                <a:latin typeface="Century Gothic" pitchFamily="34" charset="0"/>
              </a:rPr>
              <a:t>• En 2006, haber capacitado a 100% de los equipos </a:t>
            </a:r>
            <a:r>
              <a:rPr lang="es-MX" sz="2700" dirty="0" smtClean="0">
                <a:latin typeface="Century Gothic" pitchFamily="34" charset="0"/>
              </a:rPr>
              <a:t>técnicos</a:t>
            </a:r>
            <a:r>
              <a:rPr lang="es-ES" sz="2700" dirty="0" smtClean="0">
                <a:latin typeface="Century Gothic" pitchFamily="34" charset="0"/>
              </a:rPr>
              <a:t> </a:t>
            </a:r>
            <a:r>
              <a:rPr lang="es-MX" sz="2700" dirty="0" smtClean="0">
                <a:latin typeface="Century Gothic" pitchFamily="34" charset="0"/>
              </a:rPr>
              <a:t>estatales </a:t>
            </a:r>
            <a:r>
              <a:rPr lang="es-MX" sz="2700" dirty="0">
                <a:latin typeface="Century Gothic" pitchFamily="34" charset="0"/>
              </a:rPr>
              <a:t>en la enseñanza de las ciencias y las matemáticas.</a:t>
            </a:r>
            <a:endParaRPr lang="es-ES" sz="2700" dirty="0">
              <a:latin typeface="Century Gothic" pitchFamily="34" charset="0"/>
            </a:endParaRPr>
          </a:p>
          <a:p>
            <a:pPr algn="just"/>
            <a:r>
              <a:rPr lang="es-MX" sz="2700" dirty="0">
                <a:latin typeface="Century Gothic" pitchFamily="34" charset="0"/>
              </a:rPr>
              <a:t>• Producir un paquete anual de material didáctico para la </a:t>
            </a:r>
            <a:r>
              <a:rPr lang="es-MX" sz="2700" dirty="0" smtClean="0">
                <a:latin typeface="Century Gothic" pitchFamily="34" charset="0"/>
              </a:rPr>
              <a:t>enseñanza</a:t>
            </a:r>
            <a:r>
              <a:rPr lang="es-ES" sz="2700" dirty="0" smtClean="0">
                <a:latin typeface="Century Gothic" pitchFamily="34" charset="0"/>
              </a:rPr>
              <a:t> </a:t>
            </a:r>
            <a:r>
              <a:rPr lang="es-MX" sz="2700" dirty="0" smtClean="0">
                <a:latin typeface="Century Gothic" pitchFamily="34" charset="0"/>
              </a:rPr>
              <a:t>de </a:t>
            </a:r>
            <a:r>
              <a:rPr lang="es-MX" sz="2700" dirty="0">
                <a:latin typeface="Century Gothic" pitchFamily="34" charset="0"/>
              </a:rPr>
              <a:t>las ciencias.</a:t>
            </a:r>
            <a:endParaRPr lang="es-ES" sz="2700" dirty="0">
              <a:latin typeface="Century Gothic" pitchFamily="34" charset="0"/>
            </a:endParaRPr>
          </a:p>
          <a:p>
            <a:pPr algn="just"/>
            <a:endParaRPr lang="es-ES" sz="2700" b="1" dirty="0">
              <a:solidFill>
                <a:schemeClr val="tx1">
                  <a:lumMod val="75000"/>
                  <a:lumOff val="25000"/>
                </a:schemeClr>
              </a:solidFill>
              <a:latin typeface="Century Gothic"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251520" y="0"/>
            <a:ext cx="8535322" cy="7155805"/>
          </a:xfrm>
          <a:prstGeom prst="rect">
            <a:avLst/>
          </a:prstGeom>
          <a:noFill/>
        </p:spPr>
        <p:txBody>
          <a:bodyPr wrap="square" rtlCol="0">
            <a:spAutoFit/>
          </a:bodyPr>
          <a:lstStyle/>
          <a:p>
            <a:pPr algn="just"/>
            <a:r>
              <a:rPr lang="es-MX" sz="2700" dirty="0">
                <a:latin typeface="Century Gothic" pitchFamily="34" charset="0"/>
              </a:rPr>
              <a:t>• Mejorar la infraestructura y el mantenimiento de las </a:t>
            </a:r>
            <a:r>
              <a:rPr lang="es-MX" sz="2700" dirty="0" smtClean="0">
                <a:latin typeface="Century Gothic" pitchFamily="34" charset="0"/>
              </a:rPr>
              <a:t>escuelas</a:t>
            </a:r>
            <a:r>
              <a:rPr lang="es-ES" sz="2700" dirty="0" smtClean="0">
                <a:latin typeface="Century Gothic" pitchFamily="34" charset="0"/>
              </a:rPr>
              <a:t> </a:t>
            </a:r>
            <a:r>
              <a:rPr lang="es-MX" sz="2700" dirty="0" smtClean="0">
                <a:latin typeface="Century Gothic" pitchFamily="34" charset="0"/>
              </a:rPr>
              <a:t>básicas </a:t>
            </a:r>
            <a:r>
              <a:rPr lang="es-MX" sz="2700" dirty="0">
                <a:latin typeface="Century Gothic" pitchFamily="34" charset="0"/>
              </a:rPr>
              <a:t>para garantizar un ambiente seguro y saludable para el</a:t>
            </a:r>
            <a:endParaRPr lang="es-ES" sz="2700" dirty="0">
              <a:latin typeface="Century Gothic" pitchFamily="34" charset="0"/>
            </a:endParaRPr>
          </a:p>
          <a:p>
            <a:pPr algn="just"/>
            <a:r>
              <a:rPr lang="es-MX" sz="2700" dirty="0">
                <a:latin typeface="Century Gothic" pitchFamily="34" charset="0"/>
              </a:rPr>
              <a:t>desarrollo del </a:t>
            </a:r>
            <a:r>
              <a:rPr lang="es-MX" sz="2700" dirty="0" smtClean="0">
                <a:latin typeface="Century Gothic" pitchFamily="34" charset="0"/>
              </a:rPr>
              <a:t>aprendizaje</a:t>
            </a:r>
            <a:r>
              <a:rPr lang="es-ES" sz="2700" dirty="0" smtClean="0">
                <a:latin typeface="Century Gothic" pitchFamily="34" charset="0"/>
              </a:rPr>
              <a:t> </a:t>
            </a:r>
            <a:r>
              <a:rPr lang="es-MX" sz="2700" dirty="0" smtClean="0">
                <a:latin typeface="Century Gothic" pitchFamily="34" charset="0"/>
              </a:rPr>
              <a:t>Subprogramas </a:t>
            </a:r>
            <a:r>
              <a:rPr lang="es-MX" sz="2700" dirty="0">
                <a:latin typeface="Century Gothic" pitchFamily="34" charset="0"/>
              </a:rPr>
              <a:t>sectoriales</a:t>
            </a:r>
            <a:endParaRPr lang="es-ES" sz="2700" dirty="0">
              <a:latin typeface="Century Gothic" pitchFamily="34" charset="0"/>
            </a:endParaRPr>
          </a:p>
          <a:p>
            <a:pPr algn="just"/>
            <a:r>
              <a:rPr lang="es-MX" sz="2700" dirty="0">
                <a:latin typeface="Century Gothic" pitchFamily="34" charset="0"/>
              </a:rPr>
              <a:t>• Promover el desarrollo de una cultura de la prevención y el </a:t>
            </a:r>
            <a:r>
              <a:rPr lang="es-MX" sz="2700" dirty="0" smtClean="0">
                <a:latin typeface="Century Gothic" pitchFamily="34" charset="0"/>
              </a:rPr>
              <a:t>cuidado</a:t>
            </a:r>
            <a:r>
              <a:rPr lang="es-ES" sz="2700" dirty="0" smtClean="0">
                <a:latin typeface="Century Gothic" pitchFamily="34" charset="0"/>
              </a:rPr>
              <a:t> </a:t>
            </a:r>
            <a:r>
              <a:rPr lang="es-MX" sz="2700" dirty="0" smtClean="0">
                <a:latin typeface="Century Gothic" pitchFamily="34" charset="0"/>
              </a:rPr>
              <a:t>de </a:t>
            </a:r>
            <a:r>
              <a:rPr lang="es-MX" sz="2700" dirty="0">
                <a:latin typeface="Century Gothic" pitchFamily="34" charset="0"/>
              </a:rPr>
              <a:t>la salud, mediante la capacitación de los maestros y </a:t>
            </a:r>
            <a:r>
              <a:rPr lang="es-MX" sz="2700" dirty="0" smtClean="0">
                <a:latin typeface="Century Gothic" pitchFamily="34" charset="0"/>
              </a:rPr>
              <a:t>el</a:t>
            </a:r>
            <a:r>
              <a:rPr lang="es-ES" sz="2700" dirty="0" smtClean="0">
                <a:latin typeface="Century Gothic" pitchFamily="34" charset="0"/>
              </a:rPr>
              <a:t> </a:t>
            </a:r>
            <a:r>
              <a:rPr lang="es-MX" sz="2700" dirty="0" smtClean="0">
                <a:latin typeface="Century Gothic" pitchFamily="34" charset="0"/>
              </a:rPr>
              <a:t>fomento </a:t>
            </a:r>
            <a:r>
              <a:rPr lang="es-MX" sz="2700" dirty="0">
                <a:latin typeface="Century Gothic" pitchFamily="34" charset="0"/>
              </a:rPr>
              <a:t>de la participación social.</a:t>
            </a:r>
            <a:endParaRPr lang="es-ES" sz="2700" dirty="0">
              <a:latin typeface="Century Gothic" pitchFamily="34" charset="0"/>
            </a:endParaRPr>
          </a:p>
          <a:p>
            <a:pPr algn="ctr"/>
            <a:r>
              <a:rPr lang="es-MX" sz="2700" dirty="0">
                <a:solidFill>
                  <a:schemeClr val="bg2">
                    <a:lumMod val="50000"/>
                  </a:schemeClr>
                </a:solidFill>
                <a:latin typeface="Century Gothic" pitchFamily="34" charset="0"/>
              </a:rPr>
              <a:t>EDUCACIÓN AMBIENTAL</a:t>
            </a:r>
            <a:endParaRPr lang="es-ES" sz="2700" dirty="0">
              <a:solidFill>
                <a:schemeClr val="bg2">
                  <a:lumMod val="50000"/>
                </a:schemeClr>
              </a:solidFill>
              <a:latin typeface="Century Gothic" pitchFamily="34" charset="0"/>
            </a:endParaRPr>
          </a:p>
          <a:p>
            <a:pPr algn="just"/>
            <a:r>
              <a:rPr lang="es-MX" sz="2700" dirty="0">
                <a:latin typeface="Century Gothic" pitchFamily="34" charset="0"/>
              </a:rPr>
              <a:t>• Establecer convenios de colaboración con la Secretaría de </a:t>
            </a:r>
            <a:r>
              <a:rPr lang="es-MX" sz="2700" dirty="0" smtClean="0">
                <a:latin typeface="Century Gothic" pitchFamily="34" charset="0"/>
              </a:rPr>
              <a:t>Medio</a:t>
            </a:r>
            <a:r>
              <a:rPr lang="es-ES" sz="2700" dirty="0" smtClean="0">
                <a:latin typeface="Century Gothic" pitchFamily="34" charset="0"/>
              </a:rPr>
              <a:t> </a:t>
            </a:r>
            <a:r>
              <a:rPr lang="es-MX" sz="2700" dirty="0" smtClean="0">
                <a:latin typeface="Century Gothic" pitchFamily="34" charset="0"/>
              </a:rPr>
              <a:t>Ambiente </a:t>
            </a:r>
            <a:r>
              <a:rPr lang="es-MX" sz="2700" dirty="0">
                <a:latin typeface="Century Gothic" pitchFamily="34" charset="0"/>
              </a:rPr>
              <a:t>y Recursos Naturales (SEMARNAT) para </a:t>
            </a:r>
            <a:r>
              <a:rPr lang="es-MX" sz="2700" dirty="0" smtClean="0">
                <a:latin typeface="Century Gothic" pitchFamily="34" charset="0"/>
              </a:rPr>
              <a:t>impulsar programas</a:t>
            </a:r>
            <a:r>
              <a:rPr lang="es-ES" sz="2700" dirty="0" smtClean="0">
                <a:latin typeface="Century Gothic" pitchFamily="34" charset="0"/>
              </a:rPr>
              <a:t> </a:t>
            </a:r>
            <a:r>
              <a:rPr lang="es-MX" sz="2700" dirty="0" smtClean="0">
                <a:latin typeface="Century Gothic" pitchFamily="34" charset="0"/>
              </a:rPr>
              <a:t>de </a:t>
            </a:r>
            <a:r>
              <a:rPr lang="es-MX" sz="2700" dirty="0">
                <a:latin typeface="Century Gothic" pitchFamily="34" charset="0"/>
              </a:rPr>
              <a:t>educación ambiental y de aprovechamiento </a:t>
            </a:r>
            <a:r>
              <a:rPr lang="es-MX" sz="2700" dirty="0" smtClean="0">
                <a:latin typeface="Century Gothic" pitchFamily="34" charset="0"/>
              </a:rPr>
              <a:t>sustentable</a:t>
            </a:r>
            <a:r>
              <a:rPr lang="es-ES" sz="2700" dirty="0" smtClean="0">
                <a:latin typeface="Century Gothic" pitchFamily="34" charset="0"/>
              </a:rPr>
              <a:t> </a:t>
            </a:r>
            <a:r>
              <a:rPr lang="es-MX" sz="2700" dirty="0" smtClean="0">
                <a:latin typeface="Century Gothic" pitchFamily="34" charset="0"/>
              </a:rPr>
              <a:t>de </a:t>
            </a:r>
            <a:r>
              <a:rPr lang="es-MX" sz="2700" dirty="0">
                <a:latin typeface="Century Gothic" pitchFamily="34" charset="0"/>
              </a:rPr>
              <a:t>los recursos naturales en las escuelas de </a:t>
            </a:r>
            <a:r>
              <a:rPr lang="es-MX" sz="2700" dirty="0" smtClean="0">
                <a:latin typeface="Century Gothic" pitchFamily="34" charset="0"/>
              </a:rPr>
              <a:t>educación</a:t>
            </a:r>
            <a:r>
              <a:rPr lang="es-ES" sz="2700" dirty="0" smtClean="0">
                <a:latin typeface="Century Gothic" pitchFamily="34" charset="0"/>
              </a:rPr>
              <a:t> </a:t>
            </a:r>
            <a:r>
              <a:rPr lang="es-MX" sz="2700" dirty="0" smtClean="0">
                <a:latin typeface="Century Gothic" pitchFamily="34" charset="0"/>
              </a:rPr>
              <a:t>básica</a:t>
            </a:r>
            <a:r>
              <a:rPr lang="es-MX" sz="2700" dirty="0">
                <a:latin typeface="Century Gothic" pitchFamily="34" charset="0"/>
              </a:rPr>
              <a:t>.</a:t>
            </a:r>
            <a:endParaRPr lang="es-ES" sz="2700" dirty="0">
              <a:latin typeface="Century Gothic" pitchFamily="34" charset="0"/>
            </a:endParaRPr>
          </a:p>
          <a:p>
            <a:pPr algn="just"/>
            <a:endParaRPr lang="es-ES" sz="2700" b="1" dirty="0">
              <a:latin typeface="Century Gothic"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395536" y="836712"/>
            <a:ext cx="8062912" cy="1008112"/>
          </a:xfrm>
        </p:spPr>
        <p:txBody>
          <a:bodyPr>
            <a:normAutofit fontScale="90000"/>
          </a:bodyPr>
          <a:lstStyle/>
          <a:p>
            <a:pPr algn="ctr"/>
            <a:r>
              <a:rPr lang="es-MX" sz="3100" b="1" dirty="0" smtClean="0">
                <a:effectLst/>
                <a:latin typeface="Comic Sans MS" pitchFamily="66" charset="0"/>
              </a:rPr>
              <a:t>FORMACIÓN CIUDADANA Y CULTURA DE LA LEGALIDAD</a:t>
            </a:r>
            <a:r>
              <a:rPr lang="es-MX" dirty="0" smtClean="0"/>
              <a:t/>
            </a:r>
            <a:br>
              <a:rPr lang="es-MX" dirty="0" smtClean="0"/>
            </a:br>
            <a:endParaRPr lang="es-MX" dirty="0"/>
          </a:p>
        </p:txBody>
      </p:sp>
      <p:sp>
        <p:nvSpPr>
          <p:cNvPr id="4" name="3 Subtítulo"/>
          <p:cNvSpPr>
            <a:spLocks noGrp="1"/>
          </p:cNvSpPr>
          <p:nvPr>
            <p:ph type="subTitle" idx="1"/>
          </p:nvPr>
        </p:nvSpPr>
        <p:spPr>
          <a:xfrm>
            <a:off x="0" y="1412776"/>
            <a:ext cx="9144000" cy="5445224"/>
          </a:xfrm>
        </p:spPr>
        <p:txBody>
          <a:bodyPr>
            <a:normAutofit fontScale="70000" lnSpcReduction="20000"/>
          </a:bodyPr>
          <a:lstStyle/>
          <a:p>
            <a:pPr algn="l"/>
            <a:r>
              <a:rPr lang="es-MX" sz="3200" b="1" dirty="0" smtClean="0">
                <a:solidFill>
                  <a:schemeClr val="tx1">
                    <a:lumMod val="95000"/>
                  </a:schemeClr>
                </a:solidFill>
              </a:rPr>
              <a:t>• Para 2006, haber desarrollado e implantado un programa intersectorial de formación ciudadana, en coordinación con la Secretaría de Gobernación, en 50% de las escuelas de educación básica.</a:t>
            </a:r>
          </a:p>
          <a:p>
            <a:pPr algn="l"/>
            <a:r>
              <a:rPr lang="es-MX" sz="3200" b="1" dirty="0" smtClean="0">
                <a:solidFill>
                  <a:schemeClr val="tx1">
                    <a:lumMod val="95000"/>
                  </a:schemeClr>
                </a:solidFill>
              </a:rPr>
              <a:t>• Para 2006, haber incorporado a las escuelas de educación básica de todas las ciudades de más de 100 mil habitantes al</a:t>
            </a:r>
          </a:p>
          <a:p>
            <a:pPr algn="l"/>
            <a:r>
              <a:rPr lang="es-MX" sz="3200" b="1" dirty="0" smtClean="0">
                <a:solidFill>
                  <a:schemeClr val="tx1">
                    <a:lumMod val="95000"/>
                  </a:schemeClr>
                </a:solidFill>
              </a:rPr>
              <a:t>Programa de Formación Ciudadana y Cultura de Legalidad.</a:t>
            </a:r>
          </a:p>
          <a:p>
            <a:pPr algn="l"/>
            <a:r>
              <a:rPr lang="es-MX" sz="3200" b="1" dirty="0" smtClean="0">
                <a:solidFill>
                  <a:schemeClr val="tx1">
                    <a:lumMod val="95000"/>
                  </a:schemeClr>
                </a:solidFill>
              </a:rPr>
              <a:t>• Revisar y actualizar, en 2002, los programas de Educación Cívica para la educación primaria.</a:t>
            </a:r>
          </a:p>
          <a:p>
            <a:pPr algn="l"/>
            <a:r>
              <a:rPr lang="es-MX" sz="3200" b="1" dirty="0" smtClean="0">
                <a:solidFill>
                  <a:schemeClr val="tx1">
                    <a:lumMod val="95000"/>
                  </a:schemeClr>
                </a:solidFill>
              </a:rPr>
              <a:t>• Producir, a partir de 2002, materiales para apoyar los nuevos programas de educación cívica y formación ciudadana en la educación primaria, para contar con seis paquetes didácticos a 2006.</a:t>
            </a:r>
          </a:p>
          <a:p>
            <a:pPr algn="l"/>
            <a:r>
              <a:rPr lang="es-MX" sz="3200" b="1" dirty="0" smtClean="0">
                <a:solidFill>
                  <a:schemeClr val="tx1">
                    <a:lumMod val="95000"/>
                  </a:schemeClr>
                </a:solidFill>
              </a:rPr>
              <a:t>• Evaluar los resultados, en 2002, de la aplicación de la nueva asignatura de Formación Cívica y Ética en educación secundaria y, en su caso, iniciar su adecuación.</a:t>
            </a:r>
          </a:p>
          <a:p>
            <a:pPr algn="l"/>
            <a:endParaRPr lang="es-MX"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irador">
  <a:themeElements>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Mirador">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Mirador">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194</TotalTime>
  <Words>1779</Words>
  <Application>Microsoft Office PowerPoint</Application>
  <PresentationFormat>Presentación en pantalla (4:3)</PresentationFormat>
  <Paragraphs>130</Paragraphs>
  <Slides>19</Slides>
  <Notes>2</Notes>
  <HiddenSlides>0</HiddenSlides>
  <MMClips>0</MMClips>
  <ScaleCrop>false</ScaleCrop>
  <HeadingPairs>
    <vt:vector size="4" baseType="variant">
      <vt:variant>
        <vt:lpstr>Tema</vt:lpstr>
      </vt:variant>
      <vt:variant>
        <vt:i4>1</vt:i4>
      </vt:variant>
      <vt:variant>
        <vt:lpstr>Títulos de diapositiva</vt:lpstr>
      </vt:variant>
      <vt:variant>
        <vt:i4>19</vt:i4>
      </vt:variant>
    </vt:vector>
  </HeadingPairs>
  <TitlesOfParts>
    <vt:vector size="20" baseType="lpstr">
      <vt:lpstr>Mirador</vt:lpstr>
      <vt:lpstr>Diapositiva 1</vt:lpstr>
      <vt:lpstr>Política de fortalecimiento de contenidos educativos específicos y producción de materiales impresos </vt:lpstr>
      <vt:lpstr>Diapositiva 3</vt:lpstr>
      <vt:lpstr>Diapositiva 4</vt:lpstr>
      <vt:lpstr>Diapositiva 5</vt:lpstr>
      <vt:lpstr>Diapositiva 6</vt:lpstr>
      <vt:lpstr>Diapositiva 7</vt:lpstr>
      <vt:lpstr>Diapositiva 8</vt:lpstr>
      <vt:lpstr>FORMACIÓN CIUDADANA Y CULTURA DE LA LEGALIDAD </vt:lpstr>
      <vt:lpstr>DESARROLLO DE LA EDUCACIÓN ARTÍSTICA Y LA CULTURA</vt:lpstr>
      <vt:lpstr>        POLÍTICA DE FORMACIÓN INICIAL, CONTINUA Y DESARROLLO PROFESIONAL DE LOS MAESTROS   </vt:lpstr>
      <vt:lpstr>PRINCIPALES PROYECTOS Y PROGRAMAS: </vt:lpstr>
      <vt:lpstr>Diapositiva 13</vt:lpstr>
      <vt:lpstr>Diapositiva 14</vt:lpstr>
      <vt:lpstr>Diapositiva 15</vt:lpstr>
      <vt:lpstr>Diapositiva 16</vt:lpstr>
      <vt:lpstr>Diapositiva 17</vt:lpstr>
      <vt:lpstr>Diapositiva 18</vt:lpstr>
      <vt:lpstr>Diapositiva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user</dc:creator>
  <cp:lastModifiedBy>user</cp:lastModifiedBy>
  <cp:revision>22</cp:revision>
  <dcterms:created xsi:type="dcterms:W3CDTF">2012-01-11T01:44:48Z</dcterms:created>
  <dcterms:modified xsi:type="dcterms:W3CDTF">2012-01-18T00:58:42Z</dcterms:modified>
</cp:coreProperties>
</file>