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4" r:id="rId3"/>
    <p:sldId id="285" r:id="rId4"/>
    <p:sldId id="286" r:id="rId5"/>
    <p:sldId id="257" r:id="rId6"/>
    <p:sldId id="258" r:id="rId7"/>
    <p:sldId id="259" r:id="rId8"/>
    <p:sldId id="260" r:id="rId9"/>
    <p:sldId id="261" r:id="rId10"/>
    <p:sldId id="262" r:id="rId11"/>
    <p:sldId id="263" r:id="rId12"/>
    <p:sldId id="264" r:id="rId13"/>
    <p:sldId id="265" r:id="rId14"/>
    <p:sldId id="266" r:id="rId15"/>
    <p:sldId id="287" r:id="rId16"/>
    <p:sldId id="288" r:id="rId17"/>
    <p:sldId id="289" r:id="rId18"/>
    <p:sldId id="290" r:id="rId19"/>
    <p:sldId id="291" r:id="rId20"/>
    <p:sldId id="292" r:id="rId21"/>
    <p:sldId id="293" r:id="rId22"/>
    <p:sldId id="294" r:id="rId23"/>
    <p:sldId id="280" r:id="rId24"/>
    <p:sldId id="281" r:id="rId25"/>
    <p:sldId id="282" r:id="rId26"/>
    <p:sldId id="268" r:id="rId27"/>
    <p:sldId id="269" r:id="rId28"/>
    <p:sldId id="270" r:id="rId29"/>
    <p:sldId id="271" r:id="rId30"/>
    <p:sldId id="272" r:id="rId31"/>
    <p:sldId id="283" r:id="rId32"/>
    <p:sldId id="273" r:id="rId33"/>
    <p:sldId id="274" r:id="rId34"/>
    <p:sldId id="275" r:id="rId35"/>
    <p:sldId id="276" r:id="rId36"/>
    <p:sldId id="277" r:id="rId37"/>
    <p:sldId id="278" r:id="rId38"/>
    <p:sldId id="279" r:id="rId3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0099"/>
    <a:srgbClr val="FF0066"/>
    <a:srgbClr val="FF3300"/>
    <a:srgbClr val="008000"/>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7" d="100"/>
          <a:sy n="67" d="100"/>
        </p:scale>
        <p:origin x="-600" y="-90"/>
      </p:cViewPr>
      <p:guideLst>
        <p:guide orient="horz" pos="2160"/>
        <p:guide pos="2880"/>
      </p:guideLst>
    </p:cSldViewPr>
  </p:slideViewPr>
  <p:outlineViewPr>
    <p:cViewPr>
      <p:scale>
        <a:sx n="33" d="100"/>
        <a:sy n="33" d="100"/>
      </p:scale>
      <p:origin x="48" y="3318"/>
    </p:cViewPr>
  </p:outlineViewPr>
  <p:notesTextViewPr>
    <p:cViewPr>
      <p:scale>
        <a:sx n="100" d="100"/>
        <a:sy n="100" d="100"/>
      </p:scale>
      <p:origin x="0" y="0"/>
    </p:cViewPr>
  </p:notesTextViewPr>
  <p:sorterViewPr>
    <p:cViewPr>
      <p:scale>
        <a:sx n="66" d="100"/>
        <a:sy n="66" d="100"/>
      </p:scale>
      <p:origin x="0" y="249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AB252-A556-45C6-AFD2-3E286121E3C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MX"/>
        </a:p>
      </dgm:t>
    </dgm:pt>
    <dgm:pt modelId="{FF524AC2-1CB4-4356-83C8-EE5D47817C4F}">
      <dgm:prSet phldrT="[Texto]"/>
      <dgm:spPr/>
      <dgm:t>
        <a:bodyPr/>
        <a:lstStyle/>
        <a:p>
          <a:pPr algn="l"/>
          <a:r>
            <a:rPr lang="es-MX" dirty="0" smtClean="0"/>
            <a:t>La estrategia de Modernización del país y la reforma del Estado requieren que se aceleren , los cambios en el orden educativo .</a:t>
          </a:r>
        </a:p>
        <a:p>
          <a:pPr algn="l"/>
          <a:r>
            <a:rPr lang="es-MX" dirty="0" smtClean="0"/>
            <a:t>La modernización hace necesario trasformar la estructura , consolidar la planta física y fortalecer las fuerzas de financiamiento de la acción educativa .</a:t>
          </a:r>
        </a:p>
        <a:p>
          <a:pPr algn="l"/>
          <a:endParaRPr lang="es-MX" dirty="0" smtClean="0"/>
        </a:p>
      </dgm:t>
    </dgm:pt>
    <dgm:pt modelId="{B7493819-7E5B-44E9-8D61-9752D5B82785}" type="parTrans" cxnId="{B1CF5B5F-729A-4951-9696-DC1C782044B2}">
      <dgm:prSet/>
      <dgm:spPr/>
      <dgm:t>
        <a:bodyPr/>
        <a:lstStyle/>
        <a:p>
          <a:endParaRPr lang="es-MX"/>
        </a:p>
      </dgm:t>
    </dgm:pt>
    <dgm:pt modelId="{28A05B23-1075-487C-86F2-DF4B6199D081}" type="sibTrans" cxnId="{B1CF5B5F-729A-4951-9696-DC1C782044B2}">
      <dgm:prSet/>
      <dgm:spPr/>
      <dgm:t>
        <a:bodyPr/>
        <a:lstStyle/>
        <a:p>
          <a:endParaRPr lang="es-MX"/>
        </a:p>
      </dgm:t>
    </dgm:pt>
    <dgm:pt modelId="{388C0D29-C172-42F2-9005-91D6479956CE}">
      <dgm:prSet phldrT="[Texto]"/>
      <dgm:spPr/>
      <dgm:t>
        <a:bodyPr/>
        <a:lstStyle/>
        <a:p>
          <a:pPr algn="l"/>
          <a:r>
            <a:rPr lang="es-MX" dirty="0" smtClean="0"/>
            <a:t>Este documento contiene el Acuerdo Nacional para la Modernización de la educación Básica que suscriben el Gobierno Federal , los gobiernos de cada una de las entidades federativas de la Republica Mexicana y el Sindicato Nacional de Trabajadores de la Educación  .</a:t>
          </a:r>
        </a:p>
        <a:p>
          <a:pPr algn="l"/>
          <a:endParaRPr lang="es-MX" dirty="0"/>
        </a:p>
      </dgm:t>
    </dgm:pt>
    <dgm:pt modelId="{784D18FA-A1AF-4CC5-8737-3AB747D56300}" type="sibTrans" cxnId="{37CBC99F-3CE9-47E6-B1A0-778C749476BD}">
      <dgm:prSet/>
      <dgm:spPr/>
      <dgm:t>
        <a:bodyPr/>
        <a:lstStyle/>
        <a:p>
          <a:endParaRPr lang="es-MX"/>
        </a:p>
      </dgm:t>
    </dgm:pt>
    <dgm:pt modelId="{2E202C22-DBC9-4216-A75E-313225986207}" type="parTrans" cxnId="{37CBC99F-3CE9-47E6-B1A0-778C749476BD}">
      <dgm:prSet/>
      <dgm:spPr/>
      <dgm:t>
        <a:bodyPr/>
        <a:lstStyle/>
        <a:p>
          <a:endParaRPr lang="es-MX"/>
        </a:p>
      </dgm:t>
    </dgm:pt>
    <dgm:pt modelId="{27C94FB2-089D-4061-B477-608F8E8EFB5D}" type="pres">
      <dgm:prSet presAssocID="{AF5AB252-A556-45C6-AFD2-3E286121E3C4}" presName="Name0" presStyleCnt="0">
        <dgm:presLayoutVars>
          <dgm:dir/>
          <dgm:resizeHandles val="exact"/>
        </dgm:presLayoutVars>
      </dgm:prSet>
      <dgm:spPr/>
      <dgm:t>
        <a:bodyPr/>
        <a:lstStyle/>
        <a:p>
          <a:endParaRPr lang="es-MX"/>
        </a:p>
      </dgm:t>
    </dgm:pt>
    <dgm:pt modelId="{EB8873AB-8EF3-4DDC-8AA3-68A870A0E242}" type="pres">
      <dgm:prSet presAssocID="{388C0D29-C172-42F2-9005-91D6479956CE}" presName="node" presStyleLbl="node1" presStyleIdx="0" presStyleCnt="2">
        <dgm:presLayoutVars>
          <dgm:bulletEnabled val="1"/>
        </dgm:presLayoutVars>
      </dgm:prSet>
      <dgm:spPr/>
      <dgm:t>
        <a:bodyPr/>
        <a:lstStyle/>
        <a:p>
          <a:endParaRPr lang="es-MX"/>
        </a:p>
      </dgm:t>
    </dgm:pt>
    <dgm:pt modelId="{21D0B312-50E0-4C9F-9D5F-67F7529905B5}" type="pres">
      <dgm:prSet presAssocID="{784D18FA-A1AF-4CC5-8737-3AB747D56300}" presName="sibTrans" presStyleCnt="0"/>
      <dgm:spPr/>
    </dgm:pt>
    <dgm:pt modelId="{D5C25F1F-F7B0-4BE1-8974-C8A23FAAC550}" type="pres">
      <dgm:prSet presAssocID="{FF524AC2-1CB4-4356-83C8-EE5D47817C4F}" presName="node" presStyleLbl="node1" presStyleIdx="1" presStyleCnt="2" custLinFactNeighborX="-76127" custLinFactNeighborY="0">
        <dgm:presLayoutVars>
          <dgm:bulletEnabled val="1"/>
        </dgm:presLayoutVars>
      </dgm:prSet>
      <dgm:spPr/>
      <dgm:t>
        <a:bodyPr/>
        <a:lstStyle/>
        <a:p>
          <a:endParaRPr lang="es-MX"/>
        </a:p>
      </dgm:t>
    </dgm:pt>
  </dgm:ptLst>
  <dgm:cxnLst>
    <dgm:cxn modelId="{37CBC99F-3CE9-47E6-B1A0-778C749476BD}" srcId="{AF5AB252-A556-45C6-AFD2-3E286121E3C4}" destId="{388C0D29-C172-42F2-9005-91D6479956CE}" srcOrd="0" destOrd="0" parTransId="{2E202C22-DBC9-4216-A75E-313225986207}" sibTransId="{784D18FA-A1AF-4CC5-8737-3AB747D56300}"/>
    <dgm:cxn modelId="{6784EB44-2007-4C22-8909-86D14765A4A7}" type="presOf" srcId="{388C0D29-C172-42F2-9005-91D6479956CE}" destId="{EB8873AB-8EF3-4DDC-8AA3-68A870A0E242}" srcOrd="0" destOrd="0" presId="urn:microsoft.com/office/officeart/2005/8/layout/hList6"/>
    <dgm:cxn modelId="{18FFF16F-E5D3-4D70-A40B-06114DDDA824}" type="presOf" srcId="{FF524AC2-1CB4-4356-83C8-EE5D47817C4F}" destId="{D5C25F1F-F7B0-4BE1-8974-C8A23FAAC550}" srcOrd="0" destOrd="0" presId="urn:microsoft.com/office/officeart/2005/8/layout/hList6"/>
    <dgm:cxn modelId="{0098863A-7496-4271-BF4D-4A0432869622}" type="presOf" srcId="{AF5AB252-A556-45C6-AFD2-3E286121E3C4}" destId="{27C94FB2-089D-4061-B477-608F8E8EFB5D}" srcOrd="0" destOrd="0" presId="urn:microsoft.com/office/officeart/2005/8/layout/hList6"/>
    <dgm:cxn modelId="{B1CF5B5F-729A-4951-9696-DC1C782044B2}" srcId="{AF5AB252-A556-45C6-AFD2-3E286121E3C4}" destId="{FF524AC2-1CB4-4356-83C8-EE5D47817C4F}" srcOrd="1" destOrd="0" parTransId="{B7493819-7E5B-44E9-8D61-9752D5B82785}" sibTransId="{28A05B23-1075-487C-86F2-DF4B6199D081}"/>
    <dgm:cxn modelId="{0E83A2C6-6177-4E9F-9D91-4CE940851F94}" type="presParOf" srcId="{27C94FB2-089D-4061-B477-608F8E8EFB5D}" destId="{EB8873AB-8EF3-4DDC-8AA3-68A870A0E242}" srcOrd="0" destOrd="0" presId="urn:microsoft.com/office/officeart/2005/8/layout/hList6"/>
    <dgm:cxn modelId="{6C37AE06-5AB1-4E03-96EE-C5DC977050D0}" type="presParOf" srcId="{27C94FB2-089D-4061-B477-608F8E8EFB5D}" destId="{21D0B312-50E0-4C9F-9D5F-67F7529905B5}" srcOrd="1" destOrd="0" presId="urn:microsoft.com/office/officeart/2005/8/layout/hList6"/>
    <dgm:cxn modelId="{56E23221-64C0-41A8-9B02-B02D0F09DDEE}" type="presParOf" srcId="{27C94FB2-089D-4061-B477-608F8E8EFB5D}" destId="{D5C25F1F-F7B0-4BE1-8974-C8A23FAAC550}" srcOrd="2"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1D99B-38DD-46B0-9540-F1E83D9BC28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MX"/>
        </a:p>
      </dgm:t>
    </dgm:pt>
    <dgm:pt modelId="{B91514E4-36DE-4988-8A9C-3D6E5F76E93A}">
      <dgm:prSet phldrT="[Texto]" custT="1"/>
      <dgm:spPr/>
      <dgm:t>
        <a:bodyPr/>
        <a:lstStyle/>
        <a:p>
          <a:pPr algn="l"/>
          <a:r>
            <a:rPr lang="es-MX" sz="2000" dirty="0" smtClean="0"/>
            <a:t>El gobierno federal , los gobiernos estatales , el magisterio nacional y la sociedad se proponen transformar el sistema de educación básica .</a:t>
          </a:r>
        </a:p>
        <a:p>
          <a:pPr algn="l"/>
          <a:r>
            <a:rPr lang="es-MX" sz="2000" dirty="0" smtClean="0"/>
            <a:t>Con el propósito de asegurar a los niños y jóvenes una educación que los forme como ciudadanos de una comunidad democrática , que les proporcione conocimientos y capacidad para elevar la productividad nacional .</a:t>
          </a:r>
        </a:p>
        <a:p>
          <a:pPr algn="ctr"/>
          <a:endParaRPr lang="es-MX" sz="2000" dirty="0"/>
        </a:p>
      </dgm:t>
    </dgm:pt>
    <dgm:pt modelId="{279E93A4-E58F-4FFB-966E-F168223C2497}" type="parTrans" cxnId="{E9AD1D6A-4060-46C7-B624-C59F3487EE4C}">
      <dgm:prSet/>
      <dgm:spPr/>
      <dgm:t>
        <a:bodyPr/>
        <a:lstStyle/>
        <a:p>
          <a:endParaRPr lang="es-MX"/>
        </a:p>
      </dgm:t>
    </dgm:pt>
    <dgm:pt modelId="{953983DA-4D3B-47AD-9055-397947CC2207}" type="sibTrans" cxnId="{E9AD1D6A-4060-46C7-B624-C59F3487EE4C}">
      <dgm:prSet/>
      <dgm:spPr/>
      <dgm:t>
        <a:bodyPr/>
        <a:lstStyle/>
        <a:p>
          <a:endParaRPr lang="es-MX"/>
        </a:p>
      </dgm:t>
    </dgm:pt>
    <dgm:pt modelId="{854D6F38-6B4C-4049-970E-5478153173DE}">
      <dgm:prSet phldrT="[Texto]" custT="1"/>
      <dgm:spPr/>
      <dgm:t>
        <a:bodyPr/>
        <a:lstStyle/>
        <a:p>
          <a:pPr algn="l"/>
          <a:r>
            <a:rPr lang="es-MX" sz="2000" dirty="0" smtClean="0"/>
            <a:t>Teniendo :</a:t>
          </a:r>
        </a:p>
        <a:p>
          <a:pPr algn="l"/>
          <a:r>
            <a:rPr lang="es-MX" sz="2000" dirty="0" smtClean="0"/>
            <a:t>Oportunidades de movilidad social y promoción económica de los individuos  , y que en general eleve los niveles de calidad de vida  de los educandos y de la sociedad de su conjunto .</a:t>
          </a:r>
        </a:p>
        <a:p>
          <a:pPr algn="l"/>
          <a:r>
            <a:rPr lang="es-MX" sz="2000" dirty="0" smtClean="0"/>
            <a:t>Este Acuerdo Nacional se concentra en la educación Básica .</a:t>
          </a:r>
        </a:p>
        <a:p>
          <a:pPr algn="l"/>
          <a:endParaRPr lang="es-MX" sz="2000" dirty="0"/>
        </a:p>
      </dgm:t>
    </dgm:pt>
    <dgm:pt modelId="{2FE8F1C1-C5F5-4CDC-AEF4-9DF49D5EA47B}" type="parTrans" cxnId="{3255E2A2-429A-45B6-BE47-92F4C2A39DEA}">
      <dgm:prSet/>
      <dgm:spPr/>
      <dgm:t>
        <a:bodyPr/>
        <a:lstStyle/>
        <a:p>
          <a:endParaRPr lang="es-MX"/>
        </a:p>
      </dgm:t>
    </dgm:pt>
    <dgm:pt modelId="{7D15A8A7-AC31-40F7-8A5D-02DD661056F4}" type="sibTrans" cxnId="{3255E2A2-429A-45B6-BE47-92F4C2A39DEA}">
      <dgm:prSet/>
      <dgm:spPr/>
      <dgm:t>
        <a:bodyPr/>
        <a:lstStyle/>
        <a:p>
          <a:endParaRPr lang="es-MX"/>
        </a:p>
      </dgm:t>
    </dgm:pt>
    <dgm:pt modelId="{764481BE-5E5D-4501-B93B-EC028CC95D56}" type="pres">
      <dgm:prSet presAssocID="{30F1D99B-38DD-46B0-9540-F1E83D9BC28B}" presName="Name0" presStyleCnt="0">
        <dgm:presLayoutVars>
          <dgm:dir/>
          <dgm:resizeHandles val="exact"/>
        </dgm:presLayoutVars>
      </dgm:prSet>
      <dgm:spPr/>
      <dgm:t>
        <a:bodyPr/>
        <a:lstStyle/>
        <a:p>
          <a:endParaRPr lang="es-MX"/>
        </a:p>
      </dgm:t>
    </dgm:pt>
    <dgm:pt modelId="{B958423E-A640-424D-8DD3-07BCF4D241E0}" type="pres">
      <dgm:prSet presAssocID="{B91514E4-36DE-4988-8A9C-3D6E5F76E93A}" presName="node" presStyleLbl="node1" presStyleIdx="0" presStyleCnt="2" custLinFactNeighborX="24989" custLinFactNeighborY="-7463">
        <dgm:presLayoutVars>
          <dgm:bulletEnabled val="1"/>
        </dgm:presLayoutVars>
      </dgm:prSet>
      <dgm:spPr/>
      <dgm:t>
        <a:bodyPr/>
        <a:lstStyle/>
        <a:p>
          <a:endParaRPr lang="es-MX"/>
        </a:p>
      </dgm:t>
    </dgm:pt>
    <dgm:pt modelId="{019CC959-E602-47A2-8B59-F49AAD3EE3EA}" type="pres">
      <dgm:prSet presAssocID="{953983DA-4D3B-47AD-9055-397947CC2207}" presName="sibTrans" presStyleCnt="0"/>
      <dgm:spPr/>
    </dgm:pt>
    <dgm:pt modelId="{364688FC-EE0B-4571-A9D9-62E7336B0969}" type="pres">
      <dgm:prSet presAssocID="{854D6F38-6B4C-4049-970E-5478153173DE}" presName="node" presStyleLbl="node1" presStyleIdx="1" presStyleCnt="2">
        <dgm:presLayoutVars>
          <dgm:bulletEnabled val="1"/>
        </dgm:presLayoutVars>
      </dgm:prSet>
      <dgm:spPr/>
      <dgm:t>
        <a:bodyPr/>
        <a:lstStyle/>
        <a:p>
          <a:endParaRPr lang="es-MX"/>
        </a:p>
      </dgm:t>
    </dgm:pt>
  </dgm:ptLst>
  <dgm:cxnLst>
    <dgm:cxn modelId="{E81AF159-24B0-4004-ACCE-13B88B282610}" type="presOf" srcId="{B91514E4-36DE-4988-8A9C-3D6E5F76E93A}" destId="{B958423E-A640-424D-8DD3-07BCF4D241E0}" srcOrd="0" destOrd="0" presId="urn:microsoft.com/office/officeart/2005/8/layout/hList6"/>
    <dgm:cxn modelId="{E9AD1D6A-4060-46C7-B624-C59F3487EE4C}" srcId="{30F1D99B-38DD-46B0-9540-F1E83D9BC28B}" destId="{B91514E4-36DE-4988-8A9C-3D6E5F76E93A}" srcOrd="0" destOrd="0" parTransId="{279E93A4-E58F-4FFB-966E-F168223C2497}" sibTransId="{953983DA-4D3B-47AD-9055-397947CC2207}"/>
    <dgm:cxn modelId="{9C98469F-736F-49A8-9499-537E4DA6AE18}" type="presOf" srcId="{30F1D99B-38DD-46B0-9540-F1E83D9BC28B}" destId="{764481BE-5E5D-4501-B93B-EC028CC95D56}" srcOrd="0" destOrd="0" presId="urn:microsoft.com/office/officeart/2005/8/layout/hList6"/>
    <dgm:cxn modelId="{3255E2A2-429A-45B6-BE47-92F4C2A39DEA}" srcId="{30F1D99B-38DD-46B0-9540-F1E83D9BC28B}" destId="{854D6F38-6B4C-4049-970E-5478153173DE}" srcOrd="1" destOrd="0" parTransId="{2FE8F1C1-C5F5-4CDC-AEF4-9DF49D5EA47B}" sibTransId="{7D15A8A7-AC31-40F7-8A5D-02DD661056F4}"/>
    <dgm:cxn modelId="{0C43DF9D-BE3D-433C-A809-7FC0B289343C}" type="presOf" srcId="{854D6F38-6B4C-4049-970E-5478153173DE}" destId="{364688FC-EE0B-4571-A9D9-62E7336B0969}" srcOrd="0" destOrd="0" presId="urn:microsoft.com/office/officeart/2005/8/layout/hList6"/>
    <dgm:cxn modelId="{287550F0-006B-4D3D-9B6F-46CD872F531F}" type="presParOf" srcId="{764481BE-5E5D-4501-B93B-EC028CC95D56}" destId="{B958423E-A640-424D-8DD3-07BCF4D241E0}" srcOrd="0" destOrd="0" presId="urn:microsoft.com/office/officeart/2005/8/layout/hList6"/>
    <dgm:cxn modelId="{357CCD94-B0BA-4CF7-9916-9B41A62B029F}" type="presParOf" srcId="{764481BE-5E5D-4501-B93B-EC028CC95D56}" destId="{019CC959-E602-47A2-8B59-F49AAD3EE3EA}" srcOrd="1" destOrd="0" presId="urn:microsoft.com/office/officeart/2005/8/layout/hList6"/>
    <dgm:cxn modelId="{A6E3E599-1400-4282-ABF7-670ABE28EAF2}" type="presParOf" srcId="{764481BE-5E5D-4501-B93B-EC028CC95D56}" destId="{364688FC-EE0B-4571-A9D9-62E7336B0969}" srcOrd="2" destOrd="0" presId="urn:microsoft.com/office/officeart/2005/8/layout/hList6"/>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265D9D-E34C-47C9-A6E3-63285661D41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MX"/>
        </a:p>
      </dgm:t>
    </dgm:pt>
    <dgm:pt modelId="{CF36B774-8E86-41A3-A2C8-F200452F2F7C}">
      <dgm:prSet phldrT="[Texto]" custT="1"/>
      <dgm:spPr/>
      <dgm:t>
        <a:bodyPr/>
        <a:lstStyle/>
        <a:p>
          <a:r>
            <a:rPr lang="es-MX" sz="2000" dirty="0" smtClean="0"/>
            <a:t>A las consideraciones , medidas y programas que contiene este Acuerdo se ha añadido la educación normal porque es la que capacita y forma el personal docente de los ciclos de educación básica </a:t>
          </a:r>
          <a:endParaRPr lang="es-MX" sz="2000" dirty="0"/>
        </a:p>
      </dgm:t>
    </dgm:pt>
    <dgm:pt modelId="{F9FB235B-42E0-4A63-A966-3D802602A151}" type="parTrans" cxnId="{05AB5149-29D4-4DEB-BCA2-82FFCE9D9C7D}">
      <dgm:prSet/>
      <dgm:spPr/>
      <dgm:t>
        <a:bodyPr/>
        <a:lstStyle/>
        <a:p>
          <a:endParaRPr lang="es-MX"/>
        </a:p>
      </dgm:t>
    </dgm:pt>
    <dgm:pt modelId="{6A7681A4-2B96-42FE-A6AD-9C97310AC3DF}" type="sibTrans" cxnId="{05AB5149-29D4-4DEB-BCA2-82FFCE9D9C7D}">
      <dgm:prSet/>
      <dgm:spPr/>
      <dgm:t>
        <a:bodyPr/>
        <a:lstStyle/>
        <a:p>
          <a:endParaRPr lang="es-MX"/>
        </a:p>
      </dgm:t>
    </dgm:pt>
    <dgm:pt modelId="{AD71BEF5-B35A-449E-9900-E0727E625605}">
      <dgm:prSet phldrT="[Texto]" custT="1"/>
      <dgm:spPr/>
      <dgm:t>
        <a:bodyPr/>
        <a:lstStyle/>
        <a:p>
          <a:r>
            <a:rPr lang="es-MX" sz="2000" dirty="0" smtClean="0"/>
            <a:t>Una buena educación básica genera niveles mas altos de empleo bien remunerado , una mayor productividad agrícola e industrial , y mejores condiciones generales de alimentación y de salud , y actitudes cívicas mas positivas y solidarias .</a:t>
          </a:r>
          <a:endParaRPr lang="es-MX" sz="2000" dirty="0"/>
        </a:p>
      </dgm:t>
    </dgm:pt>
    <dgm:pt modelId="{BA5D99E0-2A0A-4501-B70A-20942B4EB62B}" type="parTrans" cxnId="{8F00E3CD-6DA2-4A0F-9CA7-6695BE45E6EF}">
      <dgm:prSet/>
      <dgm:spPr/>
      <dgm:t>
        <a:bodyPr/>
        <a:lstStyle/>
        <a:p>
          <a:endParaRPr lang="es-MX"/>
        </a:p>
      </dgm:t>
    </dgm:pt>
    <dgm:pt modelId="{44B70777-794D-42FB-BD8E-F06475319761}" type="sibTrans" cxnId="{8F00E3CD-6DA2-4A0F-9CA7-6695BE45E6EF}">
      <dgm:prSet/>
      <dgm:spPr/>
      <dgm:t>
        <a:bodyPr/>
        <a:lstStyle/>
        <a:p>
          <a:endParaRPr lang="es-MX"/>
        </a:p>
      </dgm:t>
    </dgm:pt>
    <dgm:pt modelId="{6776C827-415D-4949-B47D-FD55E9D58E85}">
      <dgm:prSet phldrT="[Texto]" custT="1"/>
      <dgm:spPr/>
      <dgm:t>
        <a:bodyPr/>
        <a:lstStyle/>
        <a:p>
          <a:endParaRPr lang="es-MX" sz="2000" dirty="0"/>
        </a:p>
      </dgm:t>
    </dgm:pt>
    <dgm:pt modelId="{57B02CEC-4DEE-455C-A492-EAF4554DECDE}" type="parTrans" cxnId="{B6FBD852-61CE-44BA-9807-851FABD52AB2}">
      <dgm:prSet/>
      <dgm:spPr/>
      <dgm:t>
        <a:bodyPr/>
        <a:lstStyle/>
        <a:p>
          <a:endParaRPr lang="es-MX"/>
        </a:p>
      </dgm:t>
    </dgm:pt>
    <dgm:pt modelId="{B9BC4D09-E62B-43CD-8AB5-95C9C992DC3D}" type="sibTrans" cxnId="{B6FBD852-61CE-44BA-9807-851FABD52AB2}">
      <dgm:prSet/>
      <dgm:spPr/>
      <dgm:t>
        <a:bodyPr/>
        <a:lstStyle/>
        <a:p>
          <a:endParaRPr lang="es-MX"/>
        </a:p>
      </dgm:t>
    </dgm:pt>
    <dgm:pt modelId="{1E7552BE-D5BC-4FF1-A09B-EEB3A38CBEA4}">
      <dgm:prSet phldrT="[Texto]" custT="1"/>
      <dgm:spPr/>
      <dgm:t>
        <a:bodyPr/>
        <a:lstStyle/>
        <a:p>
          <a:r>
            <a:rPr lang="es-MX" sz="2000" dirty="0" smtClean="0"/>
            <a:t>El Acuerdo nacional para la Modernización de la Educación Básica recoge el compromiso del Gobierno Federal , de los gobiernos estatales de la  Republica y del Sindicato  Nacional de Trabajadores de la Educación , de unirse en un gran esfuerzo que extienda la cobertura de los servicios educativos y eleve la calidad de la educación .</a:t>
          </a:r>
          <a:endParaRPr lang="es-MX" sz="2000" dirty="0"/>
        </a:p>
      </dgm:t>
    </dgm:pt>
    <dgm:pt modelId="{A2441EC7-BB50-4935-B459-18A339394507}" type="parTrans" cxnId="{38CCDC22-564B-4D39-9AA2-FFF6D0EE93F2}">
      <dgm:prSet/>
      <dgm:spPr/>
      <dgm:t>
        <a:bodyPr/>
        <a:lstStyle/>
        <a:p>
          <a:endParaRPr lang="es-MX"/>
        </a:p>
      </dgm:t>
    </dgm:pt>
    <dgm:pt modelId="{51042BAE-ED0B-4812-95F5-6E5C27CDD257}" type="sibTrans" cxnId="{38CCDC22-564B-4D39-9AA2-FFF6D0EE93F2}">
      <dgm:prSet/>
      <dgm:spPr/>
      <dgm:t>
        <a:bodyPr/>
        <a:lstStyle/>
        <a:p>
          <a:endParaRPr lang="es-MX"/>
        </a:p>
      </dgm:t>
    </dgm:pt>
    <dgm:pt modelId="{C63322B7-5807-444D-8A28-4810FED65D8D}">
      <dgm:prSet phldrT="[Texto]" custT="1"/>
      <dgm:spPr/>
      <dgm:t>
        <a:bodyPr/>
        <a:lstStyle/>
        <a:p>
          <a:endParaRPr lang="es-MX" sz="2000" dirty="0"/>
        </a:p>
      </dgm:t>
    </dgm:pt>
    <dgm:pt modelId="{24378D5D-604F-44A6-B37F-B80B75B3BE48}" type="parTrans" cxnId="{853BEB34-FA93-42B8-A389-4D6792165A95}">
      <dgm:prSet/>
      <dgm:spPr/>
      <dgm:t>
        <a:bodyPr/>
        <a:lstStyle/>
        <a:p>
          <a:endParaRPr lang="es-MX"/>
        </a:p>
      </dgm:t>
    </dgm:pt>
    <dgm:pt modelId="{5EA1206D-53C3-48BF-993E-85F2C2710BB8}" type="sibTrans" cxnId="{853BEB34-FA93-42B8-A389-4D6792165A95}">
      <dgm:prSet/>
      <dgm:spPr/>
      <dgm:t>
        <a:bodyPr/>
        <a:lstStyle/>
        <a:p>
          <a:endParaRPr lang="es-MX"/>
        </a:p>
      </dgm:t>
    </dgm:pt>
    <dgm:pt modelId="{95E4E50B-2841-4711-AE84-174737C22B54}" type="pres">
      <dgm:prSet presAssocID="{9C265D9D-E34C-47C9-A6E3-63285661D41D}" presName="Name0" presStyleCnt="0">
        <dgm:presLayoutVars>
          <dgm:dir/>
          <dgm:resizeHandles val="exact"/>
        </dgm:presLayoutVars>
      </dgm:prSet>
      <dgm:spPr/>
      <dgm:t>
        <a:bodyPr/>
        <a:lstStyle/>
        <a:p>
          <a:endParaRPr lang="es-MX"/>
        </a:p>
      </dgm:t>
    </dgm:pt>
    <dgm:pt modelId="{9A3A20CA-CEC9-4483-B031-E17FCD87420C}" type="pres">
      <dgm:prSet presAssocID="{CF36B774-8E86-41A3-A2C8-F200452F2F7C}" presName="node" presStyleLbl="node1" presStyleIdx="0" presStyleCnt="2" custScaleX="163953" custLinFactNeighborX="-1323" custLinFactNeighborY="-1951">
        <dgm:presLayoutVars>
          <dgm:bulletEnabled val="1"/>
        </dgm:presLayoutVars>
      </dgm:prSet>
      <dgm:spPr/>
      <dgm:t>
        <a:bodyPr/>
        <a:lstStyle/>
        <a:p>
          <a:endParaRPr lang="es-MX"/>
        </a:p>
      </dgm:t>
    </dgm:pt>
    <dgm:pt modelId="{CB5FA931-0DD7-4C6F-AB87-CAC5AA339BF3}" type="pres">
      <dgm:prSet presAssocID="{6A7681A4-2B96-42FE-A6AD-9C97310AC3DF}" presName="sibTrans" presStyleCnt="0"/>
      <dgm:spPr/>
    </dgm:pt>
    <dgm:pt modelId="{E8FE6707-8607-4E06-BBCB-40F6797EFE4B}" type="pres">
      <dgm:prSet presAssocID="{1E7552BE-D5BC-4FF1-A09B-EEB3A38CBEA4}" presName="node" presStyleLbl="node1" presStyleIdx="1" presStyleCnt="2" custScaleX="135856" custLinFactX="110695" custLinFactNeighborX="200000" custLinFactNeighborY="10000">
        <dgm:presLayoutVars>
          <dgm:bulletEnabled val="1"/>
        </dgm:presLayoutVars>
      </dgm:prSet>
      <dgm:spPr/>
      <dgm:t>
        <a:bodyPr/>
        <a:lstStyle/>
        <a:p>
          <a:endParaRPr lang="es-MX"/>
        </a:p>
      </dgm:t>
    </dgm:pt>
  </dgm:ptLst>
  <dgm:cxnLst>
    <dgm:cxn modelId="{15DF2A3C-5EE4-4BED-9A80-76312DB0D33C}" type="presOf" srcId="{CF36B774-8E86-41A3-A2C8-F200452F2F7C}" destId="{9A3A20CA-CEC9-4483-B031-E17FCD87420C}" srcOrd="0" destOrd="0" presId="urn:microsoft.com/office/officeart/2005/8/layout/hList6"/>
    <dgm:cxn modelId="{A68F133F-70E0-445A-A8D0-8918AE917FB4}" type="presOf" srcId="{C63322B7-5807-444D-8A28-4810FED65D8D}" destId="{E8FE6707-8607-4E06-BBCB-40F6797EFE4B}" srcOrd="0" destOrd="1" presId="urn:microsoft.com/office/officeart/2005/8/layout/hList6"/>
    <dgm:cxn modelId="{853BEB34-FA93-42B8-A389-4D6792165A95}" srcId="{1E7552BE-D5BC-4FF1-A09B-EEB3A38CBEA4}" destId="{C63322B7-5807-444D-8A28-4810FED65D8D}" srcOrd="0" destOrd="0" parTransId="{24378D5D-604F-44A6-B37F-B80B75B3BE48}" sibTransId="{5EA1206D-53C3-48BF-993E-85F2C2710BB8}"/>
    <dgm:cxn modelId="{8F00E3CD-6DA2-4A0F-9CA7-6695BE45E6EF}" srcId="{CF36B774-8E86-41A3-A2C8-F200452F2F7C}" destId="{AD71BEF5-B35A-449E-9900-E0727E625605}" srcOrd="0" destOrd="0" parTransId="{BA5D99E0-2A0A-4501-B70A-20942B4EB62B}" sibTransId="{44B70777-794D-42FB-BD8E-F06475319761}"/>
    <dgm:cxn modelId="{05AB5149-29D4-4DEB-BCA2-82FFCE9D9C7D}" srcId="{9C265D9D-E34C-47C9-A6E3-63285661D41D}" destId="{CF36B774-8E86-41A3-A2C8-F200452F2F7C}" srcOrd="0" destOrd="0" parTransId="{F9FB235B-42E0-4A63-A966-3D802602A151}" sibTransId="{6A7681A4-2B96-42FE-A6AD-9C97310AC3DF}"/>
    <dgm:cxn modelId="{ADD33447-30A0-43D1-82D8-6DE12F02366D}" type="presOf" srcId="{9C265D9D-E34C-47C9-A6E3-63285661D41D}" destId="{95E4E50B-2841-4711-AE84-174737C22B54}" srcOrd="0" destOrd="0" presId="urn:microsoft.com/office/officeart/2005/8/layout/hList6"/>
    <dgm:cxn modelId="{B6FBD852-61CE-44BA-9807-851FABD52AB2}" srcId="{CF36B774-8E86-41A3-A2C8-F200452F2F7C}" destId="{6776C827-415D-4949-B47D-FD55E9D58E85}" srcOrd="1" destOrd="0" parTransId="{57B02CEC-4DEE-455C-A492-EAF4554DECDE}" sibTransId="{B9BC4D09-E62B-43CD-8AB5-95C9C992DC3D}"/>
    <dgm:cxn modelId="{38CCDC22-564B-4D39-9AA2-FFF6D0EE93F2}" srcId="{9C265D9D-E34C-47C9-A6E3-63285661D41D}" destId="{1E7552BE-D5BC-4FF1-A09B-EEB3A38CBEA4}" srcOrd="1" destOrd="0" parTransId="{A2441EC7-BB50-4935-B459-18A339394507}" sibTransId="{51042BAE-ED0B-4812-95F5-6E5C27CDD257}"/>
    <dgm:cxn modelId="{3A51B99E-1DD2-426A-BBE9-992F24834BBC}" type="presOf" srcId="{6776C827-415D-4949-B47D-FD55E9D58E85}" destId="{9A3A20CA-CEC9-4483-B031-E17FCD87420C}" srcOrd="0" destOrd="2" presId="urn:microsoft.com/office/officeart/2005/8/layout/hList6"/>
    <dgm:cxn modelId="{CD85F5A4-5387-4252-85C6-38184EDF12D3}" type="presOf" srcId="{1E7552BE-D5BC-4FF1-A09B-EEB3A38CBEA4}" destId="{E8FE6707-8607-4E06-BBCB-40F6797EFE4B}" srcOrd="0" destOrd="0" presId="urn:microsoft.com/office/officeart/2005/8/layout/hList6"/>
    <dgm:cxn modelId="{A083A0B7-8039-4963-A0C5-C52E4CEAB24B}" type="presOf" srcId="{AD71BEF5-B35A-449E-9900-E0727E625605}" destId="{9A3A20CA-CEC9-4483-B031-E17FCD87420C}" srcOrd="0" destOrd="1" presId="urn:microsoft.com/office/officeart/2005/8/layout/hList6"/>
    <dgm:cxn modelId="{B687ECBC-01F7-4427-86AC-622F33AF79D8}" type="presParOf" srcId="{95E4E50B-2841-4711-AE84-174737C22B54}" destId="{9A3A20CA-CEC9-4483-B031-E17FCD87420C}" srcOrd="0" destOrd="0" presId="urn:microsoft.com/office/officeart/2005/8/layout/hList6"/>
    <dgm:cxn modelId="{CDCB1C1D-C06D-47FA-8C91-0C589218BCE2}" type="presParOf" srcId="{95E4E50B-2841-4711-AE84-174737C22B54}" destId="{CB5FA931-0DD7-4C6F-AB87-CAC5AA339BF3}" srcOrd="1" destOrd="0" presId="urn:microsoft.com/office/officeart/2005/8/layout/hList6"/>
    <dgm:cxn modelId="{971E0ABA-9FD6-4C14-B128-0A29952B14F2}" type="presParOf" srcId="{95E4E50B-2841-4711-AE84-174737C22B54}" destId="{E8FE6707-8607-4E06-BBCB-40F6797EFE4B}" srcOrd="2" destOrd="0" presId="urn:microsoft.com/office/officeart/2005/8/layout/hList6"/>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8873AB-8EF3-4DDC-8AA3-68A870A0E242}">
      <dsp:nvSpPr>
        <dsp:cNvPr id="0" name=""/>
        <dsp:cNvSpPr/>
      </dsp:nvSpPr>
      <dsp:spPr>
        <a:xfrm rot="16200000">
          <a:off x="-715064" y="718884"/>
          <a:ext cx="5112568" cy="367479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684" bIns="0" numCol="1" spcCol="1270" anchor="ctr" anchorCtr="0">
          <a:noAutofit/>
        </a:bodyPr>
        <a:lstStyle/>
        <a:p>
          <a:pPr lvl="0" algn="l" defTabSz="800100">
            <a:lnSpc>
              <a:spcPct val="90000"/>
            </a:lnSpc>
            <a:spcBef>
              <a:spcPct val="0"/>
            </a:spcBef>
            <a:spcAft>
              <a:spcPct val="35000"/>
            </a:spcAft>
          </a:pPr>
          <a:r>
            <a:rPr lang="es-MX" sz="1800" kern="1200" dirty="0" smtClean="0"/>
            <a:t>Este documento contiene el Acuerdo Nacional para la Modernización de la educación Básica que suscriben el Gobierno Federal , los gobiernos de cada una de las entidades federativas de la Republica Mexicana y el Sindicato Nacional de Trabajadores de la Educación  .</a:t>
          </a:r>
        </a:p>
        <a:p>
          <a:pPr lvl="0" algn="l" defTabSz="800100">
            <a:lnSpc>
              <a:spcPct val="90000"/>
            </a:lnSpc>
            <a:spcBef>
              <a:spcPct val="0"/>
            </a:spcBef>
            <a:spcAft>
              <a:spcPct val="35000"/>
            </a:spcAft>
          </a:pPr>
          <a:endParaRPr lang="es-MX" sz="1800" kern="1200" dirty="0"/>
        </a:p>
      </dsp:txBody>
      <dsp:txXfrm rot="16200000">
        <a:off x="-715064" y="718884"/>
        <a:ext cx="5112568" cy="3674798"/>
      </dsp:txXfrm>
    </dsp:sp>
    <dsp:sp modelId="{D5C25F1F-F7B0-4BE1-8974-C8A23FAAC550}">
      <dsp:nvSpPr>
        <dsp:cNvPr id="0" name=""/>
        <dsp:cNvSpPr/>
      </dsp:nvSpPr>
      <dsp:spPr>
        <a:xfrm rot="16200000">
          <a:off x="3025530" y="718884"/>
          <a:ext cx="5112568" cy="3674798"/>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684" bIns="0" numCol="1" spcCol="1270" anchor="ctr" anchorCtr="0">
          <a:noAutofit/>
        </a:bodyPr>
        <a:lstStyle/>
        <a:p>
          <a:pPr lvl="0" algn="l" defTabSz="800100">
            <a:lnSpc>
              <a:spcPct val="90000"/>
            </a:lnSpc>
            <a:spcBef>
              <a:spcPct val="0"/>
            </a:spcBef>
            <a:spcAft>
              <a:spcPct val="35000"/>
            </a:spcAft>
          </a:pPr>
          <a:r>
            <a:rPr lang="es-MX" sz="1800" kern="1200" dirty="0" smtClean="0"/>
            <a:t>La estrategia de Modernización del país y la reforma del Estado requieren que se aceleren , los cambios en el orden educativo .</a:t>
          </a:r>
        </a:p>
        <a:p>
          <a:pPr lvl="0" algn="l" defTabSz="800100">
            <a:lnSpc>
              <a:spcPct val="90000"/>
            </a:lnSpc>
            <a:spcBef>
              <a:spcPct val="0"/>
            </a:spcBef>
            <a:spcAft>
              <a:spcPct val="35000"/>
            </a:spcAft>
          </a:pPr>
          <a:r>
            <a:rPr lang="es-MX" sz="1800" kern="1200" dirty="0" smtClean="0"/>
            <a:t>La modernización hace necesario trasformar la estructura , consolidar la planta física y fortalecer las fuerzas de financiamiento de la acción educativa .</a:t>
          </a:r>
        </a:p>
        <a:p>
          <a:pPr lvl="0" algn="l" defTabSz="800100">
            <a:lnSpc>
              <a:spcPct val="90000"/>
            </a:lnSpc>
            <a:spcBef>
              <a:spcPct val="0"/>
            </a:spcBef>
            <a:spcAft>
              <a:spcPct val="35000"/>
            </a:spcAft>
          </a:pPr>
          <a:endParaRPr lang="es-MX" sz="1800" kern="1200" dirty="0" smtClean="0"/>
        </a:p>
      </dsp:txBody>
      <dsp:txXfrm rot="16200000">
        <a:off x="3025530" y="718884"/>
        <a:ext cx="5112568" cy="36747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58423E-A640-424D-8DD3-07BCF4D241E0}">
      <dsp:nvSpPr>
        <dsp:cNvPr id="0" name=""/>
        <dsp:cNvSpPr/>
      </dsp:nvSpPr>
      <dsp:spPr>
        <a:xfrm rot="16200000">
          <a:off x="-627959" y="709567"/>
          <a:ext cx="5544616" cy="412548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l" defTabSz="889000">
            <a:lnSpc>
              <a:spcPct val="90000"/>
            </a:lnSpc>
            <a:spcBef>
              <a:spcPct val="0"/>
            </a:spcBef>
            <a:spcAft>
              <a:spcPct val="35000"/>
            </a:spcAft>
          </a:pPr>
          <a:r>
            <a:rPr lang="es-MX" sz="2000" kern="1200" dirty="0" smtClean="0"/>
            <a:t>El gobierno federal , los gobiernos estatales , el magisterio nacional y la sociedad se proponen transformar el sistema de educación básica .</a:t>
          </a:r>
        </a:p>
        <a:p>
          <a:pPr lvl="0" algn="l" defTabSz="889000">
            <a:lnSpc>
              <a:spcPct val="90000"/>
            </a:lnSpc>
            <a:spcBef>
              <a:spcPct val="0"/>
            </a:spcBef>
            <a:spcAft>
              <a:spcPct val="35000"/>
            </a:spcAft>
          </a:pPr>
          <a:r>
            <a:rPr lang="es-MX" sz="2000" kern="1200" dirty="0" smtClean="0"/>
            <a:t>Con el propósito de asegurar a los niños y jóvenes una educación que los forme como ciudadanos de una comunidad democrática , que les proporcione conocimientos y capacidad para elevar la productividad nacional .</a:t>
          </a:r>
        </a:p>
        <a:p>
          <a:pPr lvl="0" algn="ctr" defTabSz="889000">
            <a:lnSpc>
              <a:spcPct val="90000"/>
            </a:lnSpc>
            <a:spcBef>
              <a:spcPct val="0"/>
            </a:spcBef>
            <a:spcAft>
              <a:spcPct val="35000"/>
            </a:spcAft>
          </a:pPr>
          <a:endParaRPr lang="es-MX" sz="2000" kern="1200" dirty="0"/>
        </a:p>
      </dsp:txBody>
      <dsp:txXfrm rot="16200000">
        <a:off x="-627959" y="709567"/>
        <a:ext cx="5544616" cy="4125481"/>
      </dsp:txXfrm>
    </dsp:sp>
    <dsp:sp modelId="{364688FC-EE0B-4571-A9D9-62E7336B0969}">
      <dsp:nvSpPr>
        <dsp:cNvPr id="0" name=""/>
        <dsp:cNvSpPr/>
      </dsp:nvSpPr>
      <dsp:spPr>
        <a:xfrm rot="16200000">
          <a:off x="3729614" y="709567"/>
          <a:ext cx="5544616" cy="412548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l" defTabSz="889000">
            <a:lnSpc>
              <a:spcPct val="90000"/>
            </a:lnSpc>
            <a:spcBef>
              <a:spcPct val="0"/>
            </a:spcBef>
            <a:spcAft>
              <a:spcPct val="35000"/>
            </a:spcAft>
          </a:pPr>
          <a:r>
            <a:rPr lang="es-MX" sz="2000" kern="1200" dirty="0" smtClean="0"/>
            <a:t>Teniendo :</a:t>
          </a:r>
        </a:p>
        <a:p>
          <a:pPr lvl="0" algn="l" defTabSz="889000">
            <a:lnSpc>
              <a:spcPct val="90000"/>
            </a:lnSpc>
            <a:spcBef>
              <a:spcPct val="0"/>
            </a:spcBef>
            <a:spcAft>
              <a:spcPct val="35000"/>
            </a:spcAft>
          </a:pPr>
          <a:r>
            <a:rPr lang="es-MX" sz="2000" kern="1200" dirty="0" smtClean="0"/>
            <a:t>Oportunidades de movilidad social y promoción económica de los individuos  , y que en general eleve los niveles de calidad de vida  de los educandos y de la sociedad de su conjunto .</a:t>
          </a:r>
        </a:p>
        <a:p>
          <a:pPr lvl="0" algn="l" defTabSz="889000">
            <a:lnSpc>
              <a:spcPct val="90000"/>
            </a:lnSpc>
            <a:spcBef>
              <a:spcPct val="0"/>
            </a:spcBef>
            <a:spcAft>
              <a:spcPct val="35000"/>
            </a:spcAft>
          </a:pPr>
          <a:r>
            <a:rPr lang="es-MX" sz="2000" kern="1200" dirty="0" smtClean="0"/>
            <a:t>Este Acuerdo Nacional se concentra en la educación Básica .</a:t>
          </a:r>
        </a:p>
        <a:p>
          <a:pPr lvl="0" algn="l" defTabSz="889000">
            <a:lnSpc>
              <a:spcPct val="90000"/>
            </a:lnSpc>
            <a:spcBef>
              <a:spcPct val="0"/>
            </a:spcBef>
            <a:spcAft>
              <a:spcPct val="35000"/>
            </a:spcAft>
          </a:pPr>
          <a:endParaRPr lang="es-MX" sz="2000" kern="1200" dirty="0"/>
        </a:p>
      </dsp:txBody>
      <dsp:txXfrm rot="16200000">
        <a:off x="3729614" y="709567"/>
        <a:ext cx="5544616" cy="412548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3A20CA-CEC9-4483-B031-E17FCD87420C}">
      <dsp:nvSpPr>
        <dsp:cNvPr id="0" name=""/>
        <dsp:cNvSpPr/>
      </dsp:nvSpPr>
      <dsp:spPr>
        <a:xfrm rot="16200000">
          <a:off x="-742380" y="742381"/>
          <a:ext cx="5976664" cy="4491901"/>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MX" sz="2000" kern="1200" dirty="0" smtClean="0"/>
            <a:t>A las consideraciones , medidas y programas que contiene este Acuerdo se ha añadido la educación normal porque es la que capacita y forma el personal docente de los ciclos de educación básica </a:t>
          </a:r>
          <a:endParaRPr lang="es-MX" sz="2000" kern="1200" dirty="0"/>
        </a:p>
        <a:p>
          <a:pPr marL="228600" lvl="1" indent="-228600" algn="l" defTabSz="889000">
            <a:lnSpc>
              <a:spcPct val="90000"/>
            </a:lnSpc>
            <a:spcBef>
              <a:spcPct val="0"/>
            </a:spcBef>
            <a:spcAft>
              <a:spcPct val="15000"/>
            </a:spcAft>
            <a:buChar char="••"/>
          </a:pPr>
          <a:r>
            <a:rPr lang="es-MX" sz="2000" kern="1200" dirty="0" smtClean="0"/>
            <a:t>Una buena educación básica genera niveles mas altos de empleo bien remunerado , una mayor productividad agrícola e industrial , y mejores condiciones generales de alimentación y de salud , y actitudes cívicas mas positivas y solidarias .</a:t>
          </a:r>
          <a:endParaRPr lang="es-MX" sz="2000" kern="1200" dirty="0"/>
        </a:p>
        <a:p>
          <a:pPr marL="228600" lvl="1" indent="-228600" algn="l" defTabSz="889000">
            <a:lnSpc>
              <a:spcPct val="90000"/>
            </a:lnSpc>
            <a:spcBef>
              <a:spcPct val="0"/>
            </a:spcBef>
            <a:spcAft>
              <a:spcPct val="15000"/>
            </a:spcAft>
            <a:buChar char="••"/>
          </a:pPr>
          <a:endParaRPr lang="es-MX" sz="2000" kern="1200" dirty="0"/>
        </a:p>
      </dsp:txBody>
      <dsp:txXfrm rot="16200000">
        <a:off x="-742380" y="742381"/>
        <a:ext cx="5976664" cy="4491901"/>
      </dsp:txXfrm>
    </dsp:sp>
    <dsp:sp modelId="{E8FE6707-8607-4E06-BBCB-40F6797EFE4B}">
      <dsp:nvSpPr>
        <dsp:cNvPr id="0" name=""/>
        <dsp:cNvSpPr/>
      </dsp:nvSpPr>
      <dsp:spPr>
        <a:xfrm rot="16200000">
          <a:off x="3575546" y="1127274"/>
          <a:ext cx="5976664" cy="372211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r>
            <a:rPr lang="es-MX" sz="2000" kern="1200" dirty="0" smtClean="0"/>
            <a:t>El Acuerdo nacional para la Modernización de la Educación Básica recoge el compromiso del Gobierno Federal , de los gobiernos estatales de la  Republica y del Sindicato  Nacional de Trabajadores de la Educación , de unirse en un gran esfuerzo que extienda la cobertura de los servicios educativos y eleve la calidad de la educación .</a:t>
          </a:r>
          <a:endParaRPr lang="es-MX" sz="2000" kern="1200" dirty="0"/>
        </a:p>
        <a:p>
          <a:pPr marL="228600" lvl="1" indent="-228600" algn="l" defTabSz="889000">
            <a:lnSpc>
              <a:spcPct val="90000"/>
            </a:lnSpc>
            <a:spcBef>
              <a:spcPct val="0"/>
            </a:spcBef>
            <a:spcAft>
              <a:spcPct val="15000"/>
            </a:spcAft>
            <a:buChar char="••"/>
          </a:pPr>
          <a:endParaRPr lang="es-MX" sz="2000" kern="1200" dirty="0"/>
        </a:p>
      </dsp:txBody>
      <dsp:txXfrm rot="16200000">
        <a:off x="3575546" y="1127274"/>
        <a:ext cx="5976664" cy="37221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D5FBB-5CB3-479F-904C-C2749F1A219A}" type="datetimeFigureOut">
              <a:rPr lang="es-MX" smtClean="0"/>
              <a:pPr/>
              <a:t>16/01/2012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18AE8-F98C-408F-B624-3AC8F07700E7}"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ADE66709-4633-4FF6-8E73-C211B5914908}"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6ABC1CA-89F5-4D12-9511-902B55A2EF4E}" type="datetimeFigureOut">
              <a:rPr lang="es-MX" smtClean="0"/>
              <a:pPr/>
              <a:t>16/01/2012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686C79-48CB-4352-A498-5DC6F10A405C}"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6ABC1CA-89F5-4D12-9511-902B55A2EF4E}" type="datetimeFigureOut">
              <a:rPr lang="es-MX" smtClean="0"/>
              <a:pPr/>
              <a:t>16/01/2012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686C79-48CB-4352-A498-5DC6F10A405C}"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6ABC1CA-89F5-4D12-9511-902B55A2EF4E}" type="datetimeFigureOut">
              <a:rPr lang="es-MX" smtClean="0"/>
              <a:pPr/>
              <a:t>16/01/2012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686C79-48CB-4352-A498-5DC6F10A405C}"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6ABC1CA-89F5-4D12-9511-902B55A2EF4E}" type="datetimeFigureOut">
              <a:rPr lang="es-MX" smtClean="0"/>
              <a:pPr/>
              <a:t>16/01/2012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686C79-48CB-4352-A498-5DC6F10A405C}"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6ABC1CA-89F5-4D12-9511-902B55A2EF4E}" type="datetimeFigureOut">
              <a:rPr lang="es-MX" smtClean="0"/>
              <a:pPr/>
              <a:t>16/01/2012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B686C79-48CB-4352-A498-5DC6F10A405C}"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6ABC1CA-89F5-4D12-9511-902B55A2EF4E}" type="datetimeFigureOut">
              <a:rPr lang="es-MX" smtClean="0"/>
              <a:pPr/>
              <a:t>16/01/2012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B686C79-48CB-4352-A498-5DC6F10A405C}"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6ABC1CA-89F5-4D12-9511-902B55A2EF4E}" type="datetimeFigureOut">
              <a:rPr lang="es-MX" smtClean="0"/>
              <a:pPr/>
              <a:t>16/01/2012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B686C79-48CB-4352-A498-5DC6F10A405C}"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6ABC1CA-89F5-4D12-9511-902B55A2EF4E}" type="datetimeFigureOut">
              <a:rPr lang="es-MX" smtClean="0"/>
              <a:pPr/>
              <a:t>16/01/2012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B686C79-48CB-4352-A498-5DC6F10A405C}"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6ABC1CA-89F5-4D12-9511-902B55A2EF4E}" type="datetimeFigureOut">
              <a:rPr lang="es-MX" smtClean="0"/>
              <a:pPr/>
              <a:t>16/01/2012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B686C79-48CB-4352-A498-5DC6F10A405C}"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ABC1CA-89F5-4D12-9511-902B55A2EF4E}" type="datetimeFigureOut">
              <a:rPr lang="es-MX" smtClean="0"/>
              <a:pPr/>
              <a:t>16/01/2012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B686C79-48CB-4352-A498-5DC6F10A405C}"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ABC1CA-89F5-4D12-9511-902B55A2EF4E}" type="datetimeFigureOut">
              <a:rPr lang="es-MX" smtClean="0"/>
              <a:pPr/>
              <a:t>16/01/2012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B686C79-48CB-4352-A498-5DC6F10A405C}"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BC1CA-89F5-4D12-9511-902B55A2EF4E}" type="datetimeFigureOut">
              <a:rPr lang="es-MX" smtClean="0"/>
              <a:pPr/>
              <a:t>16/01/2012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86C79-48CB-4352-A498-5DC6F10A405C}"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44624"/>
            <a:ext cx="8640960" cy="5112568"/>
          </a:xfrm>
        </p:spPr>
        <p:txBody>
          <a:bodyPr>
            <a:noAutofit/>
          </a:bodyPr>
          <a:lstStyle/>
          <a:p>
            <a:r>
              <a:rPr lang="es-MX" sz="6600" dirty="0" smtClean="0">
                <a:solidFill>
                  <a:srgbClr val="7030A0"/>
                </a:solidFill>
                <a:latin typeface="Bauhaus 93" pitchFamily="82" charset="0"/>
              </a:rPr>
              <a:t>Acuerdo </a:t>
            </a:r>
            <a:r>
              <a:rPr lang="es-MX" sz="6600" dirty="0">
                <a:solidFill>
                  <a:srgbClr val="7030A0"/>
                </a:solidFill>
                <a:latin typeface="Bauhaus 93" pitchFamily="82" charset="0"/>
              </a:rPr>
              <a:t>n</a:t>
            </a:r>
            <a:r>
              <a:rPr lang="es-MX" sz="6600" dirty="0" smtClean="0">
                <a:solidFill>
                  <a:srgbClr val="7030A0"/>
                </a:solidFill>
                <a:latin typeface="Bauhaus 93" pitchFamily="82" charset="0"/>
              </a:rPr>
              <a:t>acional para la modernización de la educación básica</a:t>
            </a:r>
            <a:endParaRPr lang="es-MX" sz="6600" dirty="0">
              <a:solidFill>
                <a:srgbClr val="7030A0"/>
              </a:solidFill>
              <a:latin typeface="Bauhaus 93"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7772400" cy="1470025"/>
          </a:xfrm>
        </p:spPr>
        <p:txBody>
          <a:bodyPr>
            <a:normAutofit/>
          </a:bodyPr>
          <a:lstStyle/>
          <a:p>
            <a:r>
              <a:rPr lang="es-MX" dirty="0" smtClean="0">
                <a:solidFill>
                  <a:srgbClr val="3333FF"/>
                </a:solidFill>
                <a:latin typeface="Bernard MT Condensed" pitchFamily="18" charset="0"/>
                <a:cs typeface="Agent Orange" pitchFamily="2" charset="0"/>
              </a:rPr>
              <a:t>Los retos actuales de la educación.</a:t>
            </a:r>
            <a:endParaRPr lang="es-MX" dirty="0">
              <a:solidFill>
                <a:srgbClr val="3333FF"/>
              </a:solidFill>
              <a:latin typeface="Bernard MT Condensed" pitchFamily="18" charset="0"/>
              <a:cs typeface="Agent Orange" pitchFamily="2" charset="0"/>
            </a:endParaRPr>
          </a:p>
        </p:txBody>
      </p:sp>
      <p:sp>
        <p:nvSpPr>
          <p:cNvPr id="3" name="2 Subtítulo"/>
          <p:cNvSpPr>
            <a:spLocks noGrp="1"/>
          </p:cNvSpPr>
          <p:nvPr>
            <p:ph type="subTitle" idx="1"/>
          </p:nvPr>
        </p:nvSpPr>
        <p:spPr>
          <a:xfrm>
            <a:off x="683568" y="2276872"/>
            <a:ext cx="7776864" cy="4320480"/>
          </a:xfrm>
        </p:spPr>
        <p:txBody>
          <a:bodyPr>
            <a:normAutofit/>
          </a:bodyPr>
          <a:lstStyle/>
          <a:p>
            <a:r>
              <a:rPr lang="es-MX" dirty="0" smtClean="0">
                <a:solidFill>
                  <a:schemeClr val="tx1"/>
                </a:solidFill>
              </a:rPr>
              <a:t>El reto de la cobertura educativa subsiste en:</a:t>
            </a:r>
          </a:p>
          <a:p>
            <a:pPr>
              <a:buClr>
                <a:srgbClr val="FF0066"/>
              </a:buClr>
              <a:buFont typeface="Wingdings" pitchFamily="2" charset="2"/>
              <a:buChar char="v"/>
            </a:pPr>
            <a:r>
              <a:rPr lang="es-MX" dirty="0" smtClean="0">
                <a:solidFill>
                  <a:schemeClr val="tx1"/>
                </a:solidFill>
              </a:rPr>
              <a:t>Atender con eficacia las nuevas exigencias del desarrollo nacional.</a:t>
            </a:r>
          </a:p>
          <a:p>
            <a:pPr>
              <a:buClr>
                <a:srgbClr val="FF0066"/>
              </a:buClr>
            </a:pPr>
            <a:endParaRPr lang="es-MX" dirty="0" smtClean="0"/>
          </a:p>
          <a:p>
            <a:pPr>
              <a:buClr>
                <a:srgbClr val="FF0066"/>
              </a:buClr>
              <a:buFont typeface="Wingdings" pitchFamily="2" charset="2"/>
              <a:buChar char="ü"/>
            </a:pPr>
            <a:endParaRPr lang="es-MX" dirty="0" smtClean="0"/>
          </a:p>
          <a:p>
            <a:pPr>
              <a:buClr>
                <a:srgbClr val="FF0066"/>
              </a:buClr>
              <a:buFont typeface="Wingdings" pitchFamily="2" charset="2"/>
              <a:buChar char="v"/>
            </a:pPr>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5865515"/>
          </a:xfrm>
        </p:spPr>
        <p:txBody>
          <a:bodyPr/>
          <a:lstStyle/>
          <a:p>
            <a:pPr>
              <a:buClr>
                <a:srgbClr val="FF0066"/>
              </a:buClr>
              <a:buFont typeface="Wingdings" pitchFamily="2" charset="2"/>
              <a:buChar char="v"/>
            </a:pPr>
            <a:r>
              <a:rPr lang="es-MX" dirty="0" smtClean="0"/>
              <a:t>Para atender los retos educativos es importante distinguir dos campos de acción :</a:t>
            </a:r>
          </a:p>
          <a:p>
            <a:pPr>
              <a:buClr>
                <a:srgbClr val="FF0066"/>
              </a:buClr>
              <a:buFont typeface="Wingdings" pitchFamily="2" charset="2"/>
              <a:buChar char="ü"/>
            </a:pPr>
            <a:r>
              <a:rPr lang="es-MX" dirty="0" smtClean="0"/>
              <a:t>Factores inherentes al desarrollo general del país, que suelen contribuir ala eficacia del proceso educativo:</a:t>
            </a:r>
          </a:p>
          <a:p>
            <a:pPr lvl="4">
              <a:buClr>
                <a:srgbClr val="FF0066"/>
              </a:buClr>
              <a:buFont typeface="Wingdings" pitchFamily="2" charset="2"/>
              <a:buChar char="§"/>
            </a:pPr>
            <a:r>
              <a:rPr lang="es-MX" dirty="0" smtClean="0"/>
              <a:t>El nivel y el crecimiento del ingreso per cápita.</a:t>
            </a:r>
          </a:p>
          <a:p>
            <a:pPr lvl="4">
              <a:buClr>
                <a:srgbClr val="FF0066"/>
              </a:buClr>
              <a:buFont typeface="Wingdings" pitchFamily="2" charset="2"/>
              <a:buChar char="§"/>
            </a:pPr>
            <a:r>
              <a:rPr lang="es-MX" dirty="0" smtClean="0"/>
              <a:t>La distribución del ingreso nacional.</a:t>
            </a:r>
          </a:p>
          <a:p>
            <a:pPr lvl="4">
              <a:buClr>
                <a:srgbClr val="FF0066"/>
              </a:buClr>
              <a:buFont typeface="Wingdings" pitchFamily="2" charset="2"/>
              <a:buChar char="§"/>
            </a:pPr>
            <a:r>
              <a:rPr lang="es-MX" dirty="0" smtClean="0"/>
              <a:t>El acceso a los servicios básicos como salud, vivienda, energía eléctrica, agua potable y calidad de alimentación de niños y jóvenes.</a:t>
            </a:r>
          </a:p>
          <a:p>
            <a:pPr>
              <a:buClr>
                <a:srgbClr val="FF0066"/>
              </a:buClr>
              <a:buFont typeface="Wingdings" pitchFamily="2" charset="2"/>
              <a:buChar char="ü"/>
            </a:pPr>
            <a:r>
              <a:rPr lang="es-MX" dirty="0" smtClean="0"/>
              <a:t>Factores del sistema educativo, que son a los que se refiere este Acuerdo Nacional.</a:t>
            </a:r>
          </a:p>
          <a:p>
            <a:pPr>
              <a:buFont typeface="Wingdings" pitchFamily="2" charset="2"/>
              <a:buChar char="ü"/>
            </a:pPr>
            <a:endParaRPr lang="es-MX"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4525963"/>
          </a:xfrm>
        </p:spPr>
        <p:txBody>
          <a:bodyPr/>
          <a:lstStyle/>
          <a:p>
            <a:pPr>
              <a:buClr>
                <a:srgbClr val="FF0066"/>
              </a:buClr>
              <a:buFont typeface="Wingdings" pitchFamily="2" charset="2"/>
              <a:buChar char="v"/>
            </a:pPr>
            <a:r>
              <a:rPr lang="es-MX" dirty="0" smtClean="0"/>
              <a:t>Las tareas educativas demandan, en primer termino, el sostenimiento de la política que, en años recientes, ha significado la asignación de recursos crecientes, al sector de educación.</a:t>
            </a:r>
          </a:p>
          <a:p>
            <a:pPr>
              <a:buClr>
                <a:srgbClr val="FF0066"/>
              </a:buClr>
              <a:buFont typeface="Wingdings" pitchFamily="2" charset="2"/>
              <a:buChar char="v"/>
            </a:pPr>
            <a:r>
              <a:rPr lang="es-MX" dirty="0" smtClean="0"/>
              <a:t>Una política fundamental para lograr la modernización de la educación básica es el compromiso de los gobiernos federal y estatales.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ubtítulo"/>
          <p:cNvSpPr>
            <a:spLocks noGrp="1"/>
          </p:cNvSpPr>
          <p:nvPr>
            <p:ph type="subTitle" idx="1"/>
          </p:nvPr>
        </p:nvSpPr>
        <p:spPr>
          <a:xfrm>
            <a:off x="1371600" y="0"/>
            <a:ext cx="6400800" cy="5638800"/>
          </a:xfrm>
        </p:spPr>
        <p:txBody>
          <a:bodyPr>
            <a:normAutofit lnSpcReduction="10000"/>
          </a:bodyPr>
          <a:lstStyle/>
          <a:p>
            <a:pPr>
              <a:buClr>
                <a:srgbClr val="FF0066"/>
              </a:buClr>
              <a:buFont typeface="Wingdings" pitchFamily="2" charset="2"/>
              <a:buChar char="v"/>
            </a:pPr>
            <a:r>
              <a:rPr lang="es-MX" dirty="0" smtClean="0">
                <a:solidFill>
                  <a:schemeClr val="tx1"/>
                </a:solidFill>
              </a:rPr>
              <a:t>El aumento en los recursos es una condición necesaria para elevar la calidad del sistema educativo.</a:t>
            </a:r>
          </a:p>
          <a:p>
            <a:pPr>
              <a:buClr>
                <a:srgbClr val="FF0066"/>
              </a:buClr>
              <a:buFont typeface="Wingdings" pitchFamily="2" charset="2"/>
              <a:buChar char="v"/>
            </a:pPr>
            <a:r>
              <a:rPr lang="es-MX" dirty="0" smtClean="0">
                <a:solidFill>
                  <a:schemeClr val="tx1"/>
                </a:solidFill>
              </a:rPr>
              <a:t>El aumento de recursos va a acompañado de la aplicación de estrategias que tengan efectos favorables en los otros puntos neurálgicos del sistema educativo como</a:t>
            </a:r>
            <a:r>
              <a:rPr lang="es-MX" dirty="0">
                <a:solidFill>
                  <a:schemeClr val="tx1"/>
                </a:solidFill>
              </a:rPr>
              <a:t>:</a:t>
            </a:r>
            <a:endParaRPr lang="es-MX" dirty="0" smtClean="0">
              <a:solidFill>
                <a:schemeClr val="tx1"/>
              </a:solidFill>
            </a:endParaRPr>
          </a:p>
          <a:p>
            <a:pPr>
              <a:buClr>
                <a:srgbClr val="FF0066"/>
              </a:buClr>
              <a:buFont typeface="Wingdings" pitchFamily="2" charset="2"/>
              <a:buChar char="ü"/>
            </a:pPr>
            <a:r>
              <a:rPr lang="es-MX" dirty="0" smtClean="0">
                <a:solidFill>
                  <a:schemeClr val="tx1"/>
                </a:solidFill>
              </a:rPr>
              <a:t>Los contenidos y materiales educativos y la motivación y preparación del magisterio.</a:t>
            </a:r>
          </a:p>
          <a:p>
            <a:pPr>
              <a:buClr>
                <a:srgbClr val="FF0066"/>
              </a:buClr>
            </a:pPr>
            <a:endParaRPr lang="es-MX" dirty="0">
              <a:solidFill>
                <a:schemeClr val="tx1"/>
              </a:solidFill>
            </a:endParaRPr>
          </a:p>
          <a:p>
            <a:pPr>
              <a:buClr>
                <a:srgbClr val="FF0066"/>
              </a:buClr>
              <a:buFont typeface="Wingdings" pitchFamily="2" charset="2"/>
              <a:buChar char="ü"/>
            </a:pPr>
            <a:endParaRPr lang="es-MX" dirty="0" smtClean="0">
              <a:solidFill>
                <a:schemeClr val="tx1"/>
              </a:solidFill>
            </a:endParaRPr>
          </a:p>
          <a:p>
            <a:pPr>
              <a:buClr>
                <a:srgbClr val="FF0066"/>
              </a:buClr>
              <a:buFont typeface="Wingdings" pitchFamily="2" charset="2"/>
              <a:buChar char="ü"/>
            </a:pPr>
            <a:endParaRPr lang="es-MX"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4624"/>
            <a:ext cx="8229600" cy="4525963"/>
          </a:xfrm>
        </p:spPr>
        <p:txBody>
          <a:bodyPr/>
          <a:lstStyle/>
          <a:p>
            <a:pPr>
              <a:buClr>
                <a:srgbClr val="FF0066"/>
              </a:buClr>
              <a:buFont typeface="Wingdings" pitchFamily="2" charset="2"/>
              <a:buChar char="v"/>
            </a:pPr>
            <a:r>
              <a:rPr lang="es-MX" dirty="0" smtClean="0"/>
              <a:t>También es de gran importancia rectificar la tendencia de reducir el numero de días efectivos de clases en el año escolar. </a:t>
            </a:r>
          </a:p>
          <a:p>
            <a:pPr>
              <a:buClr>
                <a:srgbClr val="FF0066"/>
              </a:buClr>
              <a:buFont typeface="Wingdings" pitchFamily="2" charset="2"/>
              <a:buChar char="v"/>
            </a:pPr>
            <a:r>
              <a:rPr lang="es-MX" dirty="0" smtClean="0"/>
              <a:t>Mas recursos, programas idóneos, mejores libros de texto y maestros adecuadamente estimulados, todo esto para tener efectos imperceptibles en la cobertura y calidad educativa.</a:t>
            </a:r>
            <a:endParaRPr lang="es-MX" dirty="0"/>
          </a:p>
        </p:txBody>
      </p:sp>
      <p:sp>
        <p:nvSpPr>
          <p:cNvPr id="4" name="2 Subtítulo"/>
          <p:cNvSpPr txBox="1">
            <a:spLocks/>
          </p:cNvSpPr>
          <p:nvPr/>
        </p:nvSpPr>
        <p:spPr>
          <a:xfrm>
            <a:off x="547464" y="4293096"/>
            <a:ext cx="6400800" cy="17526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rgbClr val="FF0066"/>
              </a:buClr>
              <a:buSzTx/>
              <a:buFont typeface="Wingdings" pitchFamily="2" charset="2"/>
              <a:buChar char="v"/>
              <a:tabLst/>
              <a:defRPr/>
            </a:pPr>
            <a:r>
              <a:rPr kumimoji="0" lang="es-MX" sz="3200" b="0" i="0" u="none" strike="noStrike" kern="1200" cap="none" spc="0" normalizeH="0" baseline="0" noProof="0" smtClean="0">
                <a:ln>
                  <a:noFill/>
                </a:ln>
                <a:solidFill>
                  <a:schemeClr val="tx1"/>
                </a:solidFill>
                <a:effectLst/>
                <a:uLnTx/>
                <a:uFillTx/>
                <a:latin typeface="+mn-lt"/>
                <a:ea typeface="+mn-ea"/>
                <a:cs typeface="+mn-cs"/>
              </a:rPr>
              <a:t>Este Acuerdo Nacional esta inspirado por el propósito fundamental de elevar la calidad de la educación publica </a:t>
            </a: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74638"/>
            <a:ext cx="8362950" cy="3009900"/>
          </a:xfrm>
        </p:spPr>
        <p:txBody>
          <a:bodyPr/>
          <a:lstStyle/>
          <a:p>
            <a:pPr eaLnBrk="1" hangingPunct="1"/>
            <a:r>
              <a:rPr lang="es-MX" smtClean="0">
                <a:solidFill>
                  <a:srgbClr val="6600CC"/>
                </a:solidFill>
              </a:rPr>
              <a:t>La reorganización del sistema educativo</a:t>
            </a:r>
            <a:endParaRPr lang="es-ES" smtClean="0">
              <a:solidFill>
                <a:srgbClr val="66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s-MX" smtClean="0">
                <a:solidFill>
                  <a:srgbClr val="6600CC"/>
                </a:solidFill>
              </a:rPr>
              <a:t>La reorganización del sistema educativo</a:t>
            </a:r>
            <a:endParaRPr lang="es-ES" smtClean="0">
              <a:solidFill>
                <a:srgbClr val="6600CC"/>
              </a:solidFill>
            </a:endParaRPr>
          </a:p>
        </p:txBody>
      </p:sp>
      <p:sp>
        <p:nvSpPr>
          <p:cNvPr id="3075" name="Rectangle 3"/>
          <p:cNvSpPr>
            <a:spLocks noGrp="1" noChangeArrowheads="1"/>
          </p:cNvSpPr>
          <p:nvPr>
            <p:ph type="body" idx="1"/>
          </p:nvPr>
        </p:nvSpPr>
        <p:spPr>
          <a:xfrm>
            <a:off x="457200" y="1600200"/>
            <a:ext cx="8229600" cy="3916363"/>
          </a:xfrm>
        </p:spPr>
        <p:txBody>
          <a:bodyPr/>
          <a:lstStyle/>
          <a:p>
            <a:pPr eaLnBrk="1" hangingPunct="1">
              <a:buFontTx/>
              <a:buNone/>
            </a:pPr>
            <a:r>
              <a:rPr lang="es-MX" sz="2800" smtClean="0">
                <a:solidFill>
                  <a:srgbClr val="0099FF"/>
                </a:solidFill>
              </a:rPr>
              <a:t>Es indispensable consolidar un federalismo educativo, promover la participación social</a:t>
            </a:r>
          </a:p>
          <a:p>
            <a:pPr eaLnBrk="1" hangingPunct="1">
              <a:buFontTx/>
              <a:buNone/>
            </a:pPr>
            <a:r>
              <a:rPr lang="es-MX" sz="2800" smtClean="0">
                <a:solidFill>
                  <a:srgbClr val="6600FF"/>
                </a:solidFill>
              </a:rPr>
              <a:t>Federalismo educativo.</a:t>
            </a:r>
          </a:p>
          <a:p>
            <a:pPr eaLnBrk="1" hangingPunct="1">
              <a:buFontTx/>
              <a:buNone/>
            </a:pPr>
            <a:endParaRPr lang="es-MX" sz="2800" smtClean="0">
              <a:solidFill>
                <a:srgbClr val="6600FF"/>
              </a:solidFill>
            </a:endParaRPr>
          </a:p>
        </p:txBody>
      </p:sp>
      <p:pic>
        <p:nvPicPr>
          <p:cNvPr id="3076" name="Picture 8" descr="C:\Users\Flor\Desktop\1258949406426_f.jpg"/>
          <p:cNvPicPr>
            <a:picLocks noChangeAspect="1" noChangeArrowheads="1"/>
          </p:cNvPicPr>
          <p:nvPr/>
        </p:nvPicPr>
        <p:blipFill>
          <a:blip r:embed="rId2" cstate="print"/>
          <a:srcRect/>
          <a:stretch>
            <a:fillRect/>
          </a:stretch>
        </p:blipFill>
        <p:spPr bwMode="auto">
          <a:xfrm>
            <a:off x="2843213" y="3500438"/>
            <a:ext cx="2813050" cy="290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57200" y="549275"/>
            <a:ext cx="8229600" cy="4751388"/>
          </a:xfrm>
        </p:spPr>
        <p:txBody>
          <a:bodyPr/>
          <a:lstStyle/>
          <a:p>
            <a:pPr eaLnBrk="1" hangingPunct="1">
              <a:buFontTx/>
              <a:buNone/>
            </a:pPr>
            <a:r>
              <a:rPr lang="es-MX" sz="2800" smtClean="0">
                <a:solidFill>
                  <a:srgbClr val="0099FF"/>
                </a:solidFill>
              </a:rPr>
              <a:t>Desde el constituyente de 1824, el régimen federal,  sido la organización política para lograr entre su diversidad de regiones, una unidad nacional. La constitución de 1917, ha sido el medio para conjuntar objetivos, aglutinar fuerzas y cohesionar labores.  </a:t>
            </a:r>
          </a:p>
          <a:p>
            <a:pPr eaLnBrk="1" hangingPunct="1">
              <a:buFontTx/>
              <a:buNone/>
            </a:pPr>
            <a:r>
              <a:rPr lang="es-MX" sz="2800" smtClean="0">
                <a:solidFill>
                  <a:srgbClr val="0099FF"/>
                </a:solidFill>
              </a:rPr>
              <a:t>Recurrimos al federalismo para articular el esfuerzo, la responsabilidad de cada entidad federativa, municipio, con el fin de lograr una educación básica de calidad.</a:t>
            </a:r>
          </a:p>
        </p:txBody>
      </p:sp>
      <p:pic>
        <p:nvPicPr>
          <p:cNvPr id="4099" name="Picture 5" descr="293506lhdu27cayu"/>
          <p:cNvPicPr>
            <a:picLocks noChangeAspect="1" noChangeArrowheads="1" noCrop="1"/>
          </p:cNvPicPr>
          <p:nvPr/>
        </p:nvPicPr>
        <p:blipFill>
          <a:blip r:embed="rId2" cstate="print"/>
          <a:srcRect/>
          <a:stretch>
            <a:fillRect/>
          </a:stretch>
        </p:blipFill>
        <p:spPr bwMode="auto">
          <a:xfrm>
            <a:off x="395288" y="5459413"/>
            <a:ext cx="1504950" cy="1371600"/>
          </a:xfrm>
          <a:prstGeom prst="rect">
            <a:avLst/>
          </a:prstGeom>
          <a:noFill/>
          <a:ln w="9525">
            <a:noFill/>
            <a:miter lim="800000"/>
            <a:headEnd/>
            <a:tailEnd/>
          </a:ln>
        </p:spPr>
      </p:pic>
      <p:pic>
        <p:nvPicPr>
          <p:cNvPr id="4100" name="Picture 6" descr="C:\Users\Flor\Pictures\mapa_mexico.gif"/>
          <p:cNvPicPr>
            <a:picLocks noChangeAspect="1" noChangeArrowheads="1"/>
          </p:cNvPicPr>
          <p:nvPr/>
        </p:nvPicPr>
        <p:blipFill>
          <a:blip r:embed="rId3" cstate="print"/>
          <a:srcRect/>
          <a:stretch>
            <a:fillRect/>
          </a:stretch>
        </p:blipFill>
        <p:spPr bwMode="auto">
          <a:xfrm>
            <a:off x="5651500" y="4689475"/>
            <a:ext cx="2757488" cy="214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549275"/>
            <a:ext cx="8229600" cy="5576888"/>
          </a:xfrm>
        </p:spPr>
        <p:txBody>
          <a:bodyPr/>
          <a:lstStyle/>
          <a:p>
            <a:pPr eaLnBrk="1" hangingPunct="1">
              <a:lnSpc>
                <a:spcPct val="80000"/>
              </a:lnSpc>
              <a:buFontTx/>
              <a:buNone/>
            </a:pPr>
            <a:r>
              <a:rPr lang="es-MX" sz="2800" smtClean="0">
                <a:solidFill>
                  <a:srgbClr val="0099FF"/>
                </a:solidFill>
              </a:rPr>
              <a:t>El congreso de la unión, expedirá  leyes, a fin de lograr distribuir la función social educativa entre federación estados y municipios a todo esto, el congreso expidió la ley federal de educación.</a:t>
            </a:r>
          </a:p>
          <a:p>
            <a:pPr eaLnBrk="1" hangingPunct="1">
              <a:lnSpc>
                <a:spcPct val="80000"/>
              </a:lnSpc>
              <a:buFontTx/>
              <a:buNone/>
            </a:pPr>
            <a:r>
              <a:rPr lang="es-MX" sz="2800" smtClean="0">
                <a:solidFill>
                  <a:srgbClr val="0099FF"/>
                </a:solidFill>
              </a:rPr>
              <a:t>La federación podrá celebrar convenios con los estados y municipios con el propósito de lograr la coordinación de los servicios educativos. Corresponderá a los gobiernos estatales encargarse de los establecimientos educativos, que la secretaria de educación publica bajo todas sus modalidades y tipos presta los servicios de educación prescolar, primaria, secundaria y para la formación de maestros, incluyendo educación normal, indígena y educación especial.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620713"/>
            <a:ext cx="8229600" cy="2663825"/>
          </a:xfrm>
        </p:spPr>
        <p:txBody>
          <a:bodyPr>
            <a:normAutofit fontScale="92500" lnSpcReduction="10000"/>
          </a:bodyPr>
          <a:lstStyle/>
          <a:p>
            <a:pPr eaLnBrk="1" hangingPunct="1">
              <a:buFontTx/>
              <a:buNone/>
            </a:pPr>
            <a:r>
              <a:rPr lang="es-MX" sz="2800" smtClean="0">
                <a:solidFill>
                  <a:srgbClr val="0099FF"/>
                </a:solidFill>
              </a:rPr>
              <a:t>El ejecutivo federal traspasa a los estados, los establecimientos escolares con todos los elementos de carácter técnico y administrativo, derechos y obligaciones, bienes muebles e inmuebles, con los que la SEP venia prestando en el estado respectivo, hasta esta fecha, los servicios educativos mencionados, así como los recursos financieros utilizados en su operación.</a:t>
            </a:r>
          </a:p>
        </p:txBody>
      </p:sp>
      <p:pic>
        <p:nvPicPr>
          <p:cNvPr id="6147" name="Picture 7" descr="C:\Users\Flor\Pictures\alfabetizacion3.jpg"/>
          <p:cNvPicPr>
            <a:picLocks noChangeAspect="1" noChangeArrowheads="1"/>
          </p:cNvPicPr>
          <p:nvPr/>
        </p:nvPicPr>
        <p:blipFill>
          <a:blip r:embed="rId2" cstate="print"/>
          <a:srcRect/>
          <a:stretch>
            <a:fillRect/>
          </a:stretch>
        </p:blipFill>
        <p:spPr bwMode="auto">
          <a:xfrm>
            <a:off x="762000" y="4194175"/>
            <a:ext cx="3810000"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8313" y="260350"/>
            <a:ext cx="7485062" cy="434975"/>
          </a:xfrm>
        </p:spPr>
        <p:txBody>
          <a:bodyPr rtlCol="0">
            <a:normAutofit fontScale="90000"/>
          </a:bodyPr>
          <a:lstStyle/>
          <a:p>
            <a:pPr eaLnBrk="1" fontAlgn="auto" hangingPunct="1">
              <a:spcAft>
                <a:spcPts val="0"/>
              </a:spcAft>
              <a:defRPr/>
            </a:pPr>
            <a:r>
              <a:rPr lang="es-MX" dirty="0" smtClean="0">
                <a:solidFill>
                  <a:schemeClr val="bg1">
                    <a:lumMod val="95000"/>
                  </a:schemeClr>
                </a:solidFill>
                <a:latin typeface="Berlin Sans FB" pitchFamily="34" charset="0"/>
              </a:rPr>
              <a:t>Introducción</a:t>
            </a:r>
            <a:r>
              <a:rPr lang="es-MX" dirty="0" smtClean="0"/>
              <a:t> </a:t>
            </a:r>
          </a:p>
        </p:txBody>
      </p:sp>
      <p:graphicFrame>
        <p:nvGraphicFramePr>
          <p:cNvPr id="4" name="3 Diagrama"/>
          <p:cNvGraphicFramePr/>
          <p:nvPr/>
        </p:nvGraphicFramePr>
        <p:xfrm>
          <a:off x="467544" y="836712"/>
          <a:ext cx="763284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84168" y="4266881"/>
            <a:ext cx="2835275" cy="25733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68313" y="549275"/>
            <a:ext cx="8229600" cy="4525963"/>
          </a:xfrm>
        </p:spPr>
        <p:txBody>
          <a:bodyPr/>
          <a:lstStyle/>
          <a:p>
            <a:pPr eaLnBrk="1" hangingPunct="1">
              <a:lnSpc>
                <a:spcPct val="80000"/>
              </a:lnSpc>
              <a:buFontTx/>
              <a:buNone/>
            </a:pPr>
            <a:r>
              <a:rPr lang="es-MX" sz="2800" dirty="0" smtClean="0">
                <a:solidFill>
                  <a:srgbClr val="FF0000"/>
                </a:solidFill>
              </a:rPr>
              <a:t>No implica desatención del gobierno federal, vigilara el cumplimiento del articulo tercero constitucional, la ley federal de educación, promoverá y programara la extensión y las modalidades del sistema educativo nacional, formulara planes y programas de educación </a:t>
            </a:r>
            <a:r>
              <a:rPr lang="es-MX" sz="2800" dirty="0" err="1" smtClean="0">
                <a:solidFill>
                  <a:srgbClr val="FF0000"/>
                </a:solidFill>
              </a:rPr>
              <a:t>prescolar</a:t>
            </a:r>
            <a:r>
              <a:rPr lang="es-MX" sz="2800" dirty="0" smtClean="0">
                <a:solidFill>
                  <a:srgbClr val="FF0000"/>
                </a:solidFill>
              </a:rPr>
              <a:t>, primaria, secundaria y normal. Autorizara el uso de material, elaborara los libros de texto gratuitos y propiciara el desarrollo educativo armónico.</a:t>
            </a:r>
          </a:p>
        </p:txBody>
      </p:sp>
      <p:pic>
        <p:nvPicPr>
          <p:cNvPr id="7171" name="Picture 4" descr="img"/>
          <p:cNvPicPr>
            <a:picLocks noChangeAspect="1" noChangeArrowheads="1" noCrop="1"/>
          </p:cNvPicPr>
          <p:nvPr/>
        </p:nvPicPr>
        <p:blipFill>
          <a:blip r:embed="rId2" cstate="print"/>
          <a:srcRect/>
          <a:stretch>
            <a:fillRect/>
          </a:stretch>
        </p:blipFill>
        <p:spPr bwMode="auto">
          <a:xfrm>
            <a:off x="7667625" y="5300663"/>
            <a:ext cx="476250" cy="476250"/>
          </a:xfrm>
          <a:prstGeom prst="rect">
            <a:avLst/>
          </a:prstGeom>
          <a:noFill/>
          <a:ln w="9525">
            <a:noFill/>
            <a:miter lim="800000"/>
            <a:headEnd/>
            <a:tailEnd/>
          </a:ln>
        </p:spPr>
      </p:pic>
      <p:pic>
        <p:nvPicPr>
          <p:cNvPr id="7172" name="Picture 5" descr="STAR027"/>
          <p:cNvPicPr>
            <a:picLocks noChangeAspect="1" noChangeArrowheads="1" noCrop="1"/>
          </p:cNvPicPr>
          <p:nvPr/>
        </p:nvPicPr>
        <p:blipFill>
          <a:blip r:embed="rId3" cstate="print"/>
          <a:srcRect/>
          <a:stretch>
            <a:fillRect/>
          </a:stretch>
        </p:blipFill>
        <p:spPr bwMode="auto">
          <a:xfrm>
            <a:off x="6588125" y="5516563"/>
            <a:ext cx="1152525" cy="1081087"/>
          </a:xfrm>
          <a:prstGeom prst="rect">
            <a:avLst/>
          </a:prstGeom>
          <a:noFill/>
          <a:ln w="9525">
            <a:noFill/>
            <a:miter lim="800000"/>
            <a:headEnd/>
            <a:tailEnd/>
          </a:ln>
        </p:spPr>
      </p:pic>
      <p:pic>
        <p:nvPicPr>
          <p:cNvPr id="7173" name="Picture 6" descr="img"/>
          <p:cNvPicPr>
            <a:picLocks noChangeAspect="1" noChangeArrowheads="1" noCrop="1"/>
          </p:cNvPicPr>
          <p:nvPr/>
        </p:nvPicPr>
        <p:blipFill>
          <a:blip r:embed="rId2" cstate="print"/>
          <a:srcRect/>
          <a:stretch>
            <a:fillRect/>
          </a:stretch>
        </p:blipFill>
        <p:spPr bwMode="auto">
          <a:xfrm>
            <a:off x="6015038" y="6143625"/>
            <a:ext cx="476250" cy="476250"/>
          </a:xfrm>
          <a:prstGeom prst="rect">
            <a:avLst/>
          </a:prstGeom>
          <a:noFill/>
          <a:ln w="9525">
            <a:noFill/>
            <a:miter lim="800000"/>
            <a:headEnd/>
            <a:tailEnd/>
          </a:ln>
        </p:spPr>
      </p:pic>
      <p:pic>
        <p:nvPicPr>
          <p:cNvPr id="7174" name="Picture 7" descr="anglicismos"/>
          <p:cNvPicPr>
            <a:picLocks noChangeAspect="1" noChangeArrowheads="1"/>
          </p:cNvPicPr>
          <p:nvPr/>
        </p:nvPicPr>
        <p:blipFill>
          <a:blip r:embed="rId4" cstate="print"/>
          <a:srcRect/>
          <a:stretch>
            <a:fillRect/>
          </a:stretch>
        </p:blipFill>
        <p:spPr bwMode="auto">
          <a:xfrm>
            <a:off x="395288" y="4079875"/>
            <a:ext cx="3278187" cy="228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68313" y="260350"/>
            <a:ext cx="8229600" cy="6408738"/>
          </a:xfrm>
        </p:spPr>
        <p:txBody>
          <a:bodyPr/>
          <a:lstStyle/>
          <a:p>
            <a:pPr eaLnBrk="1" hangingPunct="1">
              <a:buFontTx/>
              <a:buNone/>
            </a:pPr>
            <a:r>
              <a:rPr lang="es-MX" sz="2800" dirty="0" smtClean="0">
                <a:solidFill>
                  <a:srgbClr val="FF0000"/>
                </a:solidFill>
              </a:rPr>
              <a:t>Dara atención prioritaria a regiones con importantes rezagos educativos, establecerá evaluación, promoverá los servicios educativos, los educadores a su formación y constante perfeccionamiento y fomentara la investigación que permita la innovación educativa.</a:t>
            </a:r>
          </a:p>
          <a:p>
            <a:pPr eaLnBrk="1" hangingPunct="1">
              <a:buFontTx/>
              <a:buNone/>
            </a:pPr>
            <a:r>
              <a:rPr lang="es-MX" sz="2800" dirty="0" smtClean="0">
                <a:solidFill>
                  <a:srgbClr val="FF0000"/>
                </a:solidFill>
              </a:rPr>
              <a:t>Reducir alfabetismo en zonas alejadas y grupos mayores.</a:t>
            </a:r>
          </a:p>
        </p:txBody>
      </p:sp>
      <p:pic>
        <p:nvPicPr>
          <p:cNvPr id="8195" name="Picture 5" descr="C:\Users\Flor\Pictures\proyecto_alfabetizacion[1].gif"/>
          <p:cNvPicPr>
            <a:picLocks noChangeAspect="1" noChangeArrowheads="1"/>
          </p:cNvPicPr>
          <p:nvPr/>
        </p:nvPicPr>
        <p:blipFill>
          <a:blip r:embed="rId2" cstate="print"/>
          <a:srcRect/>
          <a:stretch>
            <a:fillRect/>
          </a:stretch>
        </p:blipFill>
        <p:spPr bwMode="auto">
          <a:xfrm>
            <a:off x="476250" y="3990975"/>
            <a:ext cx="4095750" cy="2857500"/>
          </a:xfrm>
          <a:prstGeom prst="rect">
            <a:avLst/>
          </a:prstGeom>
          <a:noFill/>
          <a:ln w="9525">
            <a:noFill/>
            <a:miter lim="800000"/>
            <a:headEnd/>
            <a:tailEnd/>
          </a:ln>
        </p:spPr>
      </p:pic>
      <p:pic>
        <p:nvPicPr>
          <p:cNvPr id="8196" name="Picture 6" descr="C:\Users\Flor\Pictures\Alfabetizacion1.jpg"/>
          <p:cNvPicPr>
            <a:picLocks noChangeAspect="1" noChangeArrowheads="1"/>
          </p:cNvPicPr>
          <p:nvPr/>
        </p:nvPicPr>
        <p:blipFill>
          <a:blip r:embed="rId3" cstate="print"/>
          <a:srcRect/>
          <a:stretch>
            <a:fillRect/>
          </a:stretch>
        </p:blipFill>
        <p:spPr bwMode="auto">
          <a:xfrm>
            <a:off x="4932363" y="4392613"/>
            <a:ext cx="1720850" cy="1301750"/>
          </a:xfrm>
          <a:prstGeom prst="rect">
            <a:avLst/>
          </a:prstGeom>
          <a:noFill/>
          <a:ln w="9525">
            <a:noFill/>
            <a:miter lim="800000"/>
            <a:headEnd/>
            <a:tailEnd/>
          </a:ln>
        </p:spPr>
      </p:pic>
      <p:pic>
        <p:nvPicPr>
          <p:cNvPr id="8197" name="Picture 7" descr="C:\Users\Flor\Pictures\dia-internacional-alfabetizacion.jpg"/>
          <p:cNvPicPr>
            <a:picLocks noChangeAspect="1" noChangeArrowheads="1"/>
          </p:cNvPicPr>
          <p:nvPr/>
        </p:nvPicPr>
        <p:blipFill>
          <a:blip r:embed="rId4" cstate="print"/>
          <a:srcRect/>
          <a:stretch>
            <a:fillRect/>
          </a:stretch>
        </p:blipFill>
        <p:spPr bwMode="auto">
          <a:xfrm>
            <a:off x="4549775" y="3403600"/>
            <a:ext cx="44450" cy="50800"/>
          </a:xfrm>
          <a:prstGeom prst="rect">
            <a:avLst/>
          </a:prstGeom>
          <a:noFill/>
          <a:ln w="9525">
            <a:noFill/>
            <a:miter lim="800000"/>
            <a:headEnd/>
            <a:tailEnd/>
          </a:ln>
        </p:spPr>
      </p:pic>
      <p:pic>
        <p:nvPicPr>
          <p:cNvPr id="8198" name="Picture 8" descr="C:\Users\Flor\Pictures\dia-internacional-alfabetizacion.jpg"/>
          <p:cNvPicPr>
            <a:picLocks noChangeAspect="1" noChangeArrowheads="1"/>
          </p:cNvPicPr>
          <p:nvPr/>
        </p:nvPicPr>
        <p:blipFill>
          <a:blip r:embed="rId4" cstate="print"/>
          <a:srcRect/>
          <a:stretch>
            <a:fillRect/>
          </a:stretch>
        </p:blipFill>
        <p:spPr bwMode="auto">
          <a:xfrm>
            <a:off x="4549775" y="3403600"/>
            <a:ext cx="44450" cy="50800"/>
          </a:xfrm>
          <a:prstGeom prst="rect">
            <a:avLst/>
          </a:prstGeom>
          <a:noFill/>
          <a:ln w="9525">
            <a:noFill/>
            <a:miter lim="800000"/>
            <a:headEnd/>
            <a:tailEnd/>
          </a:ln>
        </p:spPr>
      </p:pic>
      <p:pic>
        <p:nvPicPr>
          <p:cNvPr id="8199" name="Picture 9" descr="C:\Users\Flor\Pictures\dia-internacional-alfabetizacion.jpg"/>
          <p:cNvPicPr>
            <a:picLocks noChangeAspect="1" noChangeArrowheads="1"/>
          </p:cNvPicPr>
          <p:nvPr/>
        </p:nvPicPr>
        <p:blipFill>
          <a:blip r:embed="rId5" cstate="print"/>
          <a:srcRect/>
          <a:stretch>
            <a:fillRect/>
          </a:stretch>
        </p:blipFill>
        <p:spPr bwMode="auto">
          <a:xfrm>
            <a:off x="7018338" y="3990975"/>
            <a:ext cx="1531937" cy="170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68313" y="333375"/>
            <a:ext cx="8351837" cy="4032250"/>
          </a:xfrm>
        </p:spPr>
        <p:txBody>
          <a:bodyPr>
            <a:normAutofit fontScale="92500" lnSpcReduction="20000"/>
          </a:bodyPr>
          <a:lstStyle/>
          <a:p>
            <a:pPr eaLnBrk="1" hangingPunct="1">
              <a:lnSpc>
                <a:spcPct val="90000"/>
              </a:lnSpc>
              <a:buFontTx/>
              <a:buNone/>
            </a:pPr>
            <a:r>
              <a:rPr lang="es-MX" sz="2800" dirty="0" smtClean="0">
                <a:solidFill>
                  <a:srgbClr val="FF0000"/>
                </a:solidFill>
              </a:rPr>
              <a:t>El ejecutivo federal se compromete a transferir los recursos suficientes para el gasto educativo a los gobiernos estatales, reconocerán y proveerán lo necesario par respetar los derechos laborales y prestaciones.</a:t>
            </a:r>
          </a:p>
          <a:p>
            <a:pPr eaLnBrk="1" hangingPunct="1">
              <a:lnSpc>
                <a:spcPct val="90000"/>
              </a:lnSpc>
              <a:buFontTx/>
              <a:buNone/>
            </a:pPr>
            <a:r>
              <a:rPr lang="es-MX" sz="2800" dirty="0" smtClean="0">
                <a:solidFill>
                  <a:srgbClr val="FF0000"/>
                </a:solidFill>
              </a:rPr>
              <a:t>El SNTE será el titular de las relaciones laborales de los trabajadores.</a:t>
            </a:r>
          </a:p>
          <a:p>
            <a:pPr eaLnBrk="1" hangingPunct="1">
              <a:lnSpc>
                <a:spcPct val="90000"/>
              </a:lnSpc>
              <a:buFontTx/>
              <a:buNone/>
            </a:pPr>
            <a:r>
              <a:rPr lang="es-MX" sz="2800" dirty="0" smtClean="0">
                <a:solidFill>
                  <a:srgbClr val="FF0000"/>
                </a:solidFill>
              </a:rPr>
              <a:t>El Art. 30 de la Ley Federal de Educación dice que la SEP continuará a cargo de los planteles de la educación básica y la formación de maestros.</a:t>
            </a:r>
          </a:p>
          <a:p>
            <a:pPr eaLnBrk="1" hangingPunct="1">
              <a:lnSpc>
                <a:spcPct val="90000"/>
              </a:lnSpc>
              <a:buFontTx/>
              <a:buNone/>
            </a:pPr>
            <a:r>
              <a:rPr lang="es-UY" sz="2800" dirty="0" smtClean="0">
                <a:solidFill>
                  <a:srgbClr val="FF0000"/>
                </a:solidFill>
              </a:rPr>
              <a:t/>
            </a:r>
            <a:br>
              <a:rPr lang="es-UY" sz="2800" dirty="0" smtClean="0">
                <a:solidFill>
                  <a:srgbClr val="FF0000"/>
                </a:solidFill>
              </a:rPr>
            </a:br>
            <a:r>
              <a:rPr lang="es-UY" sz="2800" dirty="0" smtClean="0">
                <a:solidFill>
                  <a:srgbClr val="FF0000"/>
                </a:solidFill>
              </a:rPr>
              <a:t/>
            </a:r>
            <a:br>
              <a:rPr lang="es-UY" sz="2800" dirty="0" smtClean="0">
                <a:solidFill>
                  <a:srgbClr val="FF0000"/>
                </a:solidFill>
              </a:rPr>
            </a:br>
            <a:endParaRPr lang="es-ES" sz="2800" dirty="0" smtClean="0">
              <a:solidFill>
                <a:srgbClr val="FF0000"/>
              </a:solidFill>
            </a:endParaRPr>
          </a:p>
        </p:txBody>
      </p:sp>
      <p:pic>
        <p:nvPicPr>
          <p:cNvPr id="9219" name="Picture 5" descr="concepto-de-monopolio"/>
          <p:cNvPicPr>
            <a:picLocks noChangeAspect="1" noChangeArrowheads="1"/>
          </p:cNvPicPr>
          <p:nvPr/>
        </p:nvPicPr>
        <p:blipFill>
          <a:blip r:embed="rId2" cstate="print"/>
          <a:srcRect/>
          <a:stretch>
            <a:fillRect/>
          </a:stretch>
        </p:blipFill>
        <p:spPr bwMode="auto">
          <a:xfrm>
            <a:off x="5867400" y="4600575"/>
            <a:ext cx="2233613" cy="2068513"/>
          </a:xfrm>
          <a:prstGeom prst="rect">
            <a:avLst/>
          </a:prstGeom>
          <a:noFill/>
          <a:ln w="9525">
            <a:noFill/>
            <a:miter lim="800000"/>
            <a:headEnd/>
            <a:tailEnd/>
          </a:ln>
        </p:spPr>
      </p:pic>
      <p:pic>
        <p:nvPicPr>
          <p:cNvPr id="9220" name="Picture 6" descr="C:\Users\Flor\Pictures\SNTE.png"/>
          <p:cNvPicPr>
            <a:picLocks noChangeAspect="1" noChangeArrowheads="1"/>
          </p:cNvPicPr>
          <p:nvPr/>
        </p:nvPicPr>
        <p:blipFill>
          <a:blip r:embed="rId3" cstate="print"/>
          <a:srcRect/>
          <a:stretch>
            <a:fillRect/>
          </a:stretch>
        </p:blipFill>
        <p:spPr bwMode="auto">
          <a:xfrm>
            <a:off x="833438" y="4191000"/>
            <a:ext cx="3810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990033"/>
                </a:solidFill>
                <a:latin typeface="Impact" pitchFamily="34" charset="0"/>
              </a:rPr>
              <a:t>La nueva participación social</a:t>
            </a:r>
            <a:endParaRPr lang="es-MX" dirty="0">
              <a:solidFill>
                <a:srgbClr val="990033"/>
              </a:solidFill>
              <a:latin typeface="Impact" pitchFamily="34" charset="0"/>
            </a:endParaRPr>
          </a:p>
        </p:txBody>
      </p:sp>
      <p:sp>
        <p:nvSpPr>
          <p:cNvPr id="3" name="2 Marcador de contenido"/>
          <p:cNvSpPr>
            <a:spLocks noGrp="1"/>
          </p:cNvSpPr>
          <p:nvPr>
            <p:ph idx="1"/>
          </p:nvPr>
        </p:nvSpPr>
        <p:spPr>
          <a:xfrm>
            <a:off x="323528" y="1484784"/>
            <a:ext cx="8363272" cy="4641379"/>
          </a:xfrm>
        </p:spPr>
        <p:txBody>
          <a:bodyPr>
            <a:normAutofit/>
          </a:bodyPr>
          <a:lstStyle/>
          <a:p>
            <a:pPr>
              <a:buNone/>
            </a:pPr>
            <a:r>
              <a:rPr lang="es-MX" sz="2400" dirty="0"/>
              <a:t>Un federalismo educativo fortalecido y </a:t>
            </a:r>
            <a:r>
              <a:rPr lang="es-MX" sz="2400" dirty="0" smtClean="0"/>
              <a:t>una apropiada </a:t>
            </a:r>
            <a:r>
              <a:rPr lang="es-MX" sz="2400" dirty="0"/>
              <a:t>participación social generarán un nuevo sistema que impulsará decisivamente la calidad de la educación. </a:t>
            </a:r>
            <a:endParaRPr lang="es-MX" sz="2400" dirty="0" smtClean="0"/>
          </a:p>
          <a:p>
            <a:pPr>
              <a:buNone/>
            </a:pPr>
            <a:endParaRPr lang="es-MX" sz="2400" dirty="0" smtClean="0"/>
          </a:p>
          <a:p>
            <a:pPr>
              <a:buNone/>
            </a:pPr>
            <a:r>
              <a:rPr lang="es-MX" sz="2400" dirty="0"/>
              <a:t>Cada comunidad, y la sociedad en su conjunto, deben participar en forma activa y creadora en lo que concierne a la educación </a:t>
            </a:r>
            <a:r>
              <a:rPr lang="es-MX" sz="2400" dirty="0" smtClean="0"/>
              <a:t>y </a:t>
            </a:r>
            <a:r>
              <a:rPr lang="es-MX" sz="2400" dirty="0"/>
              <a:t>particularmente, en el sistema educativo del país. </a:t>
            </a:r>
          </a:p>
        </p:txBody>
      </p:sp>
      <p:pic>
        <p:nvPicPr>
          <p:cNvPr id="30722" name="Picture 2" descr="http://www.sabinashidalgo.gob.mx/images/stories/2010/educacion/100317.jpg"/>
          <p:cNvPicPr>
            <a:picLocks noChangeAspect="1" noChangeArrowheads="1"/>
          </p:cNvPicPr>
          <p:nvPr/>
        </p:nvPicPr>
        <p:blipFill>
          <a:blip r:embed="rId2" cstate="print"/>
          <a:srcRect/>
          <a:stretch>
            <a:fillRect/>
          </a:stretch>
        </p:blipFill>
        <p:spPr bwMode="auto">
          <a:xfrm>
            <a:off x="279524" y="4293096"/>
            <a:ext cx="3284364" cy="246327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1784"/>
            <a:ext cx="8229600" cy="1143000"/>
          </a:xfrm>
        </p:spPr>
        <p:txBody>
          <a:bodyPr>
            <a:noAutofit/>
          </a:bodyPr>
          <a:lstStyle/>
          <a:p>
            <a:r>
              <a:rPr lang="es-MX" sz="3600" dirty="0">
                <a:solidFill>
                  <a:srgbClr val="000099"/>
                </a:solidFill>
              </a:rPr>
              <a:t>Articular una vinculación más estrecha entre el sistema educativo y la comunidad ofrece indudables </a:t>
            </a:r>
            <a:r>
              <a:rPr lang="es-MX" sz="3600" dirty="0" smtClean="0">
                <a:solidFill>
                  <a:srgbClr val="000099"/>
                </a:solidFill>
              </a:rPr>
              <a:t>ventajas: </a:t>
            </a:r>
            <a:endParaRPr lang="es-MX" sz="3600" dirty="0">
              <a:solidFill>
                <a:srgbClr val="000099"/>
              </a:solidFill>
            </a:endParaRPr>
          </a:p>
        </p:txBody>
      </p:sp>
      <p:sp>
        <p:nvSpPr>
          <p:cNvPr id="3" name="2 Marcador de contenido"/>
          <p:cNvSpPr>
            <a:spLocks noGrp="1"/>
          </p:cNvSpPr>
          <p:nvPr>
            <p:ph idx="1"/>
          </p:nvPr>
        </p:nvSpPr>
        <p:spPr>
          <a:xfrm>
            <a:off x="457200" y="1999381"/>
            <a:ext cx="8229600" cy="4525963"/>
          </a:xfrm>
        </p:spPr>
        <p:txBody>
          <a:bodyPr>
            <a:normAutofit lnSpcReduction="10000"/>
          </a:bodyPr>
          <a:lstStyle/>
          <a:p>
            <a:r>
              <a:rPr lang="es-MX" sz="2400" dirty="0" smtClean="0"/>
              <a:t>La </a:t>
            </a:r>
            <a:r>
              <a:rPr lang="es-MX" sz="2400" dirty="0"/>
              <a:t>participación de la comunidad en las tareas educativas permitirá desplegar la energía social para un decidido enriquecimiento de la educación. </a:t>
            </a:r>
            <a:endParaRPr lang="es-MX" sz="2400" dirty="0" smtClean="0"/>
          </a:p>
          <a:p>
            <a:r>
              <a:rPr lang="es-MX" sz="2400" dirty="0"/>
              <a:t>E</a:t>
            </a:r>
            <a:r>
              <a:rPr lang="es-MX" sz="2400" dirty="0" smtClean="0"/>
              <a:t>liminará </a:t>
            </a:r>
            <a:r>
              <a:rPr lang="es-MX" sz="2400" dirty="0"/>
              <a:t>la intermediación burocrática entre todos los actores del proceso educativo; esto es, redundará en una comunicación más directa y fluida entre alumno, maestro, escuela y comunidad. </a:t>
            </a:r>
            <a:endParaRPr lang="es-MX" sz="2400" dirty="0" smtClean="0"/>
          </a:p>
          <a:p>
            <a:r>
              <a:rPr lang="es-MX" sz="2400" dirty="0" smtClean="0"/>
              <a:t>Al </a:t>
            </a:r>
            <a:r>
              <a:rPr lang="es-MX" sz="2400" dirty="0"/>
              <a:t>impulsar la participación social en el quehacer educativo se propicia una mayor atención de la comunidad en el correcto funcionamiento de la escuela, sus instalaciones, su mobiliario, el material didáctico de que disponen sus maestros, y el cumplimiento de los planes y programas de estudio.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686800" cy="4738538"/>
          </a:xfrm>
        </p:spPr>
        <p:txBody>
          <a:bodyPr>
            <a:normAutofit/>
          </a:bodyPr>
          <a:lstStyle/>
          <a:p>
            <a:r>
              <a:rPr lang="es-MX" sz="2800" dirty="0"/>
              <a:t>Este sistema habrá de poseer una estructura que parta de la escuela, el espacio de interacción cotidiana del maestro, el alumno y los padres de familia, y se extienda a la comunidad municipal primero, hacia la entidad federativa </a:t>
            </a:r>
            <a:r>
              <a:rPr lang="es-MX" sz="2800" dirty="0" smtClean="0"/>
              <a:t>después </a:t>
            </a:r>
            <a:r>
              <a:rPr lang="es-MX" sz="2800" dirty="0"/>
              <a:t>y por último, al conjunto de la Federación.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76872"/>
            <a:ext cx="7772400" cy="2232248"/>
          </a:xfrm>
        </p:spPr>
        <p:txBody>
          <a:bodyPr>
            <a:noAutofit/>
          </a:bodyPr>
          <a:lstStyle/>
          <a:p>
            <a:r>
              <a:rPr lang="es-MX" sz="5400" dirty="0" smtClean="0">
                <a:solidFill>
                  <a:srgbClr val="FF0066"/>
                </a:solidFill>
                <a:latin typeface="Britannic Bold" pitchFamily="34" charset="0"/>
              </a:rPr>
              <a:t>REFORMULACIÓN DE LOS CONTENIDOS Y MATERIALES EDUCATIVOS</a:t>
            </a:r>
            <a:endParaRPr lang="es-MX" sz="5400" dirty="0">
              <a:solidFill>
                <a:srgbClr val="FF0066"/>
              </a:solidFill>
              <a:latin typeface="Britannic Bold" pitchFamily="34" charset="0"/>
            </a:endParaRPr>
          </a:p>
        </p:txBody>
      </p:sp>
      <p:pic>
        <p:nvPicPr>
          <p:cNvPr id="4101" name="Picture 5" descr="C:\Users\Liliana Castilla\AppData\Local\Microsoft\Windows\Temporary Internet Files\Content.IE5\WE17UDAF\geografia.jpg"/>
          <p:cNvPicPr>
            <a:picLocks noChangeAspect="1" noChangeArrowheads="1"/>
          </p:cNvPicPr>
          <p:nvPr/>
        </p:nvPicPr>
        <p:blipFill>
          <a:blip r:embed="rId2" cstate="print"/>
          <a:srcRect/>
          <a:stretch>
            <a:fillRect/>
          </a:stretch>
        </p:blipFill>
        <p:spPr bwMode="auto">
          <a:xfrm>
            <a:off x="179512" y="4077072"/>
            <a:ext cx="2453138" cy="2348880"/>
          </a:xfrm>
          <a:prstGeom prst="rect">
            <a:avLst/>
          </a:prstGeom>
          <a:noFill/>
        </p:spPr>
      </p:pic>
      <p:pic>
        <p:nvPicPr>
          <p:cNvPr id="4102" name="Picture 6" descr="C:\Users\Liliana Castilla\AppData\Local\Microsoft\Windows\Temporary Internet Files\Content.IE5\EBDIXAK4\219-260-large.jpg"/>
          <p:cNvPicPr>
            <a:picLocks noChangeAspect="1" noChangeArrowheads="1"/>
          </p:cNvPicPr>
          <p:nvPr/>
        </p:nvPicPr>
        <p:blipFill>
          <a:blip r:embed="rId3" cstate="print"/>
          <a:srcRect/>
          <a:stretch>
            <a:fillRect/>
          </a:stretch>
        </p:blipFill>
        <p:spPr bwMode="auto">
          <a:xfrm>
            <a:off x="7092280" y="112068"/>
            <a:ext cx="1660748" cy="166074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44624"/>
            <a:ext cx="8352928" cy="5324535"/>
          </a:xfrm>
          <a:prstGeom prst="rect">
            <a:avLst/>
          </a:prstGeom>
          <a:noFill/>
        </p:spPr>
        <p:txBody>
          <a:bodyPr wrap="square" rtlCol="0">
            <a:spAutoFit/>
          </a:bodyPr>
          <a:lstStyle/>
          <a:p>
            <a:pPr>
              <a:buNone/>
            </a:pPr>
            <a:r>
              <a:rPr lang="es-MX" sz="2000" dirty="0" smtClean="0">
                <a:latin typeface="Arial" pitchFamily="34" charset="0"/>
                <a:cs typeface="Arial" pitchFamily="34" charset="0"/>
              </a:rPr>
              <a:t>*Los planes y programas fueron resultado de un esfuerzo muy  meritorio y, en muchos aspectos, ciertamente exitoso. Sin embargo, hoy muestran deficiencias que han sido señaladas por maestros, padres de familia, miembros de la comunidad científica, la Secretaría de Educación Pública, así como por los estudios y propuestas del Sindicato Nacional de Trabajadores de la Educación.</a:t>
            </a:r>
          </a:p>
          <a:p>
            <a:pPr>
              <a:buNone/>
            </a:pPr>
            <a:endParaRPr lang="es-MX" sz="2000" dirty="0" smtClean="0">
              <a:latin typeface="Arial" pitchFamily="34" charset="0"/>
              <a:cs typeface="Arial" pitchFamily="34" charset="0"/>
            </a:endParaRPr>
          </a:p>
          <a:p>
            <a:pPr>
              <a:buNone/>
            </a:pPr>
            <a:r>
              <a:rPr lang="es-MX" sz="2000" dirty="0" smtClean="0">
                <a:latin typeface="Arial" pitchFamily="34" charset="0"/>
                <a:cs typeface="Arial" pitchFamily="34" charset="0"/>
              </a:rPr>
              <a:t>*El fundamento de la educación básica está constituido por la lectura, la escritura y las matemáticas, habilidades que, asimiladas elemental pero firmemente, permiten seguir aprendiendo durante toda la  vida y dan al hombre los soportes racionales para la reflexión.</a:t>
            </a:r>
          </a:p>
          <a:p>
            <a:pPr>
              <a:buNone/>
            </a:pPr>
            <a:endParaRPr lang="es-MX" sz="2000" dirty="0" smtClean="0">
              <a:latin typeface="Arial" pitchFamily="34" charset="0"/>
              <a:cs typeface="Arial" pitchFamily="34" charset="0"/>
            </a:endParaRPr>
          </a:p>
          <a:p>
            <a:pPr>
              <a:buNone/>
            </a:pPr>
            <a:r>
              <a:rPr lang="es-MX" sz="2000" dirty="0" smtClean="0">
                <a:latin typeface="Arial" pitchFamily="34" charset="0"/>
                <a:cs typeface="Arial" pitchFamily="34" charset="0"/>
              </a:rPr>
              <a:t>*En un segundo plano, todo niño debe adquirir un conocimiento suficiente de las dimensiones naturales y sociales del medio en que habrá  de vivir así como de su persona. En ello, destacan por su importancia, la salud, la nutrición, la  protección del medio ambiente y nociones sobre distintas formas de trabajo. </a:t>
            </a:r>
            <a:endParaRPr lang="es-MX"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Liliana Castilla\AppData\Local\Microsoft\Windows\Temporary Internet Files\Content.IE5\1G4M2HA2\escuela.png"/>
          <p:cNvPicPr>
            <a:picLocks noChangeAspect="1" noChangeArrowheads="1"/>
          </p:cNvPicPr>
          <p:nvPr/>
        </p:nvPicPr>
        <p:blipFill>
          <a:blip r:embed="rId2" cstate="print"/>
          <a:srcRect/>
          <a:stretch>
            <a:fillRect/>
          </a:stretch>
        </p:blipFill>
        <p:spPr bwMode="auto">
          <a:xfrm>
            <a:off x="6444208" y="4293096"/>
            <a:ext cx="2403034" cy="2409056"/>
          </a:xfrm>
          <a:prstGeom prst="rect">
            <a:avLst/>
          </a:prstGeom>
          <a:noFill/>
        </p:spPr>
      </p:pic>
      <p:sp>
        <p:nvSpPr>
          <p:cNvPr id="4" name="3 CuadroTexto"/>
          <p:cNvSpPr txBox="1"/>
          <p:nvPr/>
        </p:nvSpPr>
        <p:spPr>
          <a:xfrm>
            <a:off x="179512" y="188640"/>
            <a:ext cx="8352928" cy="5324535"/>
          </a:xfrm>
          <a:prstGeom prst="rect">
            <a:avLst/>
          </a:prstGeom>
          <a:noFill/>
        </p:spPr>
        <p:txBody>
          <a:bodyPr wrap="square" rtlCol="0">
            <a:spAutoFit/>
          </a:bodyPr>
          <a:lstStyle/>
          <a:p>
            <a:r>
              <a:rPr lang="es-MX" sz="2000" dirty="0" smtClean="0">
                <a:latin typeface="Arial" pitchFamily="34" charset="0"/>
                <a:cs typeface="Arial" pitchFamily="34" charset="0"/>
              </a:rPr>
              <a:t>*En la educación preescolar, se ha diseñado un nuevo programa cuyas características se pueden resumir  en que ofrece una mejor articulación con los ciclos subsecuentes, toma en cuenta la idiosincrasia del  niño mexicano, considera tanto las necesidades nacionales como las particulares de cada región y  organiza mejor los contenidos para un avance gradual y sistemático en el conocimiento, y aprovecha  la participación de los padres de familia y la comunidad en la educación.</a:t>
            </a:r>
          </a:p>
          <a:p>
            <a:r>
              <a:rPr lang="es-MX" sz="2000" dirty="0" smtClean="0">
                <a:latin typeface="Arial" pitchFamily="34" charset="0"/>
                <a:cs typeface="Arial" pitchFamily="34" charset="0"/>
              </a:rPr>
              <a:t> </a:t>
            </a:r>
          </a:p>
          <a:p>
            <a:r>
              <a:rPr lang="es-MX" sz="2000" dirty="0" smtClean="0">
                <a:latin typeface="Arial" pitchFamily="34" charset="0"/>
                <a:cs typeface="Arial" pitchFamily="34" charset="0"/>
              </a:rPr>
              <a:t>*Para la primaria, se aplicará un Programa Emergente de Reformulación de Contenidos y Materiales  Educativos, cuyos objetivos específicos son: (1) Fortalecer en los seis grados el aprendizaje y el  ejercicio asiduo de la lectura, la escritura y la expresión oral. (2) Reforzar a lo largo del ciclo el aprendizaje de las matemáticas. (3) Restablecer en la primaria el estudio sistemático de la historia, la geografía y el civismo. (4) Reforzar el aprendizaje de aquellos contenidos  relacionados con el cuidado y la salud del alumno.</a:t>
            </a:r>
          </a:p>
          <a:p>
            <a:endParaRPr lang="es-MX" sz="200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260648"/>
            <a:ext cx="7992888" cy="4093428"/>
          </a:xfrm>
          <a:prstGeom prst="rect">
            <a:avLst/>
          </a:prstGeom>
          <a:noFill/>
        </p:spPr>
        <p:txBody>
          <a:bodyPr wrap="square" rtlCol="0">
            <a:spAutoFit/>
          </a:bodyPr>
          <a:lstStyle/>
          <a:p>
            <a:r>
              <a:rPr lang="es-MX" sz="2000" dirty="0" smtClean="0">
                <a:latin typeface="Arial" pitchFamily="34" charset="0"/>
                <a:cs typeface="Arial" pitchFamily="34" charset="0"/>
              </a:rPr>
              <a:t>En lo que se refiere al ciclo de la secundaria, y en respuesta al amplio consenso de maestros, especialistas y padres de familia, comenzando con el primero de  secundaria, se reimplantará en todas las escuelas del país el programa por asignaturas, sustituyendo </a:t>
            </a:r>
            <a:r>
              <a:rPr lang="es-MX" sz="2000" dirty="0">
                <a:latin typeface="Arial" pitchFamily="34" charset="0"/>
                <a:cs typeface="Arial" pitchFamily="34" charset="0"/>
              </a:rPr>
              <a:t> </a:t>
            </a:r>
            <a:r>
              <a:rPr lang="es-MX" sz="2000" dirty="0" smtClean="0">
                <a:latin typeface="Arial" pitchFamily="34" charset="0"/>
                <a:cs typeface="Arial" pitchFamily="34" charset="0"/>
              </a:rPr>
              <a:t>al programa por áreas establecido hace casi dos décadas. Se reforzará marcadamente la enseñanza  de la lengua española y las matemáticas, aumentando a cinco horas semanales la impartición de  clases de ambas materias en vez de las tres horas, hasta hace poco previstas. En la secundaria  también se restablecerá el estudio sistemático de la historia, tanto universal como de México, la  geografía y el civismo. Conviene precisar que en respaldo a esta reforma, la industria editorial elabora  ya los libros de texto, basados en el nuevo programa diseñado para este ciclo.</a:t>
            </a:r>
            <a:endParaRPr lang="es-MX" sz="2000" dirty="0">
              <a:latin typeface="Arial" pitchFamily="34" charset="0"/>
              <a:cs typeface="Arial" pitchFamily="34" charset="0"/>
            </a:endParaRPr>
          </a:p>
        </p:txBody>
      </p:sp>
      <p:pic>
        <p:nvPicPr>
          <p:cNvPr id="1026" name="Picture 2" descr="C:\Users\Liliana Castilla\AppData\Local\Microsoft\Windows\Temporary Internet Files\Content.IE5\IJJQ2PUV\Protagonistas de la Historia de MÃ©xico.gif"/>
          <p:cNvPicPr>
            <a:picLocks noChangeAspect="1" noChangeArrowheads="1"/>
          </p:cNvPicPr>
          <p:nvPr/>
        </p:nvPicPr>
        <p:blipFill>
          <a:blip r:embed="rId2" cstate="print"/>
          <a:srcRect/>
          <a:stretch>
            <a:fillRect/>
          </a:stretch>
        </p:blipFill>
        <p:spPr bwMode="auto">
          <a:xfrm>
            <a:off x="6228184" y="4077072"/>
            <a:ext cx="2381250" cy="2381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6100" y="95250"/>
            <a:ext cx="7631113" cy="506413"/>
          </a:xfrm>
        </p:spPr>
        <p:txBody>
          <a:bodyPr rtlCol="0">
            <a:normAutofit fontScale="90000"/>
          </a:bodyPr>
          <a:lstStyle/>
          <a:p>
            <a:pPr eaLnBrk="1" fontAlgn="auto" hangingPunct="1">
              <a:spcAft>
                <a:spcPts val="0"/>
              </a:spcAft>
              <a:defRPr/>
            </a:pPr>
            <a:endParaRPr lang="es-MX" dirty="0" smtClean="0"/>
          </a:p>
        </p:txBody>
      </p:sp>
      <p:graphicFrame>
        <p:nvGraphicFramePr>
          <p:cNvPr id="4" name="3 Diagrama"/>
          <p:cNvGraphicFramePr/>
          <p:nvPr/>
        </p:nvGraphicFramePr>
        <p:xfrm>
          <a:off x="417662" y="116632"/>
          <a:ext cx="856895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K:\untitled.bmp"/>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72200" y="4077072"/>
            <a:ext cx="2361913" cy="2593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714348" y="714356"/>
            <a:ext cx="7772400" cy="1828800"/>
          </a:xfrm>
        </p:spPr>
        <p:txBody>
          <a:bodyPr/>
          <a:lstStyle/>
          <a:p>
            <a:pPr algn="ctr"/>
            <a:r>
              <a:rPr lang="es-ES" dirty="0" smtClean="0">
                <a:solidFill>
                  <a:srgbClr val="FF3300"/>
                </a:solidFill>
                <a:latin typeface="AR CHRISTY" pitchFamily="2" charset="0"/>
              </a:rPr>
              <a:t>Revaloración de la función magisterial</a:t>
            </a:r>
            <a:endParaRPr lang="es-ES" dirty="0">
              <a:solidFill>
                <a:srgbClr val="FF3300"/>
              </a:solidFill>
              <a:latin typeface="AR CHRISTY" pitchFamily="2" charset="0"/>
            </a:endParaRPr>
          </a:p>
        </p:txBody>
      </p:sp>
      <p:pic>
        <p:nvPicPr>
          <p:cNvPr id="4" name="3 Imagen" descr="docentes_peruanos1.jpg"/>
          <p:cNvPicPr>
            <a:picLocks noChangeAspect="1"/>
          </p:cNvPicPr>
          <p:nvPr/>
        </p:nvPicPr>
        <p:blipFill>
          <a:blip r:embed="rId2" cstate="print"/>
          <a:stretch>
            <a:fillRect/>
          </a:stretch>
        </p:blipFill>
        <p:spPr>
          <a:xfrm>
            <a:off x="5652120" y="4293096"/>
            <a:ext cx="3329958" cy="2268534"/>
          </a:xfrm>
          <a:prstGeom prst="rect">
            <a:avLst/>
          </a:prstGeom>
        </p:spPr>
      </p:pic>
      <p:pic>
        <p:nvPicPr>
          <p:cNvPr id="7" name="6 Imagen" descr="portada3.jpg"/>
          <p:cNvPicPr>
            <a:picLocks noChangeAspect="1"/>
          </p:cNvPicPr>
          <p:nvPr/>
        </p:nvPicPr>
        <p:blipFill>
          <a:blip r:embed="rId3" cstate="print"/>
          <a:stretch>
            <a:fillRect/>
          </a:stretch>
        </p:blipFill>
        <p:spPr>
          <a:xfrm>
            <a:off x="107504" y="4179217"/>
            <a:ext cx="3857620" cy="2562151"/>
          </a:xfrm>
          <a:prstGeom prst="rect">
            <a:avLst/>
          </a:prstGeom>
        </p:spPr>
      </p:pic>
      <p:sp>
        <p:nvSpPr>
          <p:cNvPr id="6" name="5 Subtítulo"/>
          <p:cNvSpPr>
            <a:spLocks noGrp="1"/>
          </p:cNvSpPr>
          <p:nvPr>
            <p:ph type="subTitle" idx="1"/>
          </p:nvPr>
        </p:nvSpPr>
        <p:spPr>
          <a:xfrm>
            <a:off x="714348" y="2786058"/>
            <a:ext cx="7772400" cy="3172968"/>
          </a:xfrm>
        </p:spPr>
        <p:txBody>
          <a:bodyPr>
            <a:normAutofit fontScale="77500" lnSpcReduction="20000"/>
          </a:bodyPr>
          <a:lstStyle/>
          <a:p>
            <a:pPr algn="just"/>
            <a:r>
              <a:rPr lang="es-ES" dirty="0" smtClean="0">
                <a:solidFill>
                  <a:schemeClr val="tx1"/>
                </a:solidFill>
              </a:rPr>
              <a:t>Dice que  el maestro es el protagonista de la transformación educativa de México. Es quien trasmite los conocimientos, fomenta la curiosidad intelectual y se debe ser ejemplo de superación personal. Es el quien mejor conoce las virtudes y debilidades del sistema educativo. Sin su compromiso decidido, cualquier intento de reforma se vería frustrado. Por ello, uno de los objetivos centrales de la transformación educativa  es revalorar la función del maestro</a:t>
            </a:r>
            <a:endParaRPr lang="es-ES"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main.jpg"/>
          <p:cNvPicPr>
            <a:picLocks noChangeAspect="1"/>
          </p:cNvPicPr>
          <p:nvPr/>
        </p:nvPicPr>
        <p:blipFill>
          <a:blip r:embed="rId2" cstate="print"/>
          <a:stretch>
            <a:fillRect/>
          </a:stretch>
        </p:blipFill>
        <p:spPr>
          <a:xfrm>
            <a:off x="4429124" y="188640"/>
            <a:ext cx="3881438" cy="2911079"/>
          </a:xfrm>
          <a:prstGeom prst="rect">
            <a:avLst/>
          </a:prstGeom>
        </p:spPr>
      </p:pic>
      <p:pic>
        <p:nvPicPr>
          <p:cNvPr id="5" name="4 Imagen" descr="escuela_090911.jpg"/>
          <p:cNvPicPr>
            <a:picLocks noChangeAspect="1"/>
          </p:cNvPicPr>
          <p:nvPr/>
        </p:nvPicPr>
        <p:blipFill>
          <a:blip r:embed="rId3" cstate="print"/>
          <a:stretch>
            <a:fillRect/>
          </a:stretch>
        </p:blipFill>
        <p:spPr>
          <a:xfrm>
            <a:off x="785786" y="1045896"/>
            <a:ext cx="3428992" cy="2673451"/>
          </a:xfrm>
          <a:prstGeom prst="rect">
            <a:avLst/>
          </a:prstGeom>
        </p:spPr>
      </p:pic>
      <p:pic>
        <p:nvPicPr>
          <p:cNvPr id="6" name="5 Imagen" descr="capa.jpg"/>
          <p:cNvPicPr>
            <a:picLocks noChangeAspect="1"/>
          </p:cNvPicPr>
          <p:nvPr/>
        </p:nvPicPr>
        <p:blipFill>
          <a:blip r:embed="rId4" cstate="print"/>
          <a:stretch>
            <a:fillRect/>
          </a:stretch>
        </p:blipFill>
        <p:spPr>
          <a:xfrm>
            <a:off x="4143372" y="3883411"/>
            <a:ext cx="3789942" cy="252031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45382"/>
            <a:ext cx="7772400" cy="2835746"/>
          </a:xfrm>
        </p:spPr>
        <p:txBody>
          <a:bodyPr>
            <a:normAutofit/>
          </a:bodyPr>
          <a:lstStyle/>
          <a:p>
            <a:r>
              <a:rPr lang="en-US" sz="4800" dirty="0" smtClean="0">
                <a:solidFill>
                  <a:srgbClr val="008000"/>
                </a:solidFill>
                <a:effectLst>
                  <a:outerShdw blurRad="38100" dist="38100" dir="2700000" algn="tl">
                    <a:srgbClr val="000000">
                      <a:alpha val="43137"/>
                    </a:srgbClr>
                  </a:outerShdw>
                </a:effectLst>
                <a:latin typeface="AR BLANCA" pitchFamily="2" charset="0"/>
              </a:rPr>
              <a:t>Actualización, </a:t>
            </a:r>
            <a:r>
              <a:rPr lang="en-US" sz="4800" dirty="0" err="1" smtClean="0">
                <a:solidFill>
                  <a:srgbClr val="008000"/>
                </a:solidFill>
                <a:effectLst>
                  <a:outerShdw blurRad="38100" dist="38100" dir="2700000" algn="tl">
                    <a:srgbClr val="000000">
                      <a:alpha val="43137"/>
                    </a:srgbClr>
                  </a:outerShdw>
                </a:effectLst>
                <a:latin typeface="AR BLANCA" pitchFamily="2" charset="0"/>
              </a:rPr>
              <a:t>capacitación</a:t>
            </a:r>
            <a:r>
              <a:rPr lang="en-US" sz="4800" dirty="0" smtClean="0">
                <a:solidFill>
                  <a:srgbClr val="008000"/>
                </a:solidFill>
                <a:effectLst>
                  <a:outerShdw blurRad="38100" dist="38100" dir="2700000" algn="tl">
                    <a:srgbClr val="000000">
                      <a:alpha val="43137"/>
                    </a:srgbClr>
                  </a:outerShdw>
                </a:effectLst>
                <a:latin typeface="AR BLANCA" pitchFamily="2" charset="0"/>
              </a:rPr>
              <a:t> y </a:t>
            </a:r>
            <a:r>
              <a:rPr lang="en-US" sz="4800" dirty="0" err="1" smtClean="0">
                <a:solidFill>
                  <a:srgbClr val="008000"/>
                </a:solidFill>
                <a:effectLst>
                  <a:outerShdw blurRad="38100" dist="38100" dir="2700000" algn="tl">
                    <a:srgbClr val="000000">
                      <a:alpha val="43137"/>
                    </a:srgbClr>
                  </a:outerShdw>
                </a:effectLst>
                <a:latin typeface="AR BLANCA" pitchFamily="2" charset="0"/>
              </a:rPr>
              <a:t>superación</a:t>
            </a:r>
            <a:r>
              <a:rPr lang="en-US" sz="4800" dirty="0" smtClean="0">
                <a:solidFill>
                  <a:srgbClr val="008000"/>
                </a:solidFill>
                <a:effectLst>
                  <a:outerShdw blurRad="38100" dist="38100" dir="2700000" algn="tl">
                    <a:srgbClr val="000000">
                      <a:alpha val="43137"/>
                    </a:srgbClr>
                  </a:outerShdw>
                </a:effectLst>
                <a:latin typeface="AR BLANCA" pitchFamily="2" charset="0"/>
              </a:rPr>
              <a:t> del </a:t>
            </a:r>
            <a:r>
              <a:rPr lang="en-US" sz="4800" dirty="0" err="1" smtClean="0">
                <a:solidFill>
                  <a:srgbClr val="008000"/>
                </a:solidFill>
                <a:effectLst>
                  <a:outerShdw blurRad="38100" dist="38100" dir="2700000" algn="tl">
                    <a:srgbClr val="000000">
                      <a:alpha val="43137"/>
                    </a:srgbClr>
                  </a:outerShdw>
                </a:effectLst>
                <a:latin typeface="AR BLANCA" pitchFamily="2" charset="0"/>
              </a:rPr>
              <a:t>magisterio</a:t>
            </a:r>
            <a:r>
              <a:rPr lang="en-US" sz="4800" dirty="0" smtClean="0">
                <a:solidFill>
                  <a:srgbClr val="008000"/>
                </a:solidFill>
                <a:effectLst>
                  <a:outerShdw blurRad="38100" dist="38100" dir="2700000" algn="tl">
                    <a:srgbClr val="000000">
                      <a:alpha val="43137"/>
                    </a:srgbClr>
                  </a:outerShdw>
                </a:effectLst>
                <a:latin typeface="AR BLANCA" pitchFamily="2" charset="0"/>
              </a:rPr>
              <a:t> en </a:t>
            </a:r>
            <a:r>
              <a:rPr lang="en-US" sz="4800" dirty="0" err="1" smtClean="0">
                <a:solidFill>
                  <a:srgbClr val="008000"/>
                </a:solidFill>
                <a:effectLst>
                  <a:outerShdw blurRad="38100" dist="38100" dir="2700000" algn="tl">
                    <a:srgbClr val="000000">
                      <a:alpha val="43137"/>
                    </a:srgbClr>
                  </a:outerShdw>
                </a:effectLst>
                <a:latin typeface="AR BLANCA" pitchFamily="2" charset="0"/>
              </a:rPr>
              <a:t>ejercicio</a:t>
            </a:r>
            <a:r>
              <a:rPr lang="en-US" sz="4800" dirty="0" smtClean="0">
                <a:solidFill>
                  <a:srgbClr val="008000"/>
                </a:solidFill>
                <a:effectLst>
                  <a:outerShdw blurRad="38100" dist="38100" dir="2700000" algn="tl">
                    <a:srgbClr val="000000">
                      <a:alpha val="43137"/>
                    </a:srgbClr>
                  </a:outerShdw>
                </a:effectLst>
                <a:latin typeface="AR BLANCA" pitchFamily="2" charset="0"/>
              </a:rPr>
              <a:t> </a:t>
            </a:r>
            <a:endParaRPr lang="en-US" sz="4800" dirty="0">
              <a:solidFill>
                <a:srgbClr val="008000"/>
              </a:solidFill>
              <a:effectLst>
                <a:outerShdw blurRad="38100" dist="38100" dir="2700000" algn="tl">
                  <a:srgbClr val="000000">
                    <a:alpha val="43137"/>
                  </a:srgbClr>
                </a:outerShdw>
              </a:effectLst>
              <a:latin typeface="AR BLANCA"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normAutofit lnSpcReduction="10000"/>
          </a:bodyPr>
          <a:lstStyle/>
          <a:p>
            <a:pPr lvl="0">
              <a:buNone/>
            </a:pPr>
            <a:r>
              <a:rPr lang="es-MX" dirty="0" smtClean="0"/>
              <a:t>    Con </a:t>
            </a:r>
            <a:r>
              <a:rPr lang="es-MX" dirty="0"/>
              <a:t>fecha 18 de mayo de 1992 el Ejecutivo Federal, El Gobierno del Estado y el Sindicato Nacional de Trabajadores de la Educación (SNTE) suscribieron el Acuerdo Nacional para la Modernización de la Educación Básica mediante el cual se pretende dar cabal cumplimiento al artículo tercero constitucional, fortalecer la educación pública, elevar la calidad de ésta y extender su cobertura.</a:t>
            </a:r>
            <a:endParaRPr lang="en-US" dirty="0"/>
          </a:p>
          <a:p>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normAutofit fontScale="92500" lnSpcReduction="10000"/>
          </a:bodyPr>
          <a:lstStyle/>
          <a:p>
            <a:pPr lvl="0"/>
            <a:r>
              <a:rPr lang="es-MX" dirty="0"/>
              <a:t>En el referido acuerdo se reconoce expresamente que el maestro es el protagonista de la modernización educativa y que, sin su compromiso decidido, cualquier intento de reforma se vería frustrado.</a:t>
            </a:r>
            <a:endParaRPr lang="en-US" dirty="0"/>
          </a:p>
          <a:p>
            <a:pPr>
              <a:buNone/>
            </a:pPr>
            <a:endParaRPr lang="en-US" dirty="0"/>
          </a:p>
          <a:p>
            <a:r>
              <a:rPr lang="es-MX" dirty="0"/>
              <a:t>Por ello, uno de los objetos centrales del acuerdo es revalorar la función del maestro que comprende entre otros aspectos, su formación y actualización.</a:t>
            </a:r>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normAutofit fontScale="70000" lnSpcReduction="20000"/>
          </a:bodyPr>
          <a:lstStyle/>
          <a:p>
            <a:pPr lvl="0"/>
            <a:r>
              <a:rPr lang="es-MX" dirty="0"/>
              <a:t>A partir del Acuerdo Nacional para la Modernización de la Educación Básica y como respuesta a las necesidades planteadas por los maestros, con fecha 15 de mayo de 1994, “LA SEP” y “EL SNTE”, fijaron los criterios para el establecimiento del Programa Nacional para la Actualización Permanente de los Maestros de Educación Básica el cual es un componente del Sistema Nacional de Formación, Actualización, Capacitación y Superación Profesional a que se refieren los artículos 122, fracción VI de la Ley General de Educación.</a:t>
            </a:r>
            <a:endParaRPr lang="en-US" dirty="0"/>
          </a:p>
          <a:p>
            <a:pPr>
              <a:buNone/>
            </a:pPr>
            <a:r>
              <a:rPr lang="es-MX" dirty="0"/>
              <a:t> </a:t>
            </a:r>
            <a:endParaRPr lang="en-US" dirty="0"/>
          </a:p>
          <a:p>
            <a:pPr lvl="0"/>
            <a:r>
              <a:rPr lang="es-MX" dirty="0"/>
              <a:t>El Plan Nacional de Desarrollo 1995-2000 señala, entre sus líneas y estrategias de acción, que el maestro es el protagonista destacado en el quehacer educativo, por ello, se establecerá un sistema nacional de formación, actualización, capacitación y superación profesional del magisterio que asegure las condiciones para garantizar la calidad de su trabajo.</a:t>
            </a:r>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normAutofit fontScale="40000" lnSpcReduction="20000"/>
          </a:bodyPr>
          <a:lstStyle/>
          <a:p>
            <a:pPr lvl="0">
              <a:buNone/>
            </a:pPr>
            <a:r>
              <a:rPr lang="es-MX" sz="4200" dirty="0">
                <a:latin typeface="Arial" pitchFamily="34" charset="0"/>
                <a:cs typeface="Arial" pitchFamily="34" charset="0"/>
              </a:rPr>
              <a:t>El Programa de Desarrollo Educativo 1995-2000 enfatiza que la actividad </a:t>
            </a:r>
            <a:r>
              <a:rPr lang="es-MX" sz="4200" dirty="0" smtClean="0">
                <a:latin typeface="Arial" pitchFamily="34" charset="0"/>
                <a:cs typeface="Arial" pitchFamily="34" charset="0"/>
              </a:rPr>
              <a:t>más amplia </a:t>
            </a:r>
            <a:r>
              <a:rPr lang="es-MX" sz="4200" dirty="0">
                <a:latin typeface="Arial" pitchFamily="34" charset="0"/>
                <a:cs typeface="Arial" pitchFamily="34" charset="0"/>
              </a:rPr>
              <a:t>para el desarrollo profesional de los maestros debe concentrarse en la operación de un programa de actualización destinado a los tres niveles de educación básica. La función inicial del programa será facilitar el conocimiento de los contenidos y enfoques de los nuevos planes de estudio, así como promover la utilización de nuevos métodos formas y recursos didácticos congruentes con los propósitos formativos del currículo. Esta actividad deberá crear una plataforma común de competencia didáctica, sobre la cual, y en fases posteriores del programa, se establecerán opciones más avanzadas de actualización. Asimismo, el programa contemplará opciones destinadas a los directores y supervisores, tanto para los que ya desempeñan esas labores, como para la inducción a ellas de quienes provienen del servicio en la docencia. El programa lo llevará a cabo la Secretaría de Educación Pública y las Autoridades Educativas del Estado. Los maestros, directivos y supervisores en servicio podrán inscribirse voluntariamente en los cursos que ofrezcan, de acuerdo con el nivel en el cual laboran, sus intereses y posibilidades de estudio.</a:t>
            </a:r>
            <a:endParaRPr lang="en-US" sz="4200" dirty="0">
              <a:latin typeface="Arial" pitchFamily="34" charset="0"/>
              <a:cs typeface="Arial" pitchFamily="34" charset="0"/>
            </a:endParaRPr>
          </a:p>
          <a:p>
            <a:pPr>
              <a:buNone/>
            </a:pPr>
            <a:r>
              <a:rPr lang="es-MX" sz="4200" dirty="0">
                <a:latin typeface="Arial" pitchFamily="34" charset="0"/>
                <a:cs typeface="Arial" pitchFamily="34" charset="0"/>
              </a:rPr>
              <a:t> </a:t>
            </a:r>
            <a:endParaRPr lang="en-US" sz="4200" dirty="0">
              <a:latin typeface="Arial" pitchFamily="34" charset="0"/>
              <a:cs typeface="Arial" pitchFamily="34" charset="0"/>
            </a:endParaRP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normAutofit fontScale="47500" lnSpcReduction="20000"/>
          </a:bodyPr>
          <a:lstStyle/>
          <a:p>
            <a:pPr lvl="0"/>
            <a:r>
              <a:rPr lang="es-MX" dirty="0"/>
              <a:t>Por su parte el Plan Estatal de Desarrollo Jalisco 1995-2001, propone para la Secretaría de Educación, en concordancia con el perfil de problemática planteada, que se puede ponderar como prioritaria la atención de la cobertura y de la calidad de la educación, la federalización y la integración administrativa del sistema educativo.</a:t>
            </a:r>
            <a:endParaRPr lang="en-US" dirty="0"/>
          </a:p>
          <a:p>
            <a:pPr>
              <a:buNone/>
            </a:pPr>
            <a:endParaRPr lang="en-US" dirty="0"/>
          </a:p>
          <a:p>
            <a:pPr lvl="0"/>
            <a:r>
              <a:rPr lang="es-MX" dirty="0"/>
              <a:t>Las estrategias y líneas de acción del Plan Estatal de Desarrollo, en lo relativo al sector educativo, establece en su apartado sobre cobertura el promover entre la comunidad la revaloración de la educación, como factor de superación personal y movilidad social; en la calidad, se señala el modernizar el proceso de enseñanza aprendizaje, introduciendo nuevas técnicas didácticas y de estudio que consideren los avances tecnológicos recientes, así como el mejorar la articulación de los contenidos de planes y programas de estudio entre los diferentes niveles y modalidades educativas y el diseñar nuevos apoyos didácticos, mejorando su calidad y oportuna distribución. Asimismo, y como parte del propósito general de mejora de la educación, revisar y fortalecer los sistemas existentes de capacitación, actualización y estímulos al magisterio.</a:t>
            </a:r>
            <a:endParaRPr lang="en-US" dirty="0"/>
          </a:p>
          <a:p>
            <a:pPr>
              <a:buNone/>
            </a:pPr>
            <a:endParaRPr lang="en-US" dirty="0"/>
          </a:p>
          <a:p>
            <a:pPr lvl="0"/>
            <a:r>
              <a:rPr lang="es-MX" dirty="0"/>
              <a:t>Asimismo, en lo relativo a la educación superior, se propone como estrategias de desarrollo educativo, el propiciar la superación y la calidad del personal académico, refrendándose la necesidad de apoyar un sistema de formación, actualización, capacitación y superación del magisterio; promover convenios y programas flexibles interinstitucionales, orientados a la formación de personal académico y por último, a desarrollar metodologías y programas no escolarizados para la formación y actualización del magisterio de</a:t>
            </a:r>
            <a:r>
              <a:rPr lang="es-ES" dirty="0"/>
              <a:t>los diferentes niveles educativos.</a:t>
            </a:r>
            <a:endParaRPr lang="en-US"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47500" lnSpcReduction="20000"/>
          </a:bodyPr>
          <a:lstStyle/>
          <a:p>
            <a:pPr lvl="0"/>
            <a:r>
              <a:rPr lang="es-MX" dirty="0"/>
              <a:t>Proponer políticas y planes generales para la actualización, capacitación y superación profesional continua de los maestros en servicio en educación inicial, especial, básica y normal.</a:t>
            </a:r>
            <a:endParaRPr lang="en-US" dirty="0"/>
          </a:p>
          <a:p>
            <a:pPr>
              <a:buNone/>
            </a:pPr>
            <a:r>
              <a:rPr lang="es-MX" dirty="0"/>
              <a:t> </a:t>
            </a:r>
            <a:endParaRPr lang="en-US" dirty="0"/>
          </a:p>
          <a:p>
            <a:pPr lvl="0"/>
            <a:r>
              <a:rPr lang="es-MX" dirty="0"/>
              <a:t>Elaborar programas específicos de actualización, capacitación y superación profesional de maestros que se consideren indispensables para elevar la calidad de la educación básica y normal.</a:t>
            </a:r>
            <a:endParaRPr lang="en-US" dirty="0"/>
          </a:p>
          <a:p>
            <a:pPr>
              <a:buNone/>
            </a:pPr>
            <a:r>
              <a:rPr lang="es-MX" dirty="0"/>
              <a:t> </a:t>
            </a:r>
            <a:endParaRPr lang="en-US" dirty="0"/>
          </a:p>
          <a:p>
            <a:pPr lvl="0"/>
            <a:r>
              <a:rPr lang="es-MX" dirty="0"/>
              <a:t>Diseñar materiales de estudio, guías de trabajo y demás auxiliares didácticos para los programas específicos de actualización, capacitación y superación profesional de maestros, así como también encargar su producción a las unidades administrativas componentes de la Secretaría.</a:t>
            </a:r>
            <a:endParaRPr lang="en-US" dirty="0"/>
          </a:p>
          <a:p>
            <a:pPr>
              <a:buNone/>
            </a:pPr>
            <a:r>
              <a:rPr lang="es-MX" dirty="0"/>
              <a:t> </a:t>
            </a:r>
            <a:endParaRPr lang="en-US" dirty="0"/>
          </a:p>
          <a:p>
            <a:pPr lvl="0"/>
            <a:r>
              <a:rPr lang="es-MX" dirty="0"/>
              <a:t>Proponer criterios, procedimientos e instrumentos para la evaluación y acreditación de los estudios derivados de los programas de actualización, capacitación y superación profesional de los maestros</a:t>
            </a:r>
            <a:r>
              <a:rPr lang="es-MX" dirty="0" smtClean="0"/>
              <a:t>.</a:t>
            </a:r>
            <a:endParaRPr lang="en-US" dirty="0"/>
          </a:p>
          <a:p>
            <a:pPr lvl="0">
              <a:buNone/>
            </a:pPr>
            <a:r>
              <a:rPr lang="es-MX" dirty="0"/>
              <a:t> </a:t>
            </a:r>
            <a:endParaRPr lang="en-US" dirty="0"/>
          </a:p>
          <a:p>
            <a:pPr lvl="0"/>
            <a:r>
              <a:rPr lang="es-MX" dirty="0"/>
              <a:t>Proponer las normas que regulen el Sistema Nacional de Formación, Actualización, Capacitación y Superación Profesional para maestros de educación básica tomando en cuenta las opiniones y propuestas que al respecto emitan los Gobiernos de las Entidades Federativas, y en su caso, las instituciones educativas interesadas.</a:t>
            </a:r>
            <a:endParaRPr lang="en-US" dirty="0"/>
          </a:p>
          <a:p>
            <a:pPr>
              <a:buNone/>
            </a:pPr>
            <a:r>
              <a:rPr lang="es-MX" dirty="0"/>
              <a:t> </a:t>
            </a:r>
            <a:endParaRPr lang="en-US" dirty="0"/>
          </a:p>
          <a:p>
            <a:pPr lvl="0"/>
            <a:r>
              <a:rPr lang="es-MX" dirty="0"/>
              <a:t>Que para los efectos del presente convenio, señala como su domicilio legal la calle de Argentina No. 28 Colonia Centro, Delegación Cuauhtémoc, Código Postal 06020, México, Distrito Federal.</a:t>
            </a:r>
            <a:endParaRPr lang="en-US" dirty="0"/>
          </a:p>
          <a:p>
            <a:pPr>
              <a:buNone/>
            </a:pP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288" y="115888"/>
            <a:ext cx="7415212" cy="219075"/>
          </a:xfrm>
        </p:spPr>
        <p:txBody>
          <a:bodyPr rtlCol="0">
            <a:normAutofit fontScale="90000"/>
          </a:bodyPr>
          <a:lstStyle/>
          <a:p>
            <a:pPr eaLnBrk="1" fontAlgn="auto" hangingPunct="1">
              <a:spcAft>
                <a:spcPts val="0"/>
              </a:spcAft>
              <a:defRPr/>
            </a:pPr>
            <a:endParaRPr lang="es-MX" dirty="0" smtClean="0"/>
          </a:p>
        </p:txBody>
      </p:sp>
      <p:sp>
        <p:nvSpPr>
          <p:cNvPr id="3" name="2 Subtítulo"/>
          <p:cNvSpPr>
            <a:spLocks noGrp="1"/>
          </p:cNvSpPr>
          <p:nvPr>
            <p:ph type="subTitle" idx="1"/>
          </p:nvPr>
        </p:nvSpPr>
        <p:spPr>
          <a:xfrm>
            <a:off x="468313" y="836613"/>
            <a:ext cx="7304087" cy="4802187"/>
          </a:xfrm>
        </p:spPr>
        <p:txBody>
          <a:bodyPr rtlCol="0">
            <a:normAutofit/>
          </a:bodyPr>
          <a:lstStyle/>
          <a:p>
            <a:pPr eaLnBrk="1" fontAlgn="auto" hangingPunct="1">
              <a:spcAft>
                <a:spcPts val="0"/>
              </a:spcAft>
              <a:buFont typeface="Arial" pitchFamily="34" charset="0"/>
              <a:buNone/>
              <a:defRPr/>
            </a:pPr>
            <a:endParaRPr lang="es-MX" dirty="0" smtClean="0"/>
          </a:p>
        </p:txBody>
      </p:sp>
      <p:graphicFrame>
        <p:nvGraphicFramePr>
          <p:cNvPr id="4" name="3 Diagrama"/>
          <p:cNvGraphicFramePr/>
          <p:nvPr/>
        </p:nvGraphicFramePr>
        <p:xfrm>
          <a:off x="107504" y="116632"/>
          <a:ext cx="842493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5" name="Picture 5" descr="K:\images89.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228184" y="4443603"/>
            <a:ext cx="2551141"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5126" name="Picture 6" descr="K:\images.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067944" y="4781061"/>
            <a:ext cx="1945033" cy="1988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nlinethumb57.webshots.com/5688/2627718510104454343S600x600Q85.jpg"/>
          <p:cNvPicPr>
            <a:picLocks noChangeAspect="1" noChangeArrowheads="1"/>
          </p:cNvPicPr>
          <p:nvPr/>
        </p:nvPicPr>
        <p:blipFill>
          <a:blip r:embed="rId2" cstate="print"/>
          <a:srcRect/>
          <a:stretch>
            <a:fillRect/>
          </a:stretch>
        </p:blipFill>
        <p:spPr bwMode="auto">
          <a:xfrm rot="20135149">
            <a:off x="384106" y="505779"/>
            <a:ext cx="3714736" cy="2662227"/>
          </a:xfrm>
          <a:prstGeom prst="rect">
            <a:avLst/>
          </a:prstGeom>
          <a:noFill/>
        </p:spPr>
      </p:pic>
      <p:pic>
        <p:nvPicPr>
          <p:cNvPr id="5" name="Picture 4" descr="http://www.diariodenavarra.es/uploads/imagenes/bajacalidad/_2011122701155969640_2dde9670.jpg"/>
          <p:cNvPicPr>
            <a:picLocks noChangeAspect="1" noChangeArrowheads="1"/>
          </p:cNvPicPr>
          <p:nvPr/>
        </p:nvPicPr>
        <p:blipFill>
          <a:blip r:embed="rId3" cstate="print"/>
          <a:srcRect/>
          <a:stretch>
            <a:fillRect/>
          </a:stretch>
        </p:blipFill>
        <p:spPr bwMode="auto">
          <a:xfrm rot="1394868">
            <a:off x="4677983" y="696946"/>
            <a:ext cx="4093223" cy="2730948"/>
          </a:xfrm>
          <a:prstGeom prst="rect">
            <a:avLst/>
          </a:prstGeom>
          <a:noFill/>
        </p:spPr>
      </p:pic>
      <p:pic>
        <p:nvPicPr>
          <p:cNvPr id="6" name="Picture 6" descr="http://cdn.dipity.com/uploads/events/63f9e09e3a51468fe3aea7a8126f4cc9_1M.png"/>
          <p:cNvPicPr>
            <a:picLocks noChangeAspect="1" noChangeArrowheads="1"/>
          </p:cNvPicPr>
          <p:nvPr/>
        </p:nvPicPr>
        <p:blipFill>
          <a:blip r:embed="rId4" cstate="print"/>
          <a:srcRect/>
          <a:stretch>
            <a:fillRect/>
          </a:stretch>
        </p:blipFill>
        <p:spPr bwMode="auto">
          <a:xfrm rot="1350764">
            <a:off x="319813" y="4059803"/>
            <a:ext cx="3111409" cy="2289782"/>
          </a:xfrm>
          <a:prstGeom prst="rect">
            <a:avLst/>
          </a:prstGeom>
          <a:noFill/>
        </p:spPr>
      </p:pic>
      <p:pic>
        <p:nvPicPr>
          <p:cNvPr id="7" name="Picture 8" descr="http://formaciones.files.wordpress.com/2010/02/zzz.jpg"/>
          <p:cNvPicPr>
            <a:picLocks noChangeAspect="1" noChangeArrowheads="1"/>
          </p:cNvPicPr>
          <p:nvPr/>
        </p:nvPicPr>
        <p:blipFill>
          <a:blip r:embed="rId5" cstate="print"/>
          <a:srcRect/>
          <a:stretch>
            <a:fillRect/>
          </a:stretch>
        </p:blipFill>
        <p:spPr bwMode="auto">
          <a:xfrm rot="20905351">
            <a:off x="4043854" y="3742829"/>
            <a:ext cx="2857500" cy="2857500"/>
          </a:xfrm>
          <a:prstGeom prst="rect">
            <a:avLst/>
          </a:prstGeom>
          <a:noFill/>
        </p:spPr>
      </p:pic>
      <p:sp>
        <p:nvSpPr>
          <p:cNvPr id="8" name="4 Marcador de contenido"/>
          <p:cNvSpPr>
            <a:spLocks noGrp="1"/>
          </p:cNvSpPr>
          <p:nvPr>
            <p:ph idx="1"/>
          </p:nvPr>
        </p:nvSpPr>
        <p:spPr>
          <a:xfrm>
            <a:off x="428596" y="2214554"/>
            <a:ext cx="8229600" cy="2757493"/>
          </a:xfrm>
        </p:spPr>
        <p:txBody>
          <a:bodyPr/>
          <a:lstStyle/>
          <a:p>
            <a:pPr algn="ctr">
              <a:buNone/>
            </a:pPr>
            <a:r>
              <a:rPr lang="es-MX" sz="5400" dirty="0" smtClean="0">
                <a:solidFill>
                  <a:srgbClr val="FFFF00"/>
                </a:solidFill>
                <a:latin typeface="Bauhaus 93" pitchFamily="82" charset="0"/>
              </a:rPr>
              <a:t>La educación es ámbito decisivo para el futuro de la Nación. </a:t>
            </a:r>
          </a:p>
          <a:p>
            <a:endParaRPr lang="es-MX"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consulta.com/portal/media/k2/items/cache/cc51c128428fe68c358d08904b95ede2_XL.jpg"/>
          <p:cNvPicPr>
            <a:picLocks noChangeAspect="1" noChangeArrowheads="1"/>
          </p:cNvPicPr>
          <p:nvPr/>
        </p:nvPicPr>
        <p:blipFill>
          <a:blip r:embed="rId2" cstate="print"/>
          <a:srcRect/>
          <a:stretch>
            <a:fillRect/>
          </a:stretch>
        </p:blipFill>
        <p:spPr bwMode="auto">
          <a:xfrm>
            <a:off x="1285852" y="214290"/>
            <a:ext cx="3649384" cy="2428868"/>
          </a:xfrm>
          <a:prstGeom prst="rect">
            <a:avLst/>
          </a:prstGeom>
          <a:noFill/>
        </p:spPr>
      </p:pic>
      <p:pic>
        <p:nvPicPr>
          <p:cNvPr id="5" name="Picture 4" descr="http://www.notisistema.com/noticias/wp-content/uploads/2011/05/ho-habra-clases.jpg"/>
          <p:cNvPicPr>
            <a:picLocks noChangeAspect="1" noChangeArrowheads="1"/>
          </p:cNvPicPr>
          <p:nvPr/>
        </p:nvPicPr>
        <p:blipFill>
          <a:blip r:embed="rId3" cstate="print"/>
          <a:srcRect/>
          <a:stretch>
            <a:fillRect/>
          </a:stretch>
        </p:blipFill>
        <p:spPr bwMode="auto">
          <a:xfrm>
            <a:off x="4929190" y="214290"/>
            <a:ext cx="3240362" cy="2428892"/>
          </a:xfrm>
          <a:prstGeom prst="rect">
            <a:avLst/>
          </a:prstGeom>
          <a:noFill/>
        </p:spPr>
      </p:pic>
      <p:pic>
        <p:nvPicPr>
          <p:cNvPr id="6" name="Picture 6" descr="http://www.rtv.org.mx/wp-content/uploads/2012/01/regreso-a-clases.jpg"/>
          <p:cNvPicPr>
            <a:picLocks noChangeAspect="1" noChangeArrowheads="1"/>
          </p:cNvPicPr>
          <p:nvPr/>
        </p:nvPicPr>
        <p:blipFill>
          <a:blip r:embed="rId4" cstate="print"/>
          <a:srcRect/>
          <a:stretch>
            <a:fillRect/>
          </a:stretch>
        </p:blipFill>
        <p:spPr bwMode="auto">
          <a:xfrm>
            <a:off x="1643042" y="2643182"/>
            <a:ext cx="5870492" cy="3913662"/>
          </a:xfrm>
          <a:prstGeom prst="rect">
            <a:avLst/>
          </a:prstGeom>
          <a:noFill/>
        </p:spPr>
      </p:pic>
      <p:sp>
        <p:nvSpPr>
          <p:cNvPr id="7" name="2 Marcador de contenido"/>
          <p:cNvSpPr>
            <a:spLocks noGrp="1"/>
          </p:cNvSpPr>
          <p:nvPr>
            <p:ph idx="1"/>
          </p:nvPr>
        </p:nvSpPr>
        <p:spPr>
          <a:xfrm>
            <a:off x="457200" y="1600200"/>
            <a:ext cx="8229600" cy="4525963"/>
          </a:xfrm>
        </p:spPr>
        <p:txBody>
          <a:bodyPr>
            <a:normAutofit/>
          </a:bodyPr>
          <a:lstStyle/>
          <a:p>
            <a:pPr algn="ctr">
              <a:buNone/>
            </a:pPr>
            <a:r>
              <a:rPr lang="es-MX" dirty="0" smtClean="0">
                <a:solidFill>
                  <a:srgbClr val="FFC000"/>
                </a:solidFill>
              </a:rPr>
              <a:t>La vocación educativa de México ha significado una preocupación nacional, permanente y prioritaria desde la creación, en 1921, de la Secretaría de Educación Pública. Detrás de las demandas enarboladas en 1910 por democracia, igualdad y justicia, estuvo siempre el anhelo de oportunidades educativas..</a:t>
            </a:r>
            <a:endParaRPr lang="es-MX" dirty="0">
              <a:solidFill>
                <a:srgbClr val="FFC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kD_RJMhXQts/TmjMenxVfvI/AAAAAAAAAFA/CpoPJ8KEPw4/s1600/fieca.jpg"/>
          <p:cNvPicPr>
            <a:picLocks noChangeAspect="1" noChangeArrowheads="1"/>
          </p:cNvPicPr>
          <p:nvPr/>
        </p:nvPicPr>
        <p:blipFill>
          <a:blip r:embed="rId2" cstate="print"/>
          <a:srcRect/>
          <a:stretch>
            <a:fillRect/>
          </a:stretch>
        </p:blipFill>
        <p:spPr bwMode="auto">
          <a:xfrm rot="19366983">
            <a:off x="323934" y="585851"/>
            <a:ext cx="2591706" cy="1943780"/>
          </a:xfrm>
          <a:prstGeom prst="rect">
            <a:avLst/>
          </a:prstGeom>
          <a:noFill/>
        </p:spPr>
      </p:pic>
      <p:pic>
        <p:nvPicPr>
          <p:cNvPr id="5" name="Picture 6" descr="http://vocero.qroo.gob.mx/uv/images/stories/2011/Octubre/14/fotos/IEEJA_CANCUN2.jpg"/>
          <p:cNvPicPr>
            <a:picLocks noChangeAspect="1" noChangeArrowheads="1"/>
          </p:cNvPicPr>
          <p:nvPr/>
        </p:nvPicPr>
        <p:blipFill>
          <a:blip r:embed="rId3" cstate="print"/>
          <a:srcRect/>
          <a:stretch>
            <a:fillRect/>
          </a:stretch>
        </p:blipFill>
        <p:spPr bwMode="auto">
          <a:xfrm>
            <a:off x="357158" y="3571876"/>
            <a:ext cx="5082075" cy="3063542"/>
          </a:xfrm>
          <a:prstGeom prst="rect">
            <a:avLst/>
          </a:prstGeom>
          <a:noFill/>
        </p:spPr>
      </p:pic>
      <p:pic>
        <p:nvPicPr>
          <p:cNvPr id="6" name="Picture 8" descr="http://www.uaslp.mx/Spanish/Academicas/FEc/INF/revpersp/PublishingImages/facultad.JPG"/>
          <p:cNvPicPr>
            <a:picLocks noChangeAspect="1" noChangeArrowheads="1"/>
          </p:cNvPicPr>
          <p:nvPr/>
        </p:nvPicPr>
        <p:blipFill>
          <a:blip r:embed="rId4" cstate="print"/>
          <a:srcRect/>
          <a:stretch>
            <a:fillRect/>
          </a:stretch>
        </p:blipFill>
        <p:spPr bwMode="auto">
          <a:xfrm>
            <a:off x="4412437" y="2285992"/>
            <a:ext cx="4531526" cy="2914644"/>
          </a:xfrm>
          <a:prstGeom prst="rect">
            <a:avLst/>
          </a:prstGeom>
          <a:noFill/>
        </p:spPr>
      </p:pic>
      <p:sp>
        <p:nvSpPr>
          <p:cNvPr id="7" name="6 Rectángulo"/>
          <p:cNvSpPr/>
          <p:nvPr/>
        </p:nvSpPr>
        <p:spPr>
          <a:xfrm>
            <a:off x="1428728" y="2071678"/>
            <a:ext cx="6060312"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 HA PASADO A </a:t>
            </a:r>
          </a:p>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 LARGO </a:t>
            </a:r>
          </a:p>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 7 DECADAS?</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Picture 4" descr="http://www.oaxacadiaadia.com/wp-content/uploads/2011/07/libros-gratuitos.jpg"/>
          <p:cNvPicPr>
            <a:picLocks noChangeAspect="1" noChangeArrowheads="1"/>
          </p:cNvPicPr>
          <p:nvPr/>
        </p:nvPicPr>
        <p:blipFill>
          <a:blip r:embed="rId5" cstate="print"/>
          <a:srcRect/>
          <a:stretch>
            <a:fillRect/>
          </a:stretch>
        </p:blipFill>
        <p:spPr bwMode="auto">
          <a:xfrm>
            <a:off x="3286116" y="214290"/>
            <a:ext cx="2714644" cy="20359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2714612" y="4695404"/>
            <a:ext cx="6143668" cy="1685924"/>
          </a:xfrm>
        </p:spPr>
        <p:txBody>
          <a:bodyPr>
            <a:normAutofit fontScale="92500" lnSpcReduction="20000"/>
            <a:scene3d>
              <a:camera prst="orthographicFront"/>
              <a:lightRig rig="glow" dir="tl">
                <a:rot lat="0" lon="0" rev="5400000"/>
              </a:lightRig>
            </a:scene3d>
            <a:sp3d contourW="12700">
              <a:bevelT w="25400" h="25400"/>
              <a:contourClr>
                <a:schemeClr val="accent6">
                  <a:shade val="73000"/>
                </a:schemeClr>
              </a:contourClr>
            </a:sp3d>
          </a:bodyPr>
          <a:lstStyle/>
          <a:p>
            <a:pPr>
              <a:buNone/>
            </a:pPr>
            <a:endParaRPr lang="es-MX"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r>
              <a:rPr lang="es-MX"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Un gran avance en la cobertura:</a:t>
            </a:r>
            <a:endParaRPr lang="es-MX"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4 Rectángulo"/>
          <p:cNvSpPr/>
          <p:nvPr/>
        </p:nvSpPr>
        <p:spPr>
          <a:xfrm>
            <a:off x="214282" y="428604"/>
            <a:ext cx="6824945" cy="1754326"/>
          </a:xfrm>
          <a:prstGeom prst="rect">
            <a:avLst/>
          </a:prstGeom>
          <a:noFill/>
        </p:spPr>
        <p:txBody>
          <a:bodyPr wrap="none" lIns="91440" tIns="45720" rIns="91440" bIns="45720">
            <a:spAutoFit/>
          </a:bodyPr>
          <a:lstStyle/>
          <a:p>
            <a:pPr algn="ctr"/>
            <a:r>
              <a:rPr lang="es-MX"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¿Qué se ha logrado </a:t>
            </a:r>
          </a:p>
          <a:p>
            <a:pPr algn="ctr"/>
            <a:r>
              <a:rPr lang="es-MX"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1921 a la fecha?</a:t>
            </a:r>
            <a:endParaRPr lang="es-MX"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2" descr="http://1.bp.blogspot.com/-5ff_xj2co44/TfV-jmY7cCI/AAAAAAAAAeo/yKaMtz8adHU/s1600/DSC01704.JPG"/>
          <p:cNvPicPr>
            <a:picLocks noChangeAspect="1" noChangeArrowheads="1"/>
          </p:cNvPicPr>
          <p:nvPr/>
        </p:nvPicPr>
        <p:blipFill>
          <a:blip r:embed="rId2" cstate="print"/>
          <a:srcRect/>
          <a:stretch>
            <a:fillRect/>
          </a:stretch>
        </p:blipFill>
        <p:spPr bwMode="auto">
          <a:xfrm>
            <a:off x="6786578" y="500042"/>
            <a:ext cx="2190723" cy="1643042"/>
          </a:xfrm>
          <a:prstGeom prst="rect">
            <a:avLst/>
          </a:prstGeom>
          <a:noFill/>
        </p:spPr>
      </p:pic>
      <p:pic>
        <p:nvPicPr>
          <p:cNvPr id="7" name="Picture 4" descr="http://bp1.blogger.com/_wYOZaIDtjjg/SHJNbSjgGbI/AAAAAAAAAPM/nLLdGQMXy_w/s400/secundaria.jpg"/>
          <p:cNvPicPr>
            <a:picLocks noChangeAspect="1" noChangeArrowheads="1"/>
          </p:cNvPicPr>
          <p:nvPr/>
        </p:nvPicPr>
        <p:blipFill>
          <a:blip r:embed="rId3" cstate="print"/>
          <a:srcRect/>
          <a:stretch>
            <a:fillRect/>
          </a:stretch>
        </p:blipFill>
        <p:spPr bwMode="auto">
          <a:xfrm>
            <a:off x="4214810" y="2214554"/>
            <a:ext cx="3810000" cy="2857500"/>
          </a:xfrm>
          <a:prstGeom prst="rect">
            <a:avLst/>
          </a:prstGeom>
          <a:noFill/>
        </p:spPr>
      </p:pic>
      <p:pic>
        <p:nvPicPr>
          <p:cNvPr id="8" name="Picture 6" descr="http://t1.gstatic.com/images?q=tbn:ANd9GcS9PR_0ONNr98ViBxsDWR7oxqZx2ab54qPA96-reAIeGWXqar_gUUTQjtk3xQ"/>
          <p:cNvPicPr>
            <a:picLocks noChangeAspect="1" noChangeArrowheads="1"/>
          </p:cNvPicPr>
          <p:nvPr/>
        </p:nvPicPr>
        <p:blipFill>
          <a:blip r:embed="rId4" cstate="print"/>
          <a:srcRect/>
          <a:stretch>
            <a:fillRect/>
          </a:stretch>
        </p:blipFill>
        <p:spPr bwMode="auto">
          <a:xfrm>
            <a:off x="357158" y="4929198"/>
            <a:ext cx="2288929" cy="1714488"/>
          </a:xfrm>
          <a:prstGeom prst="rect">
            <a:avLst/>
          </a:prstGeom>
          <a:noFill/>
        </p:spPr>
      </p:pic>
      <p:pic>
        <p:nvPicPr>
          <p:cNvPr id="9" name="Picture 8" descr="http://www.tamaulipasaldia.com.mx/cms/images/stories/educacion.jpg"/>
          <p:cNvPicPr>
            <a:picLocks noChangeAspect="1" noChangeArrowheads="1"/>
          </p:cNvPicPr>
          <p:nvPr/>
        </p:nvPicPr>
        <p:blipFill>
          <a:blip r:embed="rId5" cstate="print"/>
          <a:srcRect/>
          <a:stretch>
            <a:fillRect/>
          </a:stretch>
        </p:blipFill>
        <p:spPr bwMode="auto">
          <a:xfrm>
            <a:off x="500034" y="2285992"/>
            <a:ext cx="3257537" cy="244315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lboletin.premiocompartiralmaestro.org/img/Manzana.jpg"/>
          <p:cNvPicPr>
            <a:picLocks noChangeAspect="1" noChangeArrowheads="1"/>
          </p:cNvPicPr>
          <p:nvPr/>
        </p:nvPicPr>
        <p:blipFill>
          <a:blip r:embed="rId2" cstate="print"/>
          <a:srcRect/>
          <a:stretch>
            <a:fillRect/>
          </a:stretch>
        </p:blipFill>
        <p:spPr bwMode="auto">
          <a:xfrm>
            <a:off x="323528" y="0"/>
            <a:ext cx="2390984" cy="2208878"/>
          </a:xfrm>
          <a:prstGeom prst="rect">
            <a:avLst/>
          </a:prstGeom>
          <a:noFill/>
        </p:spPr>
      </p:pic>
      <p:pic>
        <p:nvPicPr>
          <p:cNvPr id="5" name="Picture 4" descr="http://blogs.educared.org/red-pronino/manuelcfigueroajv/files/2010/08/dtd7jzbwliaayfqs1tyl4kqaj55m.jpg"/>
          <p:cNvPicPr>
            <a:picLocks noChangeAspect="1" noChangeArrowheads="1"/>
          </p:cNvPicPr>
          <p:nvPr/>
        </p:nvPicPr>
        <p:blipFill>
          <a:blip r:embed="rId3" cstate="print"/>
          <a:srcRect/>
          <a:stretch>
            <a:fillRect/>
          </a:stretch>
        </p:blipFill>
        <p:spPr bwMode="auto">
          <a:xfrm>
            <a:off x="4429124" y="3143248"/>
            <a:ext cx="4267200" cy="3200401"/>
          </a:xfrm>
          <a:prstGeom prst="rect">
            <a:avLst/>
          </a:prstGeom>
          <a:noFill/>
        </p:spPr>
      </p:pic>
      <p:sp>
        <p:nvSpPr>
          <p:cNvPr id="6" name="2 Marcador de contenido"/>
          <p:cNvSpPr>
            <a:spLocks noGrp="1"/>
          </p:cNvSpPr>
          <p:nvPr>
            <p:ph idx="1"/>
          </p:nvPr>
        </p:nvSpPr>
        <p:spPr>
          <a:xfrm>
            <a:off x="457200" y="1600200"/>
            <a:ext cx="8229600" cy="4525963"/>
          </a:xfrm>
        </p:spPr>
        <p:txBody>
          <a:bodyPr>
            <a:normAutofit/>
          </a:bodyPr>
          <a:lstStyle/>
          <a:p>
            <a:pPr>
              <a:buNone/>
            </a:pPr>
            <a:r>
              <a:rPr lang="es-MX" dirty="0" smtClean="0"/>
              <a:t>En esta hazaña educativa corresponde un mérito sobresaliente al magisterio nacional. Los maestros mexicanos del siglo veinte han dejado constancia de su dedicación, sus conocimientos y la nobleza de su labor. El maestro ha sido y deberá seguir siendo el protagonista de la obra educativa del México moderno.</a:t>
            </a:r>
            <a:endParaRPr lang="es-MX"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2771</Words>
  <Application>Microsoft Office PowerPoint</Application>
  <PresentationFormat>Presentación en pantalla (4:3)</PresentationFormat>
  <Paragraphs>106</Paragraphs>
  <Slides>38</Slides>
  <Notes>1</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Acuerdo nacional para la modernización de la educación básica</vt:lpstr>
      <vt:lpstr>Introducción </vt:lpstr>
      <vt:lpstr>Diapositiva 3</vt:lpstr>
      <vt:lpstr>Diapositiva 4</vt:lpstr>
      <vt:lpstr>Diapositiva 5</vt:lpstr>
      <vt:lpstr>Diapositiva 6</vt:lpstr>
      <vt:lpstr>Diapositiva 7</vt:lpstr>
      <vt:lpstr>Diapositiva 8</vt:lpstr>
      <vt:lpstr>Diapositiva 9</vt:lpstr>
      <vt:lpstr>Los retos actuales de la educación.</vt:lpstr>
      <vt:lpstr>Diapositiva 11</vt:lpstr>
      <vt:lpstr>Diapositiva 12</vt:lpstr>
      <vt:lpstr>Diapositiva 13</vt:lpstr>
      <vt:lpstr>Diapositiva 14</vt:lpstr>
      <vt:lpstr>La reorganización del sistema educativo</vt:lpstr>
      <vt:lpstr>La reorganización del sistema educativo</vt:lpstr>
      <vt:lpstr>Diapositiva 17</vt:lpstr>
      <vt:lpstr>Diapositiva 18</vt:lpstr>
      <vt:lpstr>Diapositiva 19</vt:lpstr>
      <vt:lpstr>Diapositiva 20</vt:lpstr>
      <vt:lpstr>Diapositiva 21</vt:lpstr>
      <vt:lpstr>Diapositiva 22</vt:lpstr>
      <vt:lpstr>La nueva participación social</vt:lpstr>
      <vt:lpstr>Articular una vinculación más estrecha entre el sistema educativo y la comunidad ofrece indudables ventajas: </vt:lpstr>
      <vt:lpstr>Este sistema habrá de poseer una estructura que parta de la escuela, el espacio de interacción cotidiana del maestro, el alumno y los padres de familia, y se extienda a la comunidad municipal primero, hacia la entidad federativa después y por último, al conjunto de la Federación. </vt:lpstr>
      <vt:lpstr>REFORMULACIÓN DE LOS CONTENIDOS Y MATERIALES EDUCATIVOS</vt:lpstr>
      <vt:lpstr>Diapositiva 27</vt:lpstr>
      <vt:lpstr>Diapositiva 28</vt:lpstr>
      <vt:lpstr>Diapositiva 29</vt:lpstr>
      <vt:lpstr>Revaloración de la función magisterial</vt:lpstr>
      <vt:lpstr>Diapositiva 31</vt:lpstr>
      <vt:lpstr>Actualización, capacitación y superación del magisterio en ejercicio </vt:lpstr>
      <vt:lpstr>Diapositiva 33</vt:lpstr>
      <vt:lpstr>Diapositiva 34</vt:lpstr>
      <vt:lpstr>Diapositiva 35</vt:lpstr>
      <vt:lpstr>Diapositiva 36</vt:lpstr>
      <vt:lpstr>Diapositiva 37</vt:lpstr>
      <vt:lpstr>Diapositiva 38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Acuerdo nacional para la modernización de la educación básica</dc:title>
  <dc:creator>Liliana Castilla</dc:creator>
  <cp:lastModifiedBy>comp</cp:lastModifiedBy>
  <cp:revision>20</cp:revision>
  <dcterms:created xsi:type="dcterms:W3CDTF">2012-01-04T03:10:17Z</dcterms:created>
  <dcterms:modified xsi:type="dcterms:W3CDTF">2012-01-16T09:22:52Z</dcterms:modified>
</cp:coreProperties>
</file>