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2323-B1C0-463F-9935-9C1E07FBE594}" type="datetimeFigureOut">
              <a:rPr lang="es-MX" smtClean="0"/>
              <a:pPr/>
              <a:t>04/10/2011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5CE7-BA6F-4101-9B12-2AB47548AE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2323-B1C0-463F-9935-9C1E07FBE594}" type="datetimeFigureOut">
              <a:rPr lang="es-MX" smtClean="0"/>
              <a:pPr/>
              <a:t>04/10/2011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5CE7-BA6F-4101-9B12-2AB47548AE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2323-B1C0-463F-9935-9C1E07FBE594}" type="datetimeFigureOut">
              <a:rPr lang="es-MX" smtClean="0"/>
              <a:pPr/>
              <a:t>04/10/2011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5CE7-BA6F-4101-9B12-2AB47548AE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2323-B1C0-463F-9935-9C1E07FBE594}" type="datetimeFigureOut">
              <a:rPr lang="es-MX" smtClean="0"/>
              <a:pPr/>
              <a:t>04/10/2011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5CE7-BA6F-4101-9B12-2AB47548AE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2323-B1C0-463F-9935-9C1E07FBE594}" type="datetimeFigureOut">
              <a:rPr lang="es-MX" smtClean="0"/>
              <a:pPr/>
              <a:t>04/10/2011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5CE7-BA6F-4101-9B12-2AB47548AE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2323-B1C0-463F-9935-9C1E07FBE594}" type="datetimeFigureOut">
              <a:rPr lang="es-MX" smtClean="0"/>
              <a:pPr/>
              <a:t>04/10/2011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5CE7-BA6F-4101-9B12-2AB47548AE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2323-B1C0-463F-9935-9C1E07FBE594}" type="datetimeFigureOut">
              <a:rPr lang="es-MX" smtClean="0"/>
              <a:pPr/>
              <a:t>04/10/2011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5CE7-BA6F-4101-9B12-2AB47548AE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2323-B1C0-463F-9935-9C1E07FBE594}" type="datetimeFigureOut">
              <a:rPr lang="es-MX" smtClean="0"/>
              <a:pPr/>
              <a:t>04/10/2011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5CE7-BA6F-4101-9B12-2AB47548AE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2323-B1C0-463F-9935-9C1E07FBE594}" type="datetimeFigureOut">
              <a:rPr lang="es-MX" smtClean="0"/>
              <a:pPr/>
              <a:t>04/10/2011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5CE7-BA6F-4101-9B12-2AB47548AE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2323-B1C0-463F-9935-9C1E07FBE594}" type="datetimeFigureOut">
              <a:rPr lang="es-MX" smtClean="0"/>
              <a:pPr/>
              <a:t>04/10/2011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5CE7-BA6F-4101-9B12-2AB47548AE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2323-B1C0-463F-9935-9C1E07FBE594}" type="datetimeFigureOut">
              <a:rPr lang="es-MX" smtClean="0"/>
              <a:pPr/>
              <a:t>04/10/2011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5CE7-BA6F-4101-9B12-2AB47548AE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82323-B1C0-463F-9935-9C1E07FBE594}" type="datetimeFigureOut">
              <a:rPr lang="es-MX" smtClean="0"/>
              <a:pPr/>
              <a:t>04/10/2011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B5CE7-BA6F-4101-9B12-2AB47548AE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b="1" kern="0" dirty="0">
                <a:solidFill>
                  <a:srgbClr val="464646"/>
                </a:solidFill>
                <a:effectLst>
                  <a:outerShdw dist="25402" dir="5400000">
                    <a:srgbClr val="000000"/>
                  </a:outerShdw>
                </a:effectLst>
                <a:latin typeface="Arial" pitchFamily="34"/>
                <a:cs typeface="Arial" pitchFamily="34"/>
              </a:rPr>
              <a:t>Escuela Normal de Educación Preescolar </a:t>
            </a:r>
            <a:r>
              <a:rPr lang="es-MX" kern="0" dirty="0" smtClean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es-MX" kern="0" dirty="0" smtClean="0">
                <a:solidFill>
                  <a:srgbClr val="000000"/>
                </a:solidFill>
                <a:latin typeface="Arial"/>
                <a:cs typeface="Arial"/>
              </a:rPr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357562"/>
            <a:ext cx="6400800" cy="2714644"/>
          </a:xfrm>
        </p:spPr>
        <p:txBody>
          <a:bodyPr>
            <a:normAutofit/>
          </a:bodyPr>
          <a:lstStyle/>
          <a:p>
            <a:r>
              <a:rPr lang="es-MX" sz="4000" dirty="0" smtClean="0"/>
              <a:t>DESARROLLO INFANTIL I</a:t>
            </a:r>
          </a:p>
          <a:p>
            <a:r>
              <a:rPr lang="es-MX" sz="2800" dirty="0" smtClean="0"/>
              <a:t>Profesora. Silvia Guillermina Sánchez Suárez </a:t>
            </a:r>
            <a:endParaRPr lang="es-MX" sz="2800" dirty="0"/>
          </a:p>
          <a:p>
            <a:r>
              <a:rPr lang="es-MX" sz="2400" dirty="0" smtClean="0"/>
              <a:t>PRIMER SEMESTRE</a:t>
            </a:r>
            <a:endParaRPr lang="es-MX" sz="2400" dirty="0"/>
          </a:p>
        </p:txBody>
      </p:sp>
      <p:pic>
        <p:nvPicPr>
          <p:cNvPr id="4" name="28 Marcador de posición de imagen" descr="Imagen2.gif"/>
          <p:cNvPicPr>
            <a:picLocks noChangeAspect="1"/>
          </p:cNvPicPr>
          <p:nvPr/>
        </p:nvPicPr>
        <p:blipFill>
          <a:blip r:embed="rId2"/>
          <a:srcRect l="12755" r="12755"/>
          <a:stretch>
            <a:fillRect/>
          </a:stretch>
        </p:blipFill>
        <p:spPr bwMode="auto">
          <a:xfrm>
            <a:off x="3286116" y="214290"/>
            <a:ext cx="1852613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METODOLOGÍA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" dirty="0" smtClean="0"/>
              <a:t>Para </a:t>
            </a:r>
            <a:r>
              <a:rPr lang="es-ES" dirty="0"/>
              <a:t>el tratamiento de los contenidos se propone la realización de actividades fundamentales como:</a:t>
            </a:r>
            <a:endParaRPr lang="es-MX" dirty="0"/>
          </a:p>
          <a:p>
            <a:r>
              <a:rPr lang="es-ES" i="1" dirty="0"/>
              <a:t>a) Lectura de textos y elaboración de escritos propios</a:t>
            </a:r>
            <a:r>
              <a:rPr lang="es-ES" dirty="0"/>
              <a:t>.</a:t>
            </a:r>
            <a:endParaRPr lang="es-MX" dirty="0"/>
          </a:p>
          <a:p>
            <a:r>
              <a:rPr lang="es-ES" i="1" dirty="0"/>
              <a:t>b) Exposición de conclusiones y confrontación de argumentos</a:t>
            </a:r>
            <a:r>
              <a:rPr lang="es-ES" dirty="0"/>
              <a:t>. </a:t>
            </a:r>
            <a:endParaRPr lang="es-MX" dirty="0"/>
          </a:p>
          <a:p>
            <a:r>
              <a:rPr lang="es-ES" i="1" dirty="0"/>
              <a:t>c) Consulta en biblioteca</a:t>
            </a:r>
            <a:r>
              <a:rPr lang="es-ES" dirty="0"/>
              <a:t>. </a:t>
            </a:r>
            <a:endParaRPr lang="es-MX" dirty="0"/>
          </a:p>
          <a:p>
            <a:r>
              <a:rPr lang="es-ES" i="1" dirty="0"/>
              <a:t>d) Manejo y uso de información localizada en internet</a:t>
            </a:r>
            <a:r>
              <a:rPr lang="es-ES" dirty="0"/>
              <a:t>. </a:t>
            </a:r>
            <a:endParaRPr lang="es-MX" dirty="0"/>
          </a:p>
          <a:p>
            <a:r>
              <a:rPr lang="es-ES" i="1" dirty="0"/>
              <a:t>e) Participación en grupo</a:t>
            </a:r>
            <a:r>
              <a:rPr lang="es-ES" dirty="0"/>
              <a:t>. </a:t>
            </a:r>
            <a:endParaRPr lang="es-MX" dirty="0"/>
          </a:p>
          <a:p>
            <a:r>
              <a:rPr lang="es-ES" i="1" dirty="0"/>
              <a:t>f) Las actividades de observación</a:t>
            </a:r>
            <a:r>
              <a:rPr lang="es-ES" dirty="0"/>
              <a:t> </a:t>
            </a:r>
            <a:endParaRPr lang="es-MX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RELACIÓN </a:t>
            </a:r>
            <a:r>
              <a:rPr lang="es-ES" dirty="0"/>
              <a:t>CON OTRAS MATERIAS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ES" dirty="0"/>
              <a:t>El curso de Desarrollo Infantil se relaciona con otros cursos de la licenciatura en los que se estudian con mayor profundidad aspectos como el desarrollo físico y psicomotor, la adquisición y el desenvolvimiento del lenguaje, el conocimiento del medio natural y social, el pensamiento matemático, la socialización y la afectividad, las necesidades educativas especiales y el entorno familiar y social de los niños que asisten a los planteles de educación preescolar.  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Así </a:t>
            </a:r>
            <a:r>
              <a:rPr lang="es-ES" dirty="0"/>
              <a:t>como las asignaturas que realizan el diseño de actividades didácticas para los niños. Propósitos y contenidos de la Educación Preescolar partiendo del conocimiento de las características de desarrollo de los niños se podrá realizar una vinculación con los propósitos y contenidos del nivel preescolar</a:t>
            </a:r>
            <a:endParaRPr lang="es-MX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MATERIAL</a:t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Antología correspondiente al curso</a:t>
            </a:r>
          </a:p>
          <a:p>
            <a:pPr lvl="0"/>
            <a:r>
              <a:rPr lang="es-MX" dirty="0"/>
              <a:t>Cuaderno</a:t>
            </a:r>
          </a:p>
          <a:p>
            <a:pPr lvl="0"/>
            <a:r>
              <a:rPr lang="es-MX" dirty="0"/>
              <a:t>Programa </a:t>
            </a:r>
          </a:p>
          <a:p>
            <a:pPr lvl="0"/>
            <a:r>
              <a:rPr lang="es-MX" dirty="0"/>
              <a:t>Tareas 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EVALUACIÓN</a:t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Exámenes: 50 %</a:t>
            </a:r>
            <a:endParaRPr lang="es-MX" dirty="0" smtClean="0"/>
          </a:p>
          <a:p>
            <a:pPr lvl="0"/>
            <a:r>
              <a:rPr lang="es-ES" dirty="0" smtClean="0"/>
              <a:t>Trabajos escritos: 30%</a:t>
            </a:r>
            <a:endParaRPr lang="es-MX" dirty="0" smtClean="0"/>
          </a:p>
          <a:p>
            <a:pPr lvl="0"/>
            <a:r>
              <a:rPr lang="es-ES" dirty="0" smtClean="0"/>
              <a:t>Participaciones, exposiciones y manejo de material: 20%</a:t>
            </a:r>
            <a:endParaRPr lang="es-MX" dirty="0" smtClean="0"/>
          </a:p>
          <a:p>
            <a:pPr>
              <a:buNone/>
            </a:pPr>
            <a:r>
              <a:rPr lang="es-MX" dirty="0" smtClean="0"/>
              <a:t>ASISTENCIA</a:t>
            </a:r>
            <a:endParaRPr lang="es-MX" dirty="0"/>
          </a:p>
          <a:p>
            <a:r>
              <a:rPr lang="es-MX" dirty="0"/>
              <a:t>Para pasar el curso independientemente del promedio obtenido en los exámenes, se requiere tener el 85% de asistencia.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/>
              <a:t>PRESENTACIÓN DE LA ASIGNATURA Y PROPÓSITO GENERAL </a:t>
            </a:r>
            <a:endParaRPr lang="es-MX" sz="3600" dirty="0"/>
          </a:p>
        </p:txBody>
      </p:sp>
      <p:sp>
        <p:nvSpPr>
          <p:cNvPr id="3" name="2 Subtítul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 </a:t>
            </a:r>
            <a:endParaRPr lang="es-MX" dirty="0" smtClean="0"/>
          </a:p>
          <a:p>
            <a:r>
              <a:rPr lang="es-MX" dirty="0"/>
              <a:t>El curso de </a:t>
            </a:r>
            <a:r>
              <a:rPr lang="es-MX" b="1" dirty="0"/>
              <a:t>Desarrollo Infantil I</a:t>
            </a:r>
            <a:r>
              <a:rPr lang="es-MX" dirty="0"/>
              <a:t> tiene como </a:t>
            </a:r>
            <a:r>
              <a:rPr lang="es-MX" b="1" dirty="0"/>
              <a:t>propósito general</a:t>
            </a:r>
            <a:r>
              <a:rPr lang="es-MX" dirty="0"/>
              <a:t> que las estudiantes normalistas adquieran un conocimiento básico de los procesos centrales del desarrollo infantil y analicen las mutuas relaciones que existen entre estos procesos y el contexto familiar, social y cultural del que proceden los niños. </a:t>
            </a:r>
          </a:p>
          <a:p>
            <a:r>
              <a:rPr lang="es-MX" dirty="0"/>
              <a:t>El curso abarca temas en los que se analizan el carácter integral del desarrollo infantil y los factores que lo influyen; así como aspectos referentes al desarrollo físico y psicomotor, y al desarrollo afectivo y social durante los primeros años de vida del niño.</a:t>
            </a:r>
          </a:p>
          <a:p>
            <a:endParaRPr lang="es-MX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ENFOQUE DE LA ASIGNATURA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928670"/>
            <a:ext cx="8929718" cy="5197493"/>
          </a:xfrm>
        </p:spPr>
        <p:txBody>
          <a:bodyPr>
            <a:normAutofit fontScale="92500" lnSpcReduction="20000"/>
          </a:bodyPr>
          <a:lstStyle/>
          <a:p>
            <a:r>
              <a:rPr lang="es-MX" dirty="0"/>
              <a:t>El estudio gradual y sistemático del desarrollo infantil como proceso integral toma en cuenta aspectos relacionados con lo cognitivo y lingüístico, lo social y afectivo, lo físico y psicomotor, y la forma con estos procesos se ven influenciados por el entorno familiar y social inmediato de los niños. </a:t>
            </a:r>
          </a:p>
          <a:p>
            <a:r>
              <a:rPr lang="es-MX" dirty="0" smtClean="0"/>
              <a:t>Busca </a:t>
            </a:r>
            <a:r>
              <a:rPr lang="es-MX" dirty="0"/>
              <a:t>que las futuras educadoras comprendan que el desarrollo de cada niño es un fenómeno individual e irrepetible, constituido por la interacción de procesos cuyo carácter específico puede ser reconocido analíticamente y estudiado por disciplinas distintas, pero que tienen lugar en forma simultánea y bajo múltiples mecanismos de interrelación.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 </a:t>
            </a:r>
            <a:br>
              <a:rPr lang="es-MX" dirty="0"/>
            </a:br>
            <a:r>
              <a:rPr lang="es-MX" dirty="0"/>
              <a:t>DESCRIPCIÓN DEL CURSO</a:t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El programa está organizado en tres bloques temáticos referidos a los distintos aspectos del desarrollo infantil, en ellos se revisan los patrones comunes que siguen los niños en el desarrollo físico durante los primeros seis años de vida</a:t>
            </a:r>
            <a:r>
              <a:rPr lang="es-MX" dirty="0" smtClean="0"/>
              <a:t>, al </a:t>
            </a:r>
            <a:r>
              <a:rPr lang="es-MX" dirty="0"/>
              <a:t>mismo tiempo se reconocerán que la adquisición y el despliegue de capacidades físicas se presentan de manera diferenciada a partir de la carga genética que posee el niño y de las experiencias sociales y culturales que vive.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PROPÓSITOS ESPECÍFICOS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s-ES" dirty="0"/>
              <a:t>Analicen el desarrollo infantil como un proceso integral, en el cual sus diversos componentes se relacionan mutuamente y establecen una compleja interacción con el entorno familiar, social y cultural del que procede el niño. </a:t>
            </a:r>
            <a:endParaRPr lang="es-MX" dirty="0"/>
          </a:p>
          <a:p>
            <a:pPr lvl="0"/>
            <a:r>
              <a:rPr lang="es-ES" dirty="0"/>
              <a:t>Comprendan que, aunque el desarrollo infantil sigue patrones evolutivos universales, se presentan variaciones individuales asociadas a factores genéticos, nutricionales, y de carácter familiar, social y cultural. </a:t>
            </a:r>
            <a:endParaRPr lang="es-MX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PROPÓSITOS ESPECÍFICOS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s-ES" dirty="0"/>
              <a:t>Conozcan y expliquen </a:t>
            </a:r>
            <a:endParaRPr lang="es-MX" sz="4000" dirty="0"/>
          </a:p>
          <a:p>
            <a:pPr lvl="1"/>
            <a:r>
              <a:rPr lang="es-ES" dirty="0"/>
              <a:t>los </a:t>
            </a:r>
            <a:r>
              <a:rPr lang="es-ES" i="1" dirty="0"/>
              <a:t>procesos evolutivos</a:t>
            </a:r>
            <a:r>
              <a:rPr lang="es-ES" dirty="0"/>
              <a:t> del desarrollo físico y psicomotor,</a:t>
            </a:r>
            <a:endParaRPr lang="es-MX" sz="3600" dirty="0"/>
          </a:p>
          <a:p>
            <a:pPr lvl="1"/>
            <a:r>
              <a:rPr lang="es-ES" dirty="0"/>
              <a:t> y el </a:t>
            </a:r>
            <a:r>
              <a:rPr lang="es-ES" i="1" dirty="0"/>
              <a:t>desenvolvimiento de la socialización y afectividad</a:t>
            </a:r>
            <a:r>
              <a:rPr lang="es-ES" dirty="0"/>
              <a:t> que presentan los niños en los primeros seis años de vida,</a:t>
            </a:r>
            <a:endParaRPr lang="es-MX" sz="3600" dirty="0"/>
          </a:p>
          <a:p>
            <a:pPr lvl="1"/>
            <a:r>
              <a:rPr lang="es-ES" dirty="0"/>
              <a:t> así como </a:t>
            </a:r>
            <a:r>
              <a:rPr lang="es-ES" i="1" dirty="0"/>
              <a:t>los factores</a:t>
            </a:r>
            <a:r>
              <a:rPr lang="es-ES" dirty="0"/>
              <a:t> que influyen en estos procesos.</a:t>
            </a:r>
            <a:endParaRPr lang="es-MX" sz="3600" dirty="0"/>
          </a:p>
          <a:p>
            <a:pPr lvl="0"/>
            <a:r>
              <a:rPr lang="es-ES" dirty="0"/>
              <a:t>Desarrollen la curiosidad, sensibilidad y afecto para identificar, conocer y respetar las diferencias que presentan los niños en sus ritmos de desarrollo y aprendizaje, con el fin de brindar una intervención educativa oportuna y diversificada.</a:t>
            </a:r>
            <a:endParaRPr lang="es-MX" sz="4000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CONTENIDOS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s-ES" b="1" dirty="0"/>
              <a:t>Bloque I. El desarrollo infantil como proceso integral</a:t>
            </a:r>
            <a:endParaRPr lang="es-MX" b="1" dirty="0"/>
          </a:p>
          <a:p>
            <a:pPr lvl="0">
              <a:buNone/>
            </a:pPr>
            <a:r>
              <a:rPr lang="es-ES" dirty="0" smtClean="0"/>
              <a:t>1.El </a:t>
            </a:r>
            <a:r>
              <a:rPr lang="es-ES" dirty="0"/>
              <a:t>carácter integral del desarrollo infantil: su estudio e implicaciones en la educación. </a:t>
            </a:r>
            <a:endParaRPr lang="es-MX" dirty="0"/>
          </a:p>
          <a:p>
            <a:pPr>
              <a:buNone/>
            </a:pPr>
            <a:r>
              <a:rPr lang="es-ES" dirty="0"/>
              <a:t>2. La relación entre el potencial genético y la influencia del ambiente en el desarrollo      infantil. </a:t>
            </a:r>
            <a:endParaRPr lang="es-MX" dirty="0"/>
          </a:p>
          <a:p>
            <a:pPr>
              <a:buNone/>
            </a:pPr>
            <a:r>
              <a:rPr lang="es-ES" dirty="0"/>
              <a:t>3. Influencia de los contextos de desarrollo en el niño: el papel de la familia y del entorno cultural como agentes socializadores. </a:t>
            </a:r>
            <a:endParaRPr lang="es-MX" dirty="0"/>
          </a:p>
          <a:p>
            <a:pPr>
              <a:buNone/>
            </a:pPr>
            <a:r>
              <a:rPr lang="es-ES" dirty="0"/>
              <a:t>4. El desarrollo infantil como un proceso individual. Los campos de desarrollo infantil, una separación metodológica para su estudio.</a:t>
            </a:r>
            <a:endParaRPr lang="es-MX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s-ES" sz="3100" b="1" dirty="0" smtClean="0"/>
              <a:t>Bloque II. Desarrollo físico y psicomotor. Factores que influyen en el desenvolvimiento de los niños 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62500" lnSpcReduction="20000"/>
          </a:bodyPr>
          <a:lstStyle/>
          <a:p>
            <a:endParaRPr lang="es-ES" dirty="0" smtClean="0"/>
          </a:p>
          <a:p>
            <a:pPr>
              <a:buNone/>
            </a:pPr>
            <a:r>
              <a:rPr lang="es-ES" dirty="0" smtClean="0"/>
              <a:t>1</a:t>
            </a:r>
            <a:r>
              <a:rPr lang="es-ES" dirty="0"/>
              <a:t>. Los procesos del desarrollo prenatal y perinatal y su influencia en el crecimiento y desarrollo posterior de los niños: </a:t>
            </a:r>
            <a:endParaRPr lang="es-MX" dirty="0"/>
          </a:p>
          <a:p>
            <a:r>
              <a:rPr lang="es-ES" i="1" dirty="0"/>
              <a:t>a) </a:t>
            </a:r>
            <a:r>
              <a:rPr lang="es-ES" dirty="0"/>
              <a:t>La concepción y el desarrollo intrauterino.</a:t>
            </a:r>
            <a:endParaRPr lang="es-MX" dirty="0"/>
          </a:p>
          <a:p>
            <a:r>
              <a:rPr lang="es-ES" i="1" dirty="0"/>
              <a:t>b) </a:t>
            </a:r>
            <a:r>
              <a:rPr lang="es-ES" dirty="0"/>
              <a:t>El proceso de nacimiento: cuidados familiares y posibles riesgos.</a:t>
            </a:r>
            <a:endParaRPr lang="es-MX" dirty="0"/>
          </a:p>
          <a:p>
            <a:pPr>
              <a:buNone/>
            </a:pPr>
            <a:r>
              <a:rPr lang="es-ES" dirty="0"/>
              <a:t>2. Los patrones comunes en el desarrollo físico de los niños. Factores que influyen en la variación de este proceso:</a:t>
            </a:r>
            <a:endParaRPr lang="es-MX" dirty="0"/>
          </a:p>
          <a:p>
            <a:pPr lvl="1"/>
            <a:r>
              <a:rPr lang="es-ES" sz="3200" dirty="0"/>
              <a:t>El papel de la información genética. </a:t>
            </a:r>
            <a:endParaRPr lang="es-MX" sz="3200" dirty="0"/>
          </a:p>
          <a:p>
            <a:pPr lvl="1"/>
            <a:r>
              <a:rPr lang="es-ES" sz="3200" dirty="0"/>
              <a:t>Los efectos de la nutrición. </a:t>
            </a:r>
            <a:endParaRPr lang="es-MX" sz="3200" dirty="0"/>
          </a:p>
          <a:p>
            <a:pPr lvl="1"/>
            <a:r>
              <a:rPr lang="es-ES" sz="3200" dirty="0"/>
              <a:t>La influencia de las enfermedades. </a:t>
            </a:r>
            <a:endParaRPr lang="es-MX" sz="3200" dirty="0"/>
          </a:p>
          <a:p>
            <a:pPr>
              <a:buNone/>
            </a:pPr>
            <a:r>
              <a:rPr lang="es-ES" dirty="0"/>
              <a:t>3. Los principales procesos del desarrollo psicomotor de los niños.</a:t>
            </a:r>
            <a:endParaRPr lang="es-MX" dirty="0"/>
          </a:p>
          <a:p>
            <a:pPr lvl="1"/>
            <a:r>
              <a:rPr lang="es-ES" sz="3200" dirty="0"/>
              <a:t>La influencia de los factores genéticos y del ambiente en el desarrollo psicomotor. El papel activo del niño en la adquisición y el desarrollo de competencias motrices. </a:t>
            </a:r>
            <a:endParaRPr lang="es-MX" sz="3200" dirty="0"/>
          </a:p>
          <a:p>
            <a:pPr lvl="1"/>
            <a:r>
              <a:rPr lang="es-ES" sz="3200" dirty="0"/>
              <a:t>La motricidad durante los primeros seis años de vida. </a:t>
            </a:r>
            <a:endParaRPr lang="es-MX" sz="3200" dirty="0"/>
          </a:p>
          <a:p>
            <a:pPr lvl="1"/>
            <a:r>
              <a:rPr lang="es-ES" sz="3200" dirty="0"/>
              <a:t>La relación entre el desarrollo psicomotor y el desenvolvimiento de las capacidades cognitivas, comunicativas, afectivas y sociales de los niños. </a:t>
            </a:r>
            <a:endParaRPr lang="es-MX" sz="3200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es-ES" sz="3100" dirty="0" smtClean="0"/>
              <a:t/>
            </a:r>
            <a:br>
              <a:rPr lang="es-ES" sz="3100" dirty="0" smtClean="0"/>
            </a:br>
            <a:r>
              <a:rPr lang="es-ES" sz="3100" b="1" dirty="0" smtClean="0"/>
              <a:t>Bloque III. Desarrollo afectivo y de socialización de los niños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ES" dirty="0" smtClean="0"/>
              <a:t>1</a:t>
            </a:r>
            <a:r>
              <a:rPr lang="es-ES" dirty="0"/>
              <a:t>. La formación de vínculos afectivos y de relaciones sociales durante la primera infancia. </a:t>
            </a:r>
            <a:endParaRPr lang="es-MX" sz="4000" dirty="0"/>
          </a:p>
          <a:p>
            <a:pPr lvl="1"/>
            <a:r>
              <a:rPr lang="es-ES" dirty="0"/>
              <a:t>El vínculo maternal. </a:t>
            </a:r>
            <a:endParaRPr lang="es-MX" sz="3600" dirty="0"/>
          </a:p>
          <a:p>
            <a:pPr lvl="1"/>
            <a:r>
              <a:rPr lang="es-ES" dirty="0"/>
              <a:t>Los lazos con el padre y con otras figuras de apego. </a:t>
            </a:r>
            <a:endParaRPr lang="es-MX" sz="3600" dirty="0"/>
          </a:p>
          <a:p>
            <a:pPr>
              <a:buNone/>
            </a:pPr>
            <a:r>
              <a:rPr lang="es-ES" dirty="0"/>
              <a:t>2. Los procesos de identificación personal en los primeros seis años de vida.</a:t>
            </a:r>
            <a:endParaRPr lang="es-MX" sz="4000" dirty="0"/>
          </a:p>
          <a:p>
            <a:pPr lvl="0"/>
            <a:r>
              <a:rPr lang="es-ES" dirty="0"/>
              <a:t>La construcción del concepto de sí mismo y la autoestima. </a:t>
            </a:r>
            <a:endParaRPr lang="es-MX" sz="4400" dirty="0"/>
          </a:p>
          <a:p>
            <a:pPr lvl="4"/>
            <a:r>
              <a:rPr lang="es-ES" dirty="0"/>
              <a:t> La elaboración de la identidad personal a partir de patrones asociados al género. </a:t>
            </a:r>
            <a:endParaRPr lang="es-MX" sz="2800" dirty="0"/>
          </a:p>
          <a:p>
            <a:pPr lvl="4"/>
            <a:r>
              <a:rPr lang="es-ES" dirty="0"/>
              <a:t>La influencia del entorno familiar y social en la formación de la identidad. </a:t>
            </a:r>
            <a:endParaRPr lang="es-MX" sz="2800" dirty="0"/>
          </a:p>
          <a:p>
            <a:pPr>
              <a:buNone/>
            </a:pPr>
            <a:r>
              <a:rPr lang="es-ES" dirty="0"/>
              <a:t>3. Los cambios emocionales en el niño preescolar: impulso, generación, expresión y autocontrol de los estados emocionales.</a:t>
            </a:r>
            <a:endParaRPr lang="es-MX" sz="4000" dirty="0"/>
          </a:p>
          <a:p>
            <a:pPr>
              <a:buNone/>
            </a:pPr>
            <a:r>
              <a:rPr lang="es-ES" dirty="0"/>
              <a:t>4. La formación de criterios </a:t>
            </a:r>
            <a:r>
              <a:rPr lang="es-ES" dirty="0" err="1"/>
              <a:t>valorales</a:t>
            </a:r>
            <a:r>
              <a:rPr lang="es-ES" dirty="0"/>
              <a:t> en los niños y el desarrollo del juicio moral</a:t>
            </a:r>
            <a:endParaRPr lang="es-MX" sz="4000" dirty="0"/>
          </a:p>
          <a:p>
            <a:pPr>
              <a:buNone/>
            </a:pPr>
            <a:r>
              <a:rPr lang="es-ES" dirty="0"/>
              <a:t>5. La transición del niño del hogar al jardín de niños. Factores emocionales que influyen en su adaptación. </a:t>
            </a:r>
            <a:endParaRPr lang="es-MX" sz="4000" dirty="0"/>
          </a:p>
          <a:p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1017</Words>
  <Application>Microsoft Office PowerPoint</Application>
  <PresentationFormat>Presentación en pantalla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Escuela Normal de Educación Preescolar  </vt:lpstr>
      <vt:lpstr>PRESENTACIÓN DE LA ASIGNATURA Y PROPÓSITO GENERAL </vt:lpstr>
      <vt:lpstr>ENFOQUE DE LA ASIGNATURA </vt:lpstr>
      <vt:lpstr>  DESCRIPCIÓN DEL CURSO </vt:lpstr>
      <vt:lpstr>PROPÓSITOS ESPECÍFICOS</vt:lpstr>
      <vt:lpstr>PROPÓSITOS ESPECÍFICOS</vt:lpstr>
      <vt:lpstr> CONTENIDOS </vt:lpstr>
      <vt:lpstr>Bloque II. Desarrollo físico y psicomotor. Factores que influyen en el desenvolvimiento de los niños  </vt:lpstr>
      <vt:lpstr> Bloque III. Desarrollo afectivo y de socialización de los niños </vt:lpstr>
      <vt:lpstr> METODOLOGÍA </vt:lpstr>
      <vt:lpstr> RELACIÓN CON OTRAS MATERIAS </vt:lpstr>
      <vt:lpstr>MATERIAL </vt:lpstr>
      <vt:lpstr>EVALUACIÓN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lapenep3</dc:creator>
  <cp:lastModifiedBy>comp</cp:lastModifiedBy>
  <cp:revision>3</cp:revision>
  <dcterms:created xsi:type="dcterms:W3CDTF">2011-10-03T21:04:33Z</dcterms:created>
  <dcterms:modified xsi:type="dcterms:W3CDTF">2011-10-04T13:09:30Z</dcterms:modified>
</cp:coreProperties>
</file>