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6" r:id="rId9"/>
    <p:sldId id="267" r:id="rId10"/>
    <p:sldId id="263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8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030" name="Group 9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pic>
        <p:nvPicPr>
          <p:cNvPr id="1036" name="Picture 1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5940425" y="115888"/>
            <a:ext cx="1223963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4140200" y="1052513"/>
            <a:ext cx="4573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/>
              <a:t>ESCUELA NORMAL DE EDUCACIÓN PREESCOLAR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7"/>
          <p:cNvSpPr txBox="1">
            <a:spLocks noChangeArrowheads="1"/>
          </p:cNvSpPr>
          <p:nvPr/>
        </p:nvSpPr>
        <p:spPr bwMode="auto">
          <a:xfrm>
            <a:off x="1258888" y="2133600"/>
            <a:ext cx="6610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/>
              <a:t>ASIGNATURA:</a:t>
            </a:r>
          </a:p>
          <a:p>
            <a:pPr algn="ctr"/>
            <a:endParaRPr lang="es-ES"/>
          </a:p>
          <a:p>
            <a:pPr algn="ctr"/>
            <a:r>
              <a:rPr lang="es-ES"/>
              <a:t>“ESTRATEGIAS PARA EL ESTUDIO Y LA COMUNICACIÓN I”</a:t>
            </a:r>
          </a:p>
        </p:txBody>
      </p:sp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2268538" y="4076700"/>
            <a:ext cx="451918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 dirty="0"/>
          </a:p>
          <a:p>
            <a:r>
              <a:rPr lang="es-MX" dirty="0"/>
              <a:t>PROFRA. </a:t>
            </a:r>
            <a:r>
              <a:rPr lang="es-MX" dirty="0" smtClean="0"/>
              <a:t>Roxana Janet Sánchez Suárez.</a:t>
            </a:r>
            <a:endParaRPr lang="es-MX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ChangeArrowheads="1"/>
          </p:cNvSpPr>
          <p:nvPr/>
        </p:nvSpPr>
        <p:spPr bwMode="auto">
          <a:xfrm>
            <a:off x="1622425" y="2381250"/>
            <a:ext cx="58991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sz="2400" b="1"/>
              <a:t>ACTIVIDAD DE CIERRE DE CURSO</a:t>
            </a:r>
          </a:p>
          <a:p>
            <a:pPr algn="ctr"/>
            <a:endParaRPr lang="es-ES" sz="2400" b="1"/>
          </a:p>
          <a:p>
            <a:pPr algn="ctr"/>
            <a:endParaRPr lang="es-ES" b="1"/>
          </a:p>
          <a:p>
            <a:pPr algn="ctr"/>
            <a:endParaRPr lang="es-ES"/>
          </a:p>
          <a:p>
            <a:pPr algn="ctr"/>
            <a:r>
              <a:rPr lang="es-ES" sz="2400"/>
              <a:t>Elaboración de un ensayo de un tema </a:t>
            </a:r>
          </a:p>
          <a:p>
            <a:pPr algn="ctr"/>
            <a:r>
              <a:rPr lang="es-ES" sz="2400"/>
              <a:t>de interés aplicable con otras asignaturas.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611188" y="2349500"/>
            <a:ext cx="81851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b="1"/>
              <a:t>PROPÓSITO DE LA ASIGNATURA: </a:t>
            </a:r>
            <a:endParaRPr lang="es-ES"/>
          </a:p>
          <a:p>
            <a:pPr algn="ctr"/>
            <a:endParaRPr lang="es-MX"/>
          </a:p>
          <a:p>
            <a:pPr algn="ctr"/>
            <a:endParaRPr lang="es-MX"/>
          </a:p>
          <a:p>
            <a:pPr algn="ctr"/>
            <a:r>
              <a:rPr lang="es-MX"/>
              <a:t>Que el alumno logre el desarrollo de las competencias de lectura comprensiva </a:t>
            </a:r>
          </a:p>
          <a:p>
            <a:pPr algn="ctr"/>
            <a:r>
              <a:rPr lang="es-MX"/>
              <a:t>y crítica, así como la expresión clara en forma oral y escrita para </a:t>
            </a:r>
          </a:p>
          <a:p>
            <a:pPr algn="ctr"/>
            <a:r>
              <a:rPr lang="es-MX"/>
              <a:t>aprender con autonomía y para comunicarse en forma fluida y eficiente.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11" name="Group 27"/>
          <p:cNvGraphicFramePr>
            <a:graphicFrameLocks noGrp="1"/>
          </p:cNvGraphicFramePr>
          <p:nvPr>
            <p:ph/>
          </p:nvPr>
        </p:nvGraphicFramePr>
        <p:xfrm>
          <a:off x="684213" y="1700213"/>
          <a:ext cx="8218487" cy="4969193"/>
        </p:xfrm>
        <a:graphic>
          <a:graphicData uri="http://schemas.openxmlformats.org/drawingml/2006/table">
            <a:tbl>
              <a:tblPr/>
              <a:tblGrid>
                <a:gridCol w="2911475"/>
                <a:gridCol w="5307012"/>
              </a:tblGrid>
              <a:tr h="615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BLOQUES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TEMAS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I. El aprovechamiento de la información transmitida oralmente.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 comprensión del contenido central de una clase o exposición oral, con el apoyo de estrategias para la identificación de ideas principales.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registro de la información fundamental de una exposición en notas y apuntes de clase.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seguimiento de las argumentaciones expuestas en una conferencia o en un debate.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 detección de incongruencias, contradicciones y afirmaciones no fundamentadas en exposiciones.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II. La expresión oral fluida y coherente.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II. La expresión oral fluida y coherente y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IV. La redacción de textos y reportes académicos breves.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II. La expresión oral fluida y coherente y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III. La lectura de libros y el manejo de fuentes de información.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La descripción y explicación oral de fenómenos y ambientes.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preparación y exposición de una narración o relato dirigida a grupos de edades y ambientes distintos.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planeación y presentación de una exposición oral.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IV. La redacción de textos y reportes académicos breves.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Conocer y analizar las características de un ensayo así como su forma de presentación y requisitos.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323850" y="514350"/>
            <a:ext cx="8874125" cy="585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b="1"/>
              <a:t>COMPETENCIAS QUE SE DESARROLLAN  </a:t>
            </a:r>
          </a:p>
          <a:p>
            <a:pPr algn="ctr"/>
            <a:r>
              <a:rPr lang="es-ES" b="1"/>
              <a:t>DEL PERFIL DE EGRESO</a:t>
            </a:r>
          </a:p>
          <a:p>
            <a:pPr algn="ctr"/>
            <a:endParaRPr lang="es-ES" b="1"/>
          </a:p>
          <a:p>
            <a:pPr algn="ctr"/>
            <a:endParaRPr lang="es-ES"/>
          </a:p>
          <a:p>
            <a:pPr algn="ctr"/>
            <a:r>
              <a:rPr lang="es-ES"/>
              <a:t>Habilidades intelectuales específicas.</a:t>
            </a:r>
          </a:p>
          <a:p>
            <a:pPr algn="ctr" eaLnBrk="0" hangingPunct="0">
              <a:buFontTx/>
              <a:buChar char="•"/>
            </a:pPr>
            <a:r>
              <a:rPr lang="es-MX"/>
              <a:t>Posee alta capacidad de comprensión del material escrito y tiene el hábito de </a:t>
            </a:r>
          </a:p>
          <a:p>
            <a:pPr algn="ctr" eaLnBrk="0" hangingPunct="0"/>
            <a:r>
              <a:rPr lang="es-MX"/>
              <a:t>la lectura; en particular valora críticamente lo que lee y lo relaciona con la </a:t>
            </a:r>
          </a:p>
          <a:p>
            <a:pPr algn="ctr" eaLnBrk="0" hangingPunct="0"/>
            <a:r>
              <a:rPr lang="es-MX"/>
              <a:t>realidad y, especialmente, con su práctica profesional.</a:t>
            </a:r>
          </a:p>
          <a:p>
            <a:pPr algn="ctr" eaLnBrk="0" hangingPunct="0">
              <a:buFontTx/>
              <a:buChar char="•"/>
            </a:pPr>
            <a:r>
              <a:rPr lang="es-MX"/>
              <a:t>Expresa sus ideas con claridad, sencillez y corrección en forma escrita y oral;</a:t>
            </a:r>
          </a:p>
          <a:p>
            <a:pPr algn="ctr" eaLnBrk="0" hangingPunct="0"/>
            <a:r>
              <a:rPr lang="es-MX"/>
              <a:t>en especial, ha desarrollado las capacidades de describir, narrar, explicar</a:t>
            </a:r>
          </a:p>
          <a:p>
            <a:pPr algn="ctr" eaLnBrk="0" hangingPunct="0"/>
            <a:r>
              <a:rPr lang="es-MX"/>
              <a:t>y argumentar, adaptándose al desarrollo y características culturales</a:t>
            </a:r>
          </a:p>
          <a:p>
            <a:pPr algn="ctr" eaLnBrk="0" hangingPunct="0"/>
            <a:r>
              <a:rPr lang="es-MX"/>
              <a:t>de sus alumnos.</a:t>
            </a:r>
          </a:p>
          <a:p>
            <a:pPr algn="ctr" eaLnBrk="0" hangingPunct="0">
              <a:buFontTx/>
              <a:buChar char="•"/>
            </a:pPr>
            <a:r>
              <a:rPr lang="es-MX"/>
              <a:t>Plantea, analiza y resuelve problemas, enfrenta desafíos intelectuales generando</a:t>
            </a:r>
          </a:p>
          <a:p>
            <a:pPr algn="ctr" eaLnBrk="0" hangingPunct="0"/>
            <a:r>
              <a:rPr lang="es-MX"/>
              <a:t>respuestas propias a partir de sus conocimientos y experiencias.</a:t>
            </a:r>
          </a:p>
          <a:p>
            <a:pPr algn="ctr" eaLnBrk="0" hangingPunct="0">
              <a:buFontTx/>
              <a:buChar char="•"/>
            </a:pPr>
            <a:r>
              <a:rPr lang="es-MX"/>
              <a:t>Tiene disposición y capacidades propicias para la investigación científica: curiosidad,</a:t>
            </a:r>
          </a:p>
          <a:p>
            <a:pPr algn="ctr" eaLnBrk="0" hangingPunct="0"/>
            <a:r>
              <a:rPr lang="es-MX"/>
              <a:t>capacidad de observación, método para plantear preguntas y para poner a prueba</a:t>
            </a:r>
          </a:p>
          <a:p>
            <a:pPr algn="ctr" eaLnBrk="0" hangingPunct="0"/>
            <a:r>
              <a:rPr lang="es-MX"/>
              <a:t>respuestas, y reflexión crítica. Aplica esas capacidades para mejorar los resultados</a:t>
            </a:r>
          </a:p>
          <a:p>
            <a:pPr algn="ctr" eaLnBrk="0" hangingPunct="0"/>
            <a:r>
              <a:rPr lang="es-MX"/>
              <a:t>de su labor educativa.</a:t>
            </a:r>
          </a:p>
          <a:p>
            <a:pPr algn="ctr" eaLnBrk="0" hangingPunct="0">
              <a:buFontTx/>
              <a:buChar char="•"/>
            </a:pPr>
            <a:r>
              <a:rPr lang="es-MX"/>
              <a:t>Localiza, selecciona y utiliza información de diverso tipo, tanto de fuentes escritas</a:t>
            </a:r>
          </a:p>
          <a:p>
            <a:pPr algn="ctr" eaLnBrk="0" hangingPunct="0"/>
            <a:r>
              <a:rPr lang="es-MX"/>
              <a:t>Como de material audiovisual, en especial la que necesita para su actividad</a:t>
            </a:r>
          </a:p>
          <a:p>
            <a:pPr algn="ctr" eaLnBrk="0" hangingPunct="0"/>
            <a:r>
              <a:rPr lang="es-MX"/>
              <a:t>profesional.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ChangeArrowheads="1"/>
          </p:cNvSpPr>
          <p:nvPr/>
        </p:nvSpPr>
        <p:spPr bwMode="auto">
          <a:xfrm>
            <a:off x="827088" y="1844675"/>
            <a:ext cx="79057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b="1"/>
              <a:t>CRITERIOS DE EVALUACIÓN: </a:t>
            </a:r>
          </a:p>
          <a:p>
            <a:pPr algn="ctr"/>
            <a:endParaRPr lang="es-ES"/>
          </a:p>
          <a:p>
            <a:pPr algn="ctr"/>
            <a:r>
              <a:rPr lang="es-ES"/>
              <a:t>EXÁMENES: 50 %</a:t>
            </a:r>
          </a:p>
          <a:p>
            <a:pPr algn="ctr"/>
            <a:r>
              <a:rPr lang="es-ES"/>
              <a:t>Exámenes parciales	15%</a:t>
            </a:r>
          </a:p>
          <a:p>
            <a:pPr algn="ctr"/>
            <a:r>
              <a:rPr lang="es-ES"/>
              <a:t>Exámenes rápidos	  5%</a:t>
            </a:r>
          </a:p>
          <a:p>
            <a:pPr algn="ctr"/>
            <a:r>
              <a:rPr lang="es-ES"/>
              <a:t>Examen mensual		30%</a:t>
            </a:r>
          </a:p>
          <a:p>
            <a:pPr algn="ctr"/>
            <a:r>
              <a:rPr lang="es-ES"/>
              <a:t>Nota: Sujeto a que se hayan presentado dichos instrumentos de evaluación.</a:t>
            </a:r>
          </a:p>
          <a:p>
            <a:pPr algn="ctr"/>
            <a:endParaRPr lang="es-ES"/>
          </a:p>
          <a:p>
            <a:pPr algn="ctr"/>
            <a:r>
              <a:rPr lang="es-ES"/>
              <a:t>TRABAJOS ESCRITOS: 25%</a:t>
            </a:r>
          </a:p>
          <a:p>
            <a:pPr algn="ctr"/>
            <a:r>
              <a:rPr lang="es-ES"/>
              <a:t>Trabajos realizados en clase</a:t>
            </a:r>
          </a:p>
          <a:p>
            <a:pPr algn="ctr"/>
            <a:r>
              <a:rPr lang="es-ES"/>
              <a:t>Reportes de lectura por sesión</a:t>
            </a:r>
          </a:p>
          <a:p>
            <a:pPr algn="ctr"/>
            <a:r>
              <a:rPr lang="es-ES"/>
              <a:t>Tareas e investigaciones</a:t>
            </a:r>
          </a:p>
          <a:p>
            <a:pPr algn="ctr"/>
            <a:endParaRPr lang="es-ES"/>
          </a:p>
          <a:p>
            <a:pPr algn="ctr"/>
            <a:r>
              <a:rPr lang="es-ES"/>
              <a:t>PARTICIPACIONES, EXPOSICIONES Y MANEJO DE MATERIAL: 25%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1258888" y="1876425"/>
            <a:ext cx="69850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MX" b="1" dirty="0"/>
              <a:t>RELACIÓN ENTRE ASIGNATURAS SUBSECUENTES Y CON OTRAS ASIGNATURAS.</a:t>
            </a:r>
          </a:p>
          <a:p>
            <a:pPr algn="ctr"/>
            <a:endParaRPr lang="es-ES" b="1" dirty="0"/>
          </a:p>
          <a:p>
            <a:pPr algn="ctr"/>
            <a:r>
              <a:rPr lang="es-ES" dirty="0"/>
              <a:t>Como formación común está relacionada directamente con Estrategias para el estudio y la comunicación II.</a:t>
            </a:r>
          </a:p>
          <a:p>
            <a:pPr algn="ctr"/>
            <a:r>
              <a:rPr lang="es-ES" dirty="0"/>
              <a:t>Las competencias que se desarrollan se combinan continua e inherentemente  en todas las actividades de las asignaturas que cursará el alumno durante toda su preparación profesional  las cuales  le ayudarán  a alcanzar logros académicos genuinos para el aprendizaje autónomo y permanente.</a:t>
            </a:r>
          </a:p>
          <a:p>
            <a:pPr algn="ctr" eaLnBrk="0" hangingPunct="0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4"/>
          <p:cNvSpPr txBox="1">
            <a:spLocks noChangeArrowheads="1"/>
          </p:cNvSpPr>
          <p:nvPr/>
        </p:nvSpPr>
        <p:spPr bwMode="auto">
          <a:xfrm>
            <a:off x="2032000" y="2152650"/>
            <a:ext cx="3003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b="1"/>
              <a:t>MATERIALES A UTILIZAR</a:t>
            </a:r>
          </a:p>
          <a:p>
            <a:endParaRPr lang="es-MX" b="1"/>
          </a:p>
          <a:p>
            <a:pPr>
              <a:buFontTx/>
              <a:buChar char="-"/>
            </a:pPr>
            <a:r>
              <a:rPr lang="es-MX"/>
              <a:t>Planeación</a:t>
            </a:r>
          </a:p>
          <a:p>
            <a:pPr>
              <a:buFontTx/>
              <a:buChar char="-"/>
            </a:pPr>
            <a:r>
              <a:rPr lang="es-MX"/>
              <a:t>Antología</a:t>
            </a:r>
          </a:p>
          <a:p>
            <a:pPr>
              <a:buFontTx/>
              <a:buChar char="-"/>
            </a:pPr>
            <a:r>
              <a:rPr lang="es-MX"/>
              <a:t>Cuaderno</a:t>
            </a:r>
          </a:p>
          <a:p>
            <a:pPr>
              <a:buFontTx/>
              <a:buChar char="-"/>
            </a:pPr>
            <a:r>
              <a:rPr lang="es-MX"/>
              <a:t>Videos</a:t>
            </a:r>
          </a:p>
          <a:p>
            <a:pPr>
              <a:buFontTx/>
              <a:buChar char="-"/>
            </a:pPr>
            <a:r>
              <a:rPr lang="es-MX"/>
              <a:t>Portafolio</a:t>
            </a:r>
          </a:p>
          <a:p>
            <a:pPr>
              <a:buFontTx/>
              <a:buChar char="-"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4"/>
          <p:cNvSpPr txBox="1">
            <a:spLocks noChangeArrowheads="1"/>
          </p:cNvSpPr>
          <p:nvPr/>
        </p:nvSpPr>
        <p:spPr bwMode="auto">
          <a:xfrm>
            <a:off x="684213" y="1700213"/>
            <a:ext cx="4046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400" b="1"/>
              <a:t>FECHAS DE EVALUACIÓN</a:t>
            </a:r>
            <a:endParaRPr lang="es-ES" sz="2400" b="1"/>
          </a:p>
        </p:txBody>
      </p:sp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511300" y="2276475"/>
            <a:ext cx="57975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/>
              <a:t>Primer Período de Evaluación 15 de octubre 2010</a:t>
            </a:r>
          </a:p>
          <a:p>
            <a:r>
              <a:rPr lang="es-MX"/>
              <a:t> * Evaluación parcial 13 al 17 de septiembre</a:t>
            </a:r>
          </a:p>
          <a:p>
            <a:r>
              <a:rPr lang="es-MX"/>
              <a:t> * Examen bimestral 4 al 8 de octubre</a:t>
            </a:r>
          </a:p>
          <a:p>
            <a:endParaRPr lang="es-MX"/>
          </a:p>
          <a:p>
            <a:r>
              <a:rPr lang="es-MX"/>
              <a:t>Segundo Período de Evaluación 22 de noviembre 2010</a:t>
            </a:r>
          </a:p>
          <a:p>
            <a:r>
              <a:rPr lang="es-MX"/>
              <a:t> * Evaluación parcial 26 al 29 de octubre</a:t>
            </a:r>
          </a:p>
          <a:p>
            <a:r>
              <a:rPr lang="es-MX"/>
              <a:t> * Examen bimestral 16 al 18 de  noviembre</a:t>
            </a:r>
          </a:p>
          <a:p>
            <a:endParaRPr lang="es-MX"/>
          </a:p>
          <a:p>
            <a:r>
              <a:rPr lang="es-MX"/>
              <a:t>Tercer Período de Evaluación 21 enero 2011</a:t>
            </a:r>
          </a:p>
          <a:p>
            <a:r>
              <a:rPr lang="es-MX"/>
              <a:t> * Evaluación parcial 6 al 10 de diciembre</a:t>
            </a:r>
          </a:p>
          <a:p>
            <a:r>
              <a:rPr lang="es-MX"/>
              <a:t> * Examen semestral 17 al 19 de enero 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4"/>
          <p:cNvSpPr txBox="1">
            <a:spLocks noChangeArrowheads="1"/>
          </p:cNvSpPr>
          <p:nvPr/>
        </p:nvSpPr>
        <p:spPr bwMode="auto">
          <a:xfrm>
            <a:off x="735013" y="1647825"/>
            <a:ext cx="475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400" b="1"/>
              <a:t>JORNADAS DE OBSERVACIÓN</a:t>
            </a:r>
            <a:endParaRPr lang="es-ES" sz="2400" b="1"/>
          </a:p>
        </p:txBody>
      </p:sp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1116013" y="2749550"/>
            <a:ext cx="7416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Zona urbana: lunes 20 de Septiembre 2010</a:t>
            </a:r>
          </a:p>
          <a:p>
            <a:r>
              <a:rPr lang="es-MX" sz="2000"/>
              <a:t>Zona urbano-marginada: martes 19 de Octubre 2010 </a:t>
            </a:r>
          </a:p>
          <a:p>
            <a:r>
              <a:rPr lang="es-MX" sz="2000"/>
              <a:t>Medio rural: miércoles 10 de Noviembre 2010</a:t>
            </a:r>
          </a:p>
          <a:p>
            <a:r>
              <a:rPr lang="es-MX" sz="2000"/>
              <a:t>Centro de educación inicial (CEI): jueves 9 de diciembre 2010</a:t>
            </a:r>
          </a:p>
          <a:p>
            <a:r>
              <a:rPr lang="es-MX" sz="2000"/>
              <a:t>Escuela primaria: viernes 14 de enero de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676</Words>
  <Application>Microsoft Office PowerPoint</Application>
  <PresentationFormat>Presentación en pantalla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ramon</dc:creator>
  <cp:lastModifiedBy>comp</cp:lastModifiedBy>
  <cp:revision>18</cp:revision>
  <dcterms:created xsi:type="dcterms:W3CDTF">2009-08-31T04:23:41Z</dcterms:created>
  <dcterms:modified xsi:type="dcterms:W3CDTF">2010-08-30T18:12:24Z</dcterms:modified>
</cp:coreProperties>
</file>