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57" r:id="rId3"/>
    <p:sldId id="258" r:id="rId4"/>
    <p:sldId id="260" r:id="rId5"/>
    <p:sldId id="273" r:id="rId6"/>
    <p:sldId id="261" r:id="rId7"/>
    <p:sldId id="264" r:id="rId8"/>
    <p:sldId id="265" r:id="rId9"/>
    <p:sldId id="266" r:id="rId10"/>
    <p:sldId id="267" r:id="rId11"/>
    <p:sldId id="263" r:id="rId12"/>
    <p:sldId id="274" r:id="rId13"/>
    <p:sldId id="275" r:id="rId14"/>
    <p:sldId id="276" r:id="rId15"/>
    <p:sldId id="27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55FF6D4-D4D7-426A-98F7-170A3668379E}" type="datetime1">
              <a:rPr lang="en-US" smtClean="0"/>
              <a:pPr/>
              <a:t>10/25/2011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5D47-465E-4A05-802B-049480555B6D}" type="datetime1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F1B69E8-23E9-4C1F-AA2B-3C5BA6EDBEAE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61" name="Group 7"/>
          <p:cNvGrpSpPr>
            <a:grpSpLocks/>
          </p:cNvGrpSpPr>
          <p:nvPr userDrawn="1"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6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63" name="Group 9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4" name="Rectangle 10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65" name="Line 11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pic>
        <p:nvPicPr>
          <p:cNvPr id="67" name="Picture 1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40425" y="115888"/>
            <a:ext cx="1223963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Text Box 13"/>
          <p:cNvSpPr txBox="1">
            <a:spLocks noChangeArrowheads="1"/>
          </p:cNvSpPr>
          <p:nvPr userDrawn="1"/>
        </p:nvSpPr>
        <p:spPr bwMode="auto">
          <a:xfrm>
            <a:off x="4140200" y="1052513"/>
            <a:ext cx="4573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/>
              <a:t>ESCUELA NORMAL DE EDUCACIÓN PREESCOLAR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7"/>
          <p:cNvSpPr txBox="1">
            <a:spLocks noChangeArrowheads="1"/>
          </p:cNvSpPr>
          <p:nvPr/>
        </p:nvSpPr>
        <p:spPr bwMode="auto">
          <a:xfrm>
            <a:off x="4572000" y="2204864"/>
            <a:ext cx="367240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dirty="0"/>
              <a:t>ASIGNATURA: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“ESTRATEGIAS PARA EL ESTUDIO Y LA COMUNICACIÓN I”</a:t>
            </a:r>
          </a:p>
        </p:txBody>
      </p:sp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4716016" y="4077072"/>
            <a:ext cx="352839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s-ES" dirty="0"/>
          </a:p>
          <a:p>
            <a:pPr algn="ctr"/>
            <a:r>
              <a:rPr lang="es-MX" dirty="0"/>
              <a:t>PROFRA. </a:t>
            </a:r>
            <a:endParaRPr lang="es-MX" dirty="0" smtClean="0"/>
          </a:p>
          <a:p>
            <a:pPr algn="ctr"/>
            <a:endParaRPr lang="es-MX" dirty="0" smtClean="0"/>
          </a:p>
          <a:p>
            <a:r>
              <a:rPr lang="es-MX" sz="1600" dirty="0" smtClean="0"/>
              <a:t>MARÍA GUADALUPE HERNÁNDEZ VÁZQUEZ.</a:t>
            </a:r>
            <a:endParaRPr lang="es-MX" sz="1600" dirty="0"/>
          </a:p>
          <a:p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4"/>
          <p:cNvSpPr txBox="1">
            <a:spLocks noChangeArrowheads="1"/>
          </p:cNvSpPr>
          <p:nvPr/>
        </p:nvSpPr>
        <p:spPr bwMode="auto">
          <a:xfrm>
            <a:off x="735013" y="1647825"/>
            <a:ext cx="475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400" b="1"/>
              <a:t>JORNADAS DE OBSERVACIÓN</a:t>
            </a:r>
            <a:endParaRPr lang="es-ES" sz="2400" b="1"/>
          </a:p>
        </p:txBody>
      </p:sp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1116013" y="2749550"/>
            <a:ext cx="7416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 dirty="0" smtClean="0"/>
              <a:t>Medio </a:t>
            </a:r>
            <a:r>
              <a:rPr lang="es-MX" sz="2000" dirty="0"/>
              <a:t>rural: </a:t>
            </a:r>
            <a:r>
              <a:rPr lang="es-MX" sz="2000" dirty="0" smtClean="0"/>
              <a:t>Martes </a:t>
            </a:r>
            <a:r>
              <a:rPr lang="es-MX" sz="2000" dirty="0"/>
              <a:t>8</a:t>
            </a:r>
            <a:r>
              <a:rPr lang="es-MX" sz="2000" dirty="0" smtClean="0"/>
              <a:t> </a:t>
            </a:r>
            <a:r>
              <a:rPr lang="es-MX" sz="2000" dirty="0"/>
              <a:t>de Noviembre </a:t>
            </a:r>
            <a:r>
              <a:rPr lang="es-MX" sz="2000" dirty="0" smtClean="0"/>
              <a:t>2011</a:t>
            </a:r>
            <a:endParaRPr lang="es-MX" sz="2000" dirty="0"/>
          </a:p>
          <a:p>
            <a:r>
              <a:rPr lang="es-MX" sz="2000" dirty="0"/>
              <a:t>Centro de educación inicial (CEI): </a:t>
            </a:r>
            <a:r>
              <a:rPr lang="es-MX" sz="2000" dirty="0" smtClean="0"/>
              <a:t> Jueves 8 </a:t>
            </a:r>
            <a:r>
              <a:rPr lang="es-MX" sz="2000" dirty="0"/>
              <a:t>de diciembre </a:t>
            </a:r>
            <a:r>
              <a:rPr lang="es-MX" sz="2000" dirty="0" smtClean="0"/>
              <a:t>2011</a:t>
            </a:r>
            <a:endParaRPr lang="es-MX" sz="2000" dirty="0"/>
          </a:p>
          <a:p>
            <a:r>
              <a:rPr lang="es-MX" sz="2000" dirty="0"/>
              <a:t>Escuela primaria: </a:t>
            </a:r>
            <a:r>
              <a:rPr lang="es-MX" sz="2000" dirty="0" smtClean="0"/>
              <a:t>Jueves 12 </a:t>
            </a:r>
            <a:r>
              <a:rPr lang="es-MX" sz="2000" dirty="0"/>
              <a:t>de enero de </a:t>
            </a:r>
            <a:r>
              <a:rPr lang="es-MX" sz="2000" dirty="0" smtClean="0"/>
              <a:t>2012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ChangeArrowheads="1"/>
          </p:cNvSpPr>
          <p:nvPr/>
        </p:nvSpPr>
        <p:spPr bwMode="auto">
          <a:xfrm>
            <a:off x="1622425" y="2381250"/>
            <a:ext cx="58991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sz="2400" b="1"/>
              <a:t>ACTIVIDAD DE CIERRE DE CURSO</a:t>
            </a:r>
          </a:p>
          <a:p>
            <a:pPr algn="ctr"/>
            <a:endParaRPr lang="es-ES" sz="2400" b="1"/>
          </a:p>
          <a:p>
            <a:pPr algn="ctr"/>
            <a:endParaRPr lang="es-ES" b="1"/>
          </a:p>
          <a:p>
            <a:pPr algn="ctr"/>
            <a:endParaRPr lang="es-ES"/>
          </a:p>
          <a:p>
            <a:pPr algn="ctr"/>
            <a:r>
              <a:rPr lang="es-ES" sz="2400"/>
              <a:t>Elaboración de un ensayo de un tema </a:t>
            </a:r>
          </a:p>
          <a:p>
            <a:pPr algn="ctr"/>
            <a:r>
              <a:rPr lang="es-ES" sz="2400"/>
              <a:t>de interés aplicable con otras asignaturas.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8062912" cy="723885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latin typeface="Times New Roman" pitchFamily="18" charset="0"/>
                <a:cs typeface="Times New Roman" pitchFamily="18" charset="0"/>
              </a:rPr>
              <a:t>REGLAMENTO INTERNO DE LA CLASE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9552" y="2333685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Llegar a tiempo al salón de clases,    ya que  el alumno no podrá entrar después del maestro. Se le pondrán las faltas correspondientes y los trabajos realizados durante esa sesión no se revisarán después.</a:t>
            </a:r>
          </a:p>
          <a:p>
            <a:pPr lvl="0" algn="just"/>
            <a:endParaRPr lang="es-E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Traer las lecturas correspondientes para trabajar los días indicados, de no ser así se le pedirá al alumno que salga del salón de clase y tendrá falta y los trabajos realizados ese día ya no se revisarán después.</a:t>
            </a:r>
            <a:endParaRPr lang="es-E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es-MX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No hay permisos de salir del salón de clases. </a:t>
            </a:r>
            <a:endParaRPr lang="es-E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57158" y="357166"/>
            <a:ext cx="8191528" cy="5286412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endParaRPr lang="es-MX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es-MX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es-MX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es-MX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es-MX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es-MX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s-MX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 puede consumir alimentos en el salón, sólo se podrá tomar agua.</a:t>
            </a:r>
          </a:p>
          <a:p>
            <a:pPr lvl="0" algn="just"/>
            <a:endParaRPr lang="es-ES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Queda prohibido utilizar el celular durante la clase</a:t>
            </a:r>
          </a:p>
          <a:p>
            <a:pPr lvl="0" algn="just">
              <a:buFont typeface="Arial" pitchFamily="34" charset="0"/>
              <a:buChar char="•"/>
            </a:pPr>
            <a:endParaRPr lang="es-ES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 computadora se utilizará solamente si la clase así lo amerita.</a:t>
            </a:r>
          </a:p>
          <a:p>
            <a:pPr lvl="0" algn="just">
              <a:buFont typeface="Arial" pitchFamily="34" charset="0"/>
              <a:buChar char="•"/>
            </a:pPr>
            <a:endParaRPr lang="es-ES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Las tareas deberán ser entregadas los días indicados, ya que no se recibirán  de manera extemporánea.</a:t>
            </a:r>
          </a:p>
          <a:p>
            <a:pPr lvl="0" algn="just">
              <a:buFont typeface="Arial" pitchFamily="34" charset="0"/>
              <a:buChar char="•"/>
            </a:pPr>
            <a:endParaRPr lang="es-MX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Durante la clase deberán estar acomodadas por número de lista.</a:t>
            </a:r>
          </a:p>
          <a:p>
            <a:pPr lvl="0"/>
            <a:endParaRPr lang="es-ES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Las participaciones deberán hacerse de manera ordenada, levantando la mano.</a:t>
            </a:r>
          </a:p>
          <a:p>
            <a:pPr lvl="0">
              <a:buFont typeface="Arial" pitchFamily="34" charset="0"/>
              <a:buChar char="•"/>
            </a:pPr>
            <a:endParaRPr lang="es-ES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Ante todo deberá existir un ambiente de respeto y confianza en el salón de clase.</a:t>
            </a:r>
            <a:endParaRPr lang="es-ES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es-ES" sz="1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2800" dirty="0" smtClean="0"/>
              <a:t>CAMPOS DEL PERFIL DE EGRESO DEL PLAN DE ESTUDIOS 1999</a:t>
            </a:r>
            <a:endParaRPr lang="es-ES" sz="2800" dirty="0"/>
          </a:p>
          <a:p>
            <a:pPr marL="0" indent="0" algn="ctr">
              <a:buNone/>
            </a:pPr>
            <a:endParaRPr lang="es-ES" sz="2800" dirty="0" smtClean="0"/>
          </a:p>
          <a:p>
            <a:pPr marL="0" indent="0" algn="just">
              <a:buNone/>
            </a:pPr>
            <a:r>
              <a:rPr lang="es-ES" sz="2800" dirty="0" smtClean="0"/>
              <a:t> Todos los rasgos del perfil  están    estrechamente relacionados, se promueven articuladamente y no corresponden de manera exclusiva a una asignatura o actividad específica </a:t>
            </a:r>
          </a:p>
        </p:txBody>
      </p:sp>
    </p:spTree>
    <p:extLst>
      <p:ext uri="{BB962C8B-B14F-4D97-AF65-F5344CB8AC3E}">
        <p14:creationId xmlns="" xmlns:p14="http://schemas.microsoft.com/office/powerpoint/2010/main" val="32713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ES" sz="1600" dirty="0" smtClean="0"/>
          </a:p>
          <a:p>
            <a:pPr marL="914400" indent="-914400">
              <a:buNone/>
            </a:pPr>
            <a:r>
              <a:rPr lang="es-ES" sz="1600" b="1" dirty="0" smtClean="0"/>
              <a:t>1.-Habilidades intelectuales específicas</a:t>
            </a:r>
          </a:p>
          <a:p>
            <a:pPr marL="914400" indent="-914400"/>
            <a:r>
              <a:rPr lang="es-MX" sz="1600" dirty="0" smtClean="0">
                <a:latin typeface="Arial" pitchFamily="34" charset="0"/>
                <a:cs typeface="Arial" pitchFamily="34" charset="0"/>
              </a:rPr>
              <a:t>Capacidad de comprensión de material escrito y hábito de la lectura.</a:t>
            </a:r>
          </a:p>
          <a:p>
            <a:pPr marL="914400" indent="-914400"/>
            <a:r>
              <a:rPr lang="es-MX" sz="1600" dirty="0" smtClean="0">
                <a:latin typeface="Arial" pitchFamily="34" charset="0"/>
                <a:cs typeface="Arial" pitchFamily="34" charset="0"/>
              </a:rPr>
              <a:t>Expresar ideas con claridad en forma oral y escrita.</a:t>
            </a:r>
          </a:p>
          <a:p>
            <a:pPr marL="914400" indent="-914400"/>
            <a:r>
              <a:rPr lang="es-MX" sz="1600" dirty="0" smtClean="0">
                <a:latin typeface="Arial" pitchFamily="34" charset="0"/>
                <a:cs typeface="Arial" pitchFamily="34" charset="0"/>
              </a:rPr>
              <a:t>Plantea, analiza y resuelve problemas.</a:t>
            </a:r>
          </a:p>
          <a:p>
            <a:pPr marL="914400" indent="-914400"/>
            <a:r>
              <a:rPr lang="es-MX" sz="1600" dirty="0" smtClean="0">
                <a:latin typeface="Arial" pitchFamily="34" charset="0"/>
                <a:cs typeface="Arial" pitchFamily="34" charset="0"/>
              </a:rPr>
              <a:t>Localiza, selecciona y utiliza información de diverso tipo.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1600" dirty="0" smtClean="0"/>
          </a:p>
          <a:p>
            <a:pPr marL="0" indent="0">
              <a:buNone/>
            </a:pPr>
            <a:r>
              <a:rPr lang="es-ES" sz="1600" b="1" dirty="0" smtClean="0"/>
              <a:t>2. Dominio de los propósitos y contenidos básicos de la educación preescolar</a:t>
            </a:r>
          </a:p>
          <a:p>
            <a:pPr marL="0" indent="0">
              <a:buNone/>
            </a:pPr>
            <a:endParaRPr lang="es-ES" sz="1600" b="1" dirty="0" smtClean="0"/>
          </a:p>
          <a:p>
            <a:pPr marL="0" indent="0"/>
            <a:r>
              <a:rPr lang="es-ES" sz="1600" dirty="0" smtClean="0"/>
              <a:t>            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Reconocer la educación preescolar como un servicio que   	promueve la  democratización. </a:t>
            </a:r>
          </a:p>
          <a:p>
            <a:pPr marL="0" indent="0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        Propósitos de la educación preescolar y enfoques pedagógicos </a:t>
            </a:r>
          </a:p>
          <a:p>
            <a:pPr marL="0" indent="0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        Correspondencia de los propósitos básicos, los procesos  	cognitivos y nivel de desarrollo de los alumnos</a:t>
            </a:r>
          </a:p>
          <a:p>
            <a:pPr marL="0" indent="0"/>
            <a:r>
              <a:rPr lang="es-ES" sz="1600" dirty="0" smtClean="0">
                <a:latin typeface="Arial" pitchFamily="34" charset="0"/>
                <a:cs typeface="Arial" pitchFamily="34" charset="0"/>
              </a:rPr>
              <a:t>             Articulación 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entre la educación preescolar y la educción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	primaria</a:t>
            </a: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endParaRPr lang="es-ES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91398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15616" y="1628800"/>
            <a:ext cx="6777317" cy="3508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200" b="1" dirty="0" smtClean="0">
                <a:latin typeface="Arial" pitchFamily="34" charset="0"/>
                <a:cs typeface="Arial" pitchFamily="34" charset="0"/>
              </a:rPr>
              <a:t>3. Competencias didácticas</a:t>
            </a:r>
          </a:p>
          <a:p>
            <a:pPr marL="400050" lvl="1" indent="0">
              <a:buNone/>
            </a:pPr>
            <a:endParaRPr lang="es-ES" sz="2400" dirty="0" smtClean="0"/>
          </a:p>
          <a:p>
            <a:pPr marL="400050" lvl="1" indent="0" algn="just">
              <a:buNone/>
            </a:pPr>
            <a:r>
              <a:rPr lang="es-ES" sz="1700" dirty="0" smtClean="0">
                <a:latin typeface="Arial" pitchFamily="34" charset="0"/>
                <a:cs typeface="Arial" pitchFamily="34" charset="0"/>
              </a:rPr>
              <a:t>Diseñar, organizar y poner en práctica estrategias y actividades didácticas al desarrollo de los niños, así como a las características sociales y culturales de éstos y de su entorno familia, con el fin de que los educandos alcancen los propósitos de conocimientos, de desarrollo de habilidades y de formación </a:t>
            </a:r>
            <a:r>
              <a:rPr lang="es-ES" sz="1700" dirty="0" err="1" smtClean="0">
                <a:latin typeface="Arial" pitchFamily="34" charset="0"/>
                <a:cs typeface="Arial" pitchFamily="34" charset="0"/>
              </a:rPr>
              <a:t>valoral</a:t>
            </a:r>
            <a:r>
              <a:rPr lang="es-ES" sz="1700" dirty="0" smtClean="0">
                <a:latin typeface="Arial" pitchFamily="34" charset="0"/>
                <a:cs typeface="Arial" pitchFamily="34" charset="0"/>
              </a:rPr>
              <a:t> que promueve la educación preescolar</a:t>
            </a:r>
            <a:endParaRPr lang="es-ES" sz="1700" dirty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380781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4. Identidad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profesional y ética </a:t>
            </a: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400050" lvl="1" indent="0"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Asume como principios de su acción los valores que la humanidad ha creado.</a:t>
            </a:r>
          </a:p>
          <a:p>
            <a:pPr marL="400050" lvl="1" indent="0" algn="just"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Reconoce el significado que tiene su trabajo y la asume como carrera de vida.</a:t>
            </a:r>
          </a:p>
          <a:p>
            <a:pPr marL="400050" lvl="1" indent="0" algn="just"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Conoce la orientación filosófica, problemas, necesidades y deficiencias del sistema educativo mexicano.</a:t>
            </a:r>
          </a:p>
          <a:p>
            <a:pPr marL="400050" lvl="1" indent="0" algn="just"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Valora el trabajo en equipo.</a:t>
            </a:r>
          </a:p>
          <a:p>
            <a:pPr marL="400050" lvl="1" indent="0" algn="just"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Identifica y valora los elementos mas importantes de la tradición educativa    mexicana.</a:t>
            </a:r>
          </a:p>
          <a:p>
            <a:pPr marL="400050" lvl="1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3159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611188" y="2349500"/>
            <a:ext cx="81851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b="1" dirty="0"/>
              <a:t>PROPÓSITO DE LA ASIGNATURA: </a:t>
            </a:r>
            <a:endParaRPr lang="es-ES" dirty="0"/>
          </a:p>
          <a:p>
            <a:pPr algn="just"/>
            <a:endParaRPr lang="es-MX" dirty="0"/>
          </a:p>
          <a:p>
            <a:pPr algn="just"/>
            <a:endParaRPr lang="es-MX" dirty="0"/>
          </a:p>
          <a:p>
            <a:pPr algn="just"/>
            <a:r>
              <a:rPr lang="es-MX" dirty="0"/>
              <a:t>Que el alumno logre el desarrollo de las competencias de lectura comprensiva </a:t>
            </a:r>
          </a:p>
          <a:p>
            <a:pPr algn="just"/>
            <a:r>
              <a:rPr lang="es-MX" dirty="0"/>
              <a:t>y crítica, así como la expresión clara en forma oral y escrita para </a:t>
            </a:r>
            <a:r>
              <a:rPr lang="es-MX" dirty="0" smtClean="0"/>
              <a:t>aprender con</a:t>
            </a:r>
          </a:p>
          <a:p>
            <a:pPr algn="just"/>
            <a:r>
              <a:rPr lang="es-MX" dirty="0" smtClean="0"/>
              <a:t>autonomía y para comunicarse en forma fluida y eficiente.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 5. Capacidad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de percepción y respuesta a las condiciones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 sociales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del entorno de la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escuela</a:t>
            </a:r>
          </a:p>
          <a:p>
            <a:pPr marL="400050" lvl="1" indent="0">
              <a:buNone/>
            </a:pPr>
            <a:endParaRPr lang="es-ES" sz="2400" dirty="0" smtClean="0"/>
          </a:p>
          <a:p>
            <a:pPr marL="400050" lvl="1" indent="0"/>
            <a:r>
              <a:rPr lang="es-ES" sz="1600" dirty="0" smtClean="0">
                <a:latin typeface="Arial" pitchFamily="34" charset="0"/>
                <a:cs typeface="Arial" pitchFamily="34" charset="0"/>
              </a:rPr>
              <a:t>Aprecia y respeta la diversidad</a:t>
            </a:r>
          </a:p>
          <a:p>
            <a:pPr marL="400050" lvl="1" indent="0"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/>
            <a:r>
              <a:rPr lang="es-ES" sz="1600" dirty="0" smtClean="0">
                <a:latin typeface="Arial" pitchFamily="34" charset="0"/>
                <a:cs typeface="Arial" pitchFamily="34" charset="0"/>
              </a:rPr>
              <a:t>Valora la función educativa de la familia</a:t>
            </a:r>
          </a:p>
          <a:p>
            <a:pPr marL="400050" lvl="1" indent="0"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/>
            <a:r>
              <a:rPr lang="es-ES" sz="1600" dirty="0" smtClean="0">
                <a:latin typeface="Arial" pitchFamily="34" charset="0"/>
                <a:cs typeface="Arial" pitchFamily="34" charset="0"/>
              </a:rPr>
              <a:t>Promueve la solidaridad y el apoyo de la comunidad hacia la escuela</a:t>
            </a:r>
          </a:p>
          <a:p>
            <a:pPr marL="400050" lvl="1" indent="0"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/>
            <a:r>
              <a:rPr lang="es-ES" sz="1600" dirty="0" smtClean="0">
                <a:latin typeface="Arial" pitchFamily="34" charset="0"/>
                <a:cs typeface="Arial" pitchFamily="34" charset="0"/>
              </a:rPr>
              <a:t>Reconoce los principales problemas que enfrenta la comunidad y tiene disposición para solucionarlos</a:t>
            </a:r>
          </a:p>
          <a:p>
            <a:pPr marL="400050" lvl="1" indent="0">
              <a:buNone/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marL="400050" lvl="1" indent="0"/>
            <a:r>
              <a:rPr lang="es-ES" sz="1600" dirty="0" smtClean="0">
                <a:latin typeface="Arial" pitchFamily="34" charset="0"/>
                <a:cs typeface="Arial" pitchFamily="34" charset="0"/>
              </a:rPr>
              <a:t>Asume y promueve el uso racional de los recursos naturales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25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11" name="Group 27"/>
          <p:cNvGraphicFramePr>
            <a:graphicFrameLocks noGrp="1"/>
          </p:cNvGraphicFramePr>
          <p:nvPr>
            <p:ph/>
            <p:extLst>
              <p:ext uri="{D42A27DB-BD31-4B8C-83A1-F6EECF244321}">
                <p14:modId xmlns="" xmlns:p14="http://schemas.microsoft.com/office/powerpoint/2010/main" val="1548054701"/>
              </p:ext>
            </p:extLst>
          </p:nvPr>
        </p:nvGraphicFramePr>
        <p:xfrm>
          <a:off x="539552" y="1484784"/>
          <a:ext cx="8218487" cy="4405313"/>
        </p:xfrm>
        <a:graphic>
          <a:graphicData uri="http://schemas.openxmlformats.org/drawingml/2006/table">
            <a:tbl>
              <a:tblPr/>
              <a:tblGrid>
                <a:gridCol w="2911475"/>
                <a:gridCol w="5307012"/>
              </a:tblGrid>
              <a:tr h="615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BLOQUES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TEMAS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I. El aprovechamiento de la información transmitida oralmente.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 comprensión del contenido central de una clase o exposición oral, con el apoyo de estrategias para la identificación de ideas principales.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registro de la información fundamental de una exposición en notas y apuntes de clase.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seguimiento de las argumentaciones expuestas en una conferencia o en un debate.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 detección de incongruencias, contradicciones y afirmaciones no fundamentadas en exposiciones.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II. La expresión oral fluida y coherente.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III. La lectura de libros y el manejo de fuentes de información.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      La descripción y explicación oral de fenómenos y ambientes.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preparación y exposición de una narración o relato dirigida a grupos de edades y ambientes distintos.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planeación y presentación de una exposición oral.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IV. La redacción de textos y reportes académicos breves.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    Conocer </a:t>
                      </a: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 analizar las características de un ensayo así como su forma de presentación y requisitos.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374740" y="415500"/>
            <a:ext cx="8587607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s-ES" b="1" dirty="0" smtClean="0"/>
          </a:p>
          <a:p>
            <a:endParaRPr lang="es-ES" b="1" dirty="0" smtClean="0"/>
          </a:p>
          <a:p>
            <a:endParaRPr lang="es-ES" b="1" dirty="0" smtClean="0"/>
          </a:p>
          <a:p>
            <a:r>
              <a:rPr lang="es-ES" b="1" dirty="0" smtClean="0"/>
              <a:t>COMPETENCIAS </a:t>
            </a:r>
            <a:r>
              <a:rPr lang="es-ES" b="1" dirty="0"/>
              <a:t>QUE SE DESARROLLAN  </a:t>
            </a:r>
          </a:p>
          <a:p>
            <a:r>
              <a:rPr lang="es-ES" b="1" dirty="0" smtClean="0"/>
              <a:t>DEL </a:t>
            </a:r>
            <a:r>
              <a:rPr lang="es-ES" b="1" dirty="0"/>
              <a:t>PERFIL DE EGRESO</a:t>
            </a:r>
          </a:p>
          <a:p>
            <a:pPr algn="ctr"/>
            <a:endParaRPr lang="es-ES" b="1" dirty="0"/>
          </a:p>
          <a:p>
            <a:pPr algn="ctr"/>
            <a:r>
              <a:rPr lang="es-ES" b="1" dirty="0" smtClean="0"/>
              <a:t>Habilidades </a:t>
            </a:r>
            <a:r>
              <a:rPr lang="es-ES" b="1" dirty="0"/>
              <a:t>intelectuales específicas</a:t>
            </a:r>
            <a:r>
              <a:rPr lang="es-ES" b="1" dirty="0" smtClean="0"/>
              <a:t>.</a:t>
            </a:r>
          </a:p>
          <a:p>
            <a:pPr algn="ctr"/>
            <a:endParaRPr lang="es-ES" b="1" dirty="0"/>
          </a:p>
          <a:p>
            <a:pPr eaLnBrk="0" hangingPunct="0">
              <a:buFontTx/>
              <a:buChar char="•"/>
            </a:pPr>
            <a:r>
              <a:rPr lang="es-MX" dirty="0"/>
              <a:t>Posee alta capacidad de comprensión del material escrito y tiene el hábito de </a:t>
            </a:r>
          </a:p>
          <a:p>
            <a:pPr eaLnBrk="0" hangingPunct="0"/>
            <a:r>
              <a:rPr lang="es-MX" dirty="0"/>
              <a:t>la lectura; en particular valora críticamente lo que lee y lo relaciona con la </a:t>
            </a:r>
          </a:p>
          <a:p>
            <a:pPr eaLnBrk="0" hangingPunct="0"/>
            <a:r>
              <a:rPr lang="es-MX" dirty="0"/>
              <a:t>realidad y, especialmente, con su práctica profesional</a:t>
            </a:r>
            <a:r>
              <a:rPr lang="es-MX" dirty="0" smtClean="0"/>
              <a:t>.</a:t>
            </a:r>
          </a:p>
          <a:p>
            <a:pPr eaLnBrk="0" hangingPunct="0"/>
            <a:endParaRPr lang="es-MX" dirty="0"/>
          </a:p>
          <a:p>
            <a:pPr eaLnBrk="0" hangingPunct="0">
              <a:buFontTx/>
              <a:buChar char="•"/>
            </a:pPr>
            <a:r>
              <a:rPr lang="es-MX" dirty="0"/>
              <a:t>Expresa sus ideas con claridad, sencillez y corrección en forma escrita y oral;</a:t>
            </a:r>
          </a:p>
          <a:p>
            <a:pPr eaLnBrk="0" hangingPunct="0"/>
            <a:r>
              <a:rPr lang="es-MX" dirty="0"/>
              <a:t>en especial, ha desarrollado las capacidades de describir, narrar, explicar</a:t>
            </a:r>
          </a:p>
          <a:p>
            <a:pPr eaLnBrk="0" hangingPunct="0"/>
            <a:r>
              <a:rPr lang="es-MX" dirty="0"/>
              <a:t>y argumentar, adaptándose al desarrollo y características culturales</a:t>
            </a:r>
          </a:p>
          <a:p>
            <a:pPr eaLnBrk="0" hangingPunct="0"/>
            <a:r>
              <a:rPr lang="es-MX" dirty="0"/>
              <a:t>de sus alumnos</a:t>
            </a:r>
            <a:r>
              <a:rPr lang="es-MX" dirty="0" smtClean="0"/>
              <a:t>.</a:t>
            </a:r>
          </a:p>
          <a:p>
            <a:pPr eaLnBrk="0" hangingPunct="0"/>
            <a:endParaRPr lang="es-MX" dirty="0"/>
          </a:p>
          <a:p>
            <a:pPr eaLnBrk="0" hangingPunct="0">
              <a:buFontTx/>
              <a:buChar char="•"/>
            </a:pPr>
            <a:r>
              <a:rPr lang="es-MX" dirty="0"/>
              <a:t>Plantea, analiza y resuelve problemas, enfrenta desafíos intelectuales generando</a:t>
            </a:r>
          </a:p>
          <a:p>
            <a:pPr eaLnBrk="0" hangingPunct="0"/>
            <a:r>
              <a:rPr lang="es-MX" dirty="0"/>
              <a:t>respuestas propias a partir de sus conocimientos y experiencias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/>
          </a:bodyPr>
          <a:lstStyle/>
          <a:p>
            <a:pPr algn="just" eaLnBrk="0" hangingPunct="0">
              <a:buFontTx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Tiene disposición y capacidades propicias para la investigación científica: curiosidad, </a:t>
            </a:r>
          </a:p>
          <a:p>
            <a:pPr algn="just" eaLnBrk="0" hangingPunct="0">
              <a:buNone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   de observación, método para plantear preguntas y para poner a prueba respuestas, y reflexión crítica. Aplica esas capacidades para mejorar los resultados de su labor educativa.</a:t>
            </a:r>
          </a:p>
          <a:p>
            <a:pPr algn="just" eaLnBrk="0" hangingPunct="0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Localiza, selecciona y utiliza información de diverso tipo, tanto de fuentes escritas Como de material audiovisual, en especial la que necesita para su actividad profesional.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ChangeArrowheads="1"/>
          </p:cNvSpPr>
          <p:nvPr/>
        </p:nvSpPr>
        <p:spPr bwMode="auto">
          <a:xfrm>
            <a:off x="1012571" y="2520513"/>
            <a:ext cx="753478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b="1" dirty="0"/>
              <a:t>CRITERIOS DE EVALUACIÓN: 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EXÁMENES: 50 </a:t>
            </a:r>
            <a:r>
              <a:rPr lang="es-ES" dirty="0" smtClean="0"/>
              <a:t>%</a:t>
            </a:r>
            <a:endParaRPr lang="es-ES" dirty="0"/>
          </a:p>
          <a:p>
            <a:pPr algn="ctr"/>
            <a:r>
              <a:rPr lang="es-ES" dirty="0"/>
              <a:t>TRABAJOS ESCRITOS: </a:t>
            </a:r>
            <a:r>
              <a:rPr lang="es-ES" dirty="0" smtClean="0"/>
              <a:t>30%</a:t>
            </a:r>
            <a:endParaRPr lang="es-ES" dirty="0"/>
          </a:p>
          <a:p>
            <a:pPr algn="ctr"/>
            <a:r>
              <a:rPr lang="es-ES" dirty="0"/>
              <a:t>Trabajos realizados en clase</a:t>
            </a:r>
          </a:p>
          <a:p>
            <a:pPr algn="ctr"/>
            <a:r>
              <a:rPr lang="es-ES" dirty="0"/>
              <a:t>Reportes de lectura por sesión</a:t>
            </a:r>
          </a:p>
          <a:p>
            <a:pPr algn="ctr"/>
            <a:r>
              <a:rPr lang="es-ES" dirty="0"/>
              <a:t>Tareas e investigaciones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PARTICIPACIONES, EXPOSICIONES Y MANEJO DE MATERIAL: </a:t>
            </a:r>
            <a:r>
              <a:rPr lang="es-ES" dirty="0" smtClean="0"/>
              <a:t>20%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1259632" y="2276872"/>
            <a:ext cx="6985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MX" b="1" dirty="0"/>
              <a:t>RELACIÓN ENTRE ASIGNATURAS SUBSECUENTES Y CON OTRAS ASIGNATURAS.</a:t>
            </a:r>
          </a:p>
          <a:p>
            <a:pPr algn="ctr"/>
            <a:endParaRPr lang="es-ES" b="1" dirty="0"/>
          </a:p>
          <a:p>
            <a:pPr algn="just"/>
            <a:r>
              <a:rPr lang="es-ES" dirty="0"/>
              <a:t>Como formación común está relacionada directamente con Estrategias para el estudio y la comunicación </a:t>
            </a:r>
            <a:r>
              <a:rPr lang="es-ES" dirty="0" smtClean="0"/>
              <a:t>II.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Las </a:t>
            </a:r>
            <a:r>
              <a:rPr lang="es-ES" dirty="0"/>
              <a:t>competencias que se desarrollan se combinan continua e inherentemente  en todas las actividades de las asignaturas que cursará el alumno durante toda su preparación profesional  las cuales  le ayudarán  a alcanzar logros académicos genuinos para el aprendizaje autónomo y permanente.</a:t>
            </a:r>
          </a:p>
          <a:p>
            <a:pPr algn="ctr" eaLnBrk="0" hangingPunct="0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4"/>
          <p:cNvSpPr txBox="1">
            <a:spLocks noChangeArrowheads="1"/>
          </p:cNvSpPr>
          <p:nvPr/>
        </p:nvSpPr>
        <p:spPr bwMode="auto">
          <a:xfrm>
            <a:off x="2032000" y="2152650"/>
            <a:ext cx="3003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b="1" dirty="0"/>
              <a:t>MATERIALES A UTILIZAR</a:t>
            </a:r>
          </a:p>
          <a:p>
            <a:endParaRPr lang="es-MX" b="1" dirty="0"/>
          </a:p>
          <a:p>
            <a:pPr>
              <a:buFontTx/>
              <a:buChar char="-"/>
            </a:pPr>
            <a:r>
              <a:rPr lang="es-MX" dirty="0"/>
              <a:t>Planeación</a:t>
            </a:r>
          </a:p>
          <a:p>
            <a:pPr>
              <a:buFontTx/>
              <a:buChar char="-"/>
            </a:pPr>
            <a:r>
              <a:rPr lang="es-MX" dirty="0"/>
              <a:t>Antología</a:t>
            </a:r>
          </a:p>
          <a:p>
            <a:pPr>
              <a:buFontTx/>
              <a:buChar char="-"/>
            </a:pPr>
            <a:r>
              <a:rPr lang="es-MX"/>
              <a:t>Cuaderno</a:t>
            </a:r>
          </a:p>
          <a:p>
            <a:pPr>
              <a:buFontTx/>
              <a:buChar char="-"/>
            </a:pPr>
            <a:r>
              <a:rPr lang="es-MX" dirty="0"/>
              <a:t>Videos</a:t>
            </a:r>
          </a:p>
          <a:p>
            <a:pPr>
              <a:buFontTx/>
              <a:buChar char="-"/>
            </a:pPr>
            <a:r>
              <a:rPr lang="es-MX" dirty="0"/>
              <a:t>Portafolio</a:t>
            </a:r>
          </a:p>
          <a:p>
            <a:pPr>
              <a:buFontTx/>
              <a:buChar char="-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4"/>
          <p:cNvSpPr txBox="1">
            <a:spLocks noChangeArrowheads="1"/>
          </p:cNvSpPr>
          <p:nvPr/>
        </p:nvSpPr>
        <p:spPr bwMode="auto">
          <a:xfrm>
            <a:off x="684213" y="1700213"/>
            <a:ext cx="4046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400" b="1"/>
              <a:t>FECHAS DE EVALUACIÓN</a:t>
            </a:r>
            <a:endParaRPr lang="es-ES" sz="2400" b="1"/>
          </a:p>
        </p:txBody>
      </p:sp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511300" y="2276475"/>
            <a:ext cx="459613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dirty="0" smtClean="0"/>
              <a:t>Primera Evaluación</a:t>
            </a:r>
          </a:p>
          <a:p>
            <a:endParaRPr lang="es-MX" dirty="0" smtClean="0"/>
          </a:p>
          <a:p>
            <a:r>
              <a:rPr lang="es-MX" dirty="0" smtClean="0"/>
              <a:t>* Examen bimestral 3 al 5 de octubre</a:t>
            </a:r>
          </a:p>
          <a:p>
            <a:r>
              <a:rPr lang="es-MX" dirty="0" smtClean="0"/>
              <a:t>  Entrega  6 y7 </a:t>
            </a:r>
            <a:r>
              <a:rPr lang="es-MX" dirty="0"/>
              <a:t>de octubre </a:t>
            </a:r>
            <a:r>
              <a:rPr lang="es-MX" dirty="0" smtClean="0"/>
              <a:t>2011</a:t>
            </a:r>
            <a:endParaRPr lang="es-MX" dirty="0"/>
          </a:p>
          <a:p>
            <a:r>
              <a:rPr lang="es-MX" dirty="0"/>
              <a:t> </a:t>
            </a:r>
          </a:p>
          <a:p>
            <a:r>
              <a:rPr lang="es-MX" dirty="0"/>
              <a:t> </a:t>
            </a:r>
            <a:r>
              <a:rPr lang="es-MX" dirty="0" smtClean="0"/>
              <a:t>Segunda Evaluación</a:t>
            </a:r>
          </a:p>
          <a:p>
            <a:endParaRPr lang="es-MX" dirty="0" smtClean="0"/>
          </a:p>
          <a:p>
            <a:r>
              <a:rPr lang="es-MX" dirty="0" smtClean="0"/>
              <a:t>* Examen bimestral 16 al 18 de  noviembre</a:t>
            </a:r>
            <a:endParaRPr lang="es-MX" dirty="0"/>
          </a:p>
          <a:p>
            <a:r>
              <a:rPr lang="es-MX" dirty="0"/>
              <a:t> </a:t>
            </a:r>
            <a:r>
              <a:rPr lang="es-MX" dirty="0" smtClean="0"/>
              <a:t> Entrega 24 y 25 de noviembre 2011</a:t>
            </a:r>
            <a:endParaRPr lang="es-MX" dirty="0"/>
          </a:p>
          <a:p>
            <a:endParaRPr lang="es-MX" dirty="0" smtClean="0"/>
          </a:p>
          <a:p>
            <a:r>
              <a:rPr lang="es-MX" dirty="0" smtClean="0"/>
              <a:t>Tercera Evaluación </a:t>
            </a:r>
          </a:p>
          <a:p>
            <a:endParaRPr lang="es-MX" dirty="0" smtClean="0"/>
          </a:p>
          <a:p>
            <a:r>
              <a:rPr lang="es-MX" dirty="0" smtClean="0"/>
              <a:t> Examen </a:t>
            </a:r>
            <a:r>
              <a:rPr lang="es-MX" dirty="0"/>
              <a:t>semestral 17 al 19 de enero </a:t>
            </a:r>
            <a:endParaRPr lang="es-MX" dirty="0" smtClean="0"/>
          </a:p>
          <a:p>
            <a:r>
              <a:rPr lang="es-MX" dirty="0" smtClean="0"/>
              <a:t> Entrega 26 y 27 de enero 2012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203</TotalTime>
  <Words>1116</Words>
  <Application>Microsoft Office PowerPoint</Application>
  <PresentationFormat>Presentación en pantalla (4:3)</PresentationFormat>
  <Paragraphs>170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Austin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REGLAMENTO INTERNO DE LA CLASE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ramon</dc:creator>
  <cp:lastModifiedBy>Your User Name</cp:lastModifiedBy>
  <cp:revision>38</cp:revision>
  <dcterms:created xsi:type="dcterms:W3CDTF">2009-08-31T04:23:41Z</dcterms:created>
  <dcterms:modified xsi:type="dcterms:W3CDTF">2011-10-25T17:24:42Z</dcterms:modified>
</cp:coreProperties>
</file>