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70" r:id="rId15"/>
    <p:sldId id="271" r:id="rId16"/>
    <p:sldId id="276" r:id="rId17"/>
    <p:sldId id="272" r:id="rId18"/>
    <p:sldId id="273" r:id="rId19"/>
    <p:sldId id="274" r:id="rId20"/>
    <p:sldId id="275"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32FEF4-C6D3-43CA-8EFF-399C146502B2}" type="datetimeFigureOut">
              <a:rPr lang="es-MX" smtClean="0"/>
              <a:pPr/>
              <a:t>23/08/2009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7101AD5-C0CC-4A04-B807-CC501053268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2FEF4-C6D3-43CA-8EFF-399C146502B2}" type="datetimeFigureOut">
              <a:rPr lang="es-MX" smtClean="0"/>
              <a:pPr/>
              <a:t>23/08/2009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01AD5-C0CC-4A04-B807-CC501053268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5" name="4 Rectángulo"/>
          <p:cNvSpPr/>
          <p:nvPr/>
        </p:nvSpPr>
        <p:spPr>
          <a:xfrm>
            <a:off x="0" y="148216"/>
            <a:ext cx="9144000" cy="1015663"/>
          </a:xfrm>
          <a:prstGeom prst="rect">
            <a:avLst/>
          </a:prstGeom>
        </p:spPr>
        <p:txBody>
          <a:bodyPr wrap="square">
            <a:spAutoFit/>
          </a:bodyPr>
          <a:lstStyle/>
          <a:p>
            <a:pPr algn="ctr"/>
            <a:r>
              <a:rPr lang="es-ES" sz="2000" dirty="0" smtClean="0">
                <a:latin typeface="Britannic Bold" pitchFamily="34" charset="0"/>
                <a:cs typeface="Times New Roman" pitchFamily="18" charset="0"/>
              </a:rPr>
              <a:t>ESCUELA NORMAL DE </a:t>
            </a:r>
            <a:endParaRPr lang="es-ES" sz="2000" dirty="0" smtClean="0">
              <a:latin typeface="Britannic Bold" pitchFamily="34" charset="0"/>
            </a:endParaRPr>
          </a:p>
          <a:p>
            <a:pPr algn="ctr" eaLnBrk="0" hangingPunct="0"/>
            <a:r>
              <a:rPr lang="es-ES" sz="2000" dirty="0" smtClean="0">
                <a:latin typeface="Britannic Bold" pitchFamily="34" charset="0"/>
                <a:cs typeface="Times New Roman" pitchFamily="18" charset="0"/>
              </a:rPr>
              <a:t>EDUCACIÓN  PREESCOLAR</a:t>
            </a:r>
            <a:endParaRPr lang="es-ES" sz="2000" dirty="0" smtClean="0">
              <a:latin typeface="Britannic Bold" pitchFamily="34" charset="0"/>
            </a:endParaRPr>
          </a:p>
          <a:p>
            <a:pPr algn="ctr" eaLnBrk="0" hangingPunct="0"/>
            <a:r>
              <a:rPr lang="es-ES" sz="2000" dirty="0" smtClean="0">
                <a:latin typeface="Britannic Bold" pitchFamily="34" charset="0"/>
                <a:cs typeface="Times New Roman" pitchFamily="18" charset="0"/>
              </a:rPr>
              <a:t>Ciclo Escolar 2009 - 2010</a:t>
            </a:r>
            <a:endParaRPr lang="es-ES" sz="1100" dirty="0">
              <a:latin typeface="Britannic Bold" pitchFamily="34" charset="0"/>
            </a:endParaRPr>
          </a:p>
        </p:txBody>
      </p:sp>
      <p:sp>
        <p:nvSpPr>
          <p:cNvPr id="6" name="5 Rectángulo"/>
          <p:cNvSpPr/>
          <p:nvPr/>
        </p:nvSpPr>
        <p:spPr>
          <a:xfrm rot="430556">
            <a:off x="1090038" y="1630719"/>
            <a:ext cx="8215370" cy="1446550"/>
          </a:xfrm>
          <a:prstGeom prst="rect">
            <a:avLst/>
          </a:prstGeom>
          <a:scene3d>
            <a:camera prst="isometricOffAxis2Left"/>
            <a:lightRig rig="threePt" dir="t"/>
          </a:scene3d>
          <a:sp3d>
            <a:bevelT prst="convex"/>
          </a:sp3d>
        </p:spPr>
        <p:txBody>
          <a:bodyPr wrap="square">
            <a:spAutoFit/>
            <a:sp3d/>
          </a:bodyPr>
          <a:lstStyle/>
          <a:p>
            <a:pPr algn="ctr"/>
            <a:r>
              <a:rPr lang="es-ES" sz="4400" b="1" dirty="0" smtClean="0">
                <a:latin typeface="Britannic Bold" pitchFamily="34" charset="0"/>
              </a:rPr>
              <a:t>DESARROLLO FÍSICO Y </a:t>
            </a:r>
          </a:p>
          <a:p>
            <a:pPr algn="ctr"/>
            <a:r>
              <a:rPr lang="es-ES" sz="4400" b="1" dirty="0" smtClean="0">
                <a:latin typeface="Britannic Bold" pitchFamily="34" charset="0"/>
              </a:rPr>
              <a:t>PSICOMOTOR  I </a:t>
            </a:r>
            <a:r>
              <a:rPr lang="es-ES" sz="4400" b="1" dirty="0" err="1" smtClean="0">
                <a:latin typeface="Britannic Bold" pitchFamily="34" charset="0"/>
              </a:rPr>
              <a:t>I</a:t>
            </a:r>
            <a:endParaRPr lang="es-ES" sz="4400" dirty="0">
              <a:latin typeface="Britannic Bold" pitchFamily="34" charset="0"/>
            </a:endParaRPr>
          </a:p>
        </p:txBody>
      </p:sp>
      <p:sp>
        <p:nvSpPr>
          <p:cNvPr id="7" name="6 Rectángulo"/>
          <p:cNvSpPr/>
          <p:nvPr/>
        </p:nvSpPr>
        <p:spPr>
          <a:xfrm>
            <a:off x="428596" y="2323826"/>
            <a:ext cx="8215370" cy="4462760"/>
          </a:xfrm>
          <a:prstGeom prst="rect">
            <a:avLst/>
          </a:prstGeom>
          <a:scene3d>
            <a:camera prst="orthographicFront"/>
            <a:lightRig rig="threePt" dir="t"/>
          </a:scene3d>
          <a:sp3d>
            <a:bevelT prst="slope"/>
          </a:sp3d>
        </p:spPr>
        <p:txBody>
          <a:bodyPr wrap="square">
            <a:spAutoFit/>
          </a:bodyPr>
          <a:lstStyle/>
          <a:p>
            <a:pPr eaLnBrk="0" hangingPunct="0"/>
            <a:r>
              <a:rPr lang="es-ES" sz="4800" b="1" i="1" dirty="0" smtClean="0">
                <a:effectLst>
                  <a:outerShdw blurRad="38100" dist="38100" dir="2700000" algn="tl">
                    <a:srgbClr val="C0C0C0"/>
                  </a:outerShdw>
                </a:effectLst>
                <a:latin typeface="Broadway" pitchFamily="82" charset="0"/>
                <a:cs typeface="Times New Roman" pitchFamily="18" charset="0"/>
              </a:rPr>
              <a:t>Prof.   </a:t>
            </a:r>
          </a:p>
          <a:p>
            <a:pPr eaLnBrk="0" hangingPunct="0"/>
            <a:r>
              <a:rPr lang="es-ES" sz="4800" b="1" i="1" dirty="0" smtClean="0">
                <a:effectLst>
                  <a:outerShdw blurRad="38100" dist="38100" dir="2700000" algn="tl">
                    <a:srgbClr val="C0C0C0"/>
                  </a:outerShdw>
                </a:effectLst>
                <a:latin typeface="Broadway" pitchFamily="82" charset="0"/>
                <a:cs typeface="Times New Roman" pitchFamily="18" charset="0"/>
              </a:rPr>
              <a:t>	José </a:t>
            </a:r>
          </a:p>
          <a:p>
            <a:pPr eaLnBrk="0" hangingPunct="0"/>
            <a:r>
              <a:rPr lang="es-ES" sz="4800" b="1" i="1" dirty="0" smtClean="0">
                <a:effectLst>
                  <a:outerShdw blurRad="38100" dist="38100" dir="2700000" algn="tl">
                    <a:srgbClr val="C0C0C0"/>
                  </a:outerShdw>
                </a:effectLst>
                <a:latin typeface="Broadway" pitchFamily="82" charset="0"/>
                <a:cs typeface="Times New Roman" pitchFamily="18" charset="0"/>
              </a:rPr>
              <a:t>		    Luis </a:t>
            </a:r>
          </a:p>
          <a:p>
            <a:pPr eaLnBrk="0" hangingPunct="0"/>
            <a:r>
              <a:rPr lang="es-ES" sz="4800" b="1" i="1" dirty="0" smtClean="0">
                <a:effectLst>
                  <a:outerShdw blurRad="38100" dist="38100" dir="2700000" algn="tl">
                    <a:srgbClr val="C0C0C0"/>
                  </a:outerShdw>
                </a:effectLst>
                <a:latin typeface="Broadway" pitchFamily="82" charset="0"/>
                <a:cs typeface="Times New Roman" pitchFamily="18" charset="0"/>
              </a:rPr>
              <a:t>			  Perales </a:t>
            </a:r>
          </a:p>
          <a:p>
            <a:pPr eaLnBrk="0" hangingPunct="0"/>
            <a:r>
              <a:rPr lang="es-ES" sz="4800" b="1" i="1" dirty="0" smtClean="0">
                <a:effectLst>
                  <a:outerShdw blurRad="38100" dist="38100" dir="2700000" algn="tl">
                    <a:srgbClr val="C0C0C0"/>
                  </a:outerShdw>
                </a:effectLst>
                <a:latin typeface="Broadway" pitchFamily="82" charset="0"/>
                <a:cs typeface="Times New Roman" pitchFamily="18" charset="0"/>
              </a:rPr>
              <a:t>					Torres</a:t>
            </a:r>
            <a:r>
              <a:rPr lang="es-ES" sz="7200" b="1" i="1" dirty="0" smtClean="0">
                <a:effectLst>
                  <a:outerShdw blurRad="38100" dist="38100" dir="2700000" algn="tl">
                    <a:srgbClr val="C0C0C0"/>
                  </a:outerShdw>
                </a:effectLst>
                <a:latin typeface="Broadway" pitchFamily="82" charset="0"/>
                <a:cs typeface="Times New Roman" pitchFamily="18" charset="0"/>
              </a:rPr>
              <a:t> </a:t>
            </a:r>
            <a:endParaRPr lang="es-ES" sz="2000" dirty="0" smtClean="0">
              <a:latin typeface="Broadway" pitchFamily="82" charset="0"/>
              <a:cs typeface="Times New Roman" pitchFamily="18" charset="0"/>
            </a:endParaRPr>
          </a:p>
          <a:p>
            <a:pPr algn="ctr" eaLnBrk="0" hangingPunct="0"/>
            <a:r>
              <a:rPr lang="es-ES" sz="2000" dirty="0" smtClean="0">
                <a:latin typeface="Broadway" pitchFamily="82" charset="0"/>
                <a:cs typeface="Times New Roman" pitchFamily="18" charset="0"/>
              </a:rPr>
              <a:t>Saltillo, Coahuila 					Agosto 2009</a:t>
            </a:r>
            <a:endParaRPr lang="es-ES" sz="1600" dirty="0">
              <a:latin typeface="Broadway" pitchFamily="82"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214290"/>
            <a:ext cx="8286808" cy="5555367"/>
          </a:xfrm>
          <a:prstGeom prst="rect">
            <a:avLst/>
          </a:prstGeom>
        </p:spPr>
        <p:txBody>
          <a:bodyPr wrap="square">
            <a:spAutoFit/>
          </a:bodyPr>
          <a:lstStyle/>
          <a:p>
            <a:pPr marL="342900" indent="-342900" algn="ctr">
              <a:spcBef>
                <a:spcPct val="50000"/>
              </a:spcBef>
            </a:pPr>
            <a:r>
              <a:rPr lang="es-ES" sz="2800" b="1" i="1" dirty="0" smtClean="0">
                <a:effectLst>
                  <a:outerShdw blurRad="38100" dist="38100" dir="2700000" algn="tl">
                    <a:srgbClr val="C0C0C0"/>
                  </a:outerShdw>
                </a:effectLst>
                <a:latin typeface="Comic Sans MS" pitchFamily="66" charset="0"/>
              </a:rPr>
              <a:t>En el bloque II, </a:t>
            </a:r>
          </a:p>
          <a:p>
            <a:pPr marL="342900" indent="-342900">
              <a:spcBef>
                <a:spcPct val="50000"/>
              </a:spcBef>
            </a:pPr>
            <a:r>
              <a:rPr lang="es-ES" sz="2400" b="1" dirty="0" smtClean="0">
                <a:latin typeface="Comic Sans MS" pitchFamily="66" charset="0"/>
              </a:rPr>
              <a:t>“La intervención pedagógica para favorecer el desarrollo físico y psicomotor en los niños”</a:t>
            </a:r>
          </a:p>
          <a:p>
            <a:pPr marL="342900" indent="-342900">
              <a:spcBef>
                <a:spcPct val="50000"/>
              </a:spcBef>
            </a:pPr>
            <a:r>
              <a:rPr lang="es-ES_tradnl" sz="2000" i="1" dirty="0" smtClean="0">
                <a:latin typeface="Comic Sans MS" pitchFamily="66" charset="0"/>
              </a:rPr>
              <a:t>Tema 1: </a:t>
            </a:r>
          </a:p>
          <a:p>
            <a:pPr marL="342900" indent="-342900">
              <a:spcBef>
                <a:spcPct val="50000"/>
              </a:spcBef>
            </a:pPr>
            <a:r>
              <a:rPr lang="es-ES_tradnl" i="1" dirty="0" smtClean="0">
                <a:latin typeface="Comic Sans MS" pitchFamily="66" charset="0"/>
              </a:rPr>
              <a:t>a) El Sentido Formativo de la Actividades para estimular </a:t>
            </a:r>
            <a:r>
              <a:rPr lang="es-ES" i="1" dirty="0" smtClean="0">
                <a:latin typeface="Comic Sans MS" pitchFamily="66" charset="0"/>
              </a:rPr>
              <a:t>el desarrollo físico y psicomotor en los niños. (2 actividades)</a:t>
            </a:r>
          </a:p>
          <a:p>
            <a:pPr marL="342900" indent="-342900">
              <a:spcBef>
                <a:spcPct val="50000"/>
              </a:spcBef>
            </a:pPr>
            <a:r>
              <a:rPr lang="es-ES_tradnl" i="1" dirty="0" smtClean="0">
                <a:latin typeface="Comic Sans MS" pitchFamily="66" charset="0"/>
              </a:rPr>
              <a:t>b) El Trabajo Docente y el respeto de los Diferentes Ritmos de Trabajo, Reconocimiento del esfuerzo individual.</a:t>
            </a:r>
          </a:p>
          <a:p>
            <a:pPr marL="342900" indent="-342900">
              <a:spcBef>
                <a:spcPct val="50000"/>
              </a:spcBef>
            </a:pPr>
            <a:r>
              <a:rPr lang="es-ES_tradnl" sz="2000" i="1" dirty="0" smtClean="0">
                <a:latin typeface="Comic Sans MS" pitchFamily="66" charset="0"/>
              </a:rPr>
              <a:t>Tema 2: 	La Intervención Educativa en el J. N. </a:t>
            </a:r>
          </a:p>
          <a:p>
            <a:pPr marL="342900" indent="-342900">
              <a:spcBef>
                <a:spcPct val="50000"/>
              </a:spcBef>
              <a:buFontTx/>
              <a:buAutoNum type="alphaLcParenR"/>
            </a:pPr>
            <a:r>
              <a:rPr lang="es-ES_tradnl" i="1" dirty="0" smtClean="0">
                <a:latin typeface="Comic Sans MS" pitchFamily="66" charset="0"/>
              </a:rPr>
              <a:t>Las actividades que Presentan desafíos para los niños. (2 actividades)</a:t>
            </a:r>
          </a:p>
          <a:p>
            <a:pPr marL="342900" indent="-342900">
              <a:spcBef>
                <a:spcPct val="50000"/>
              </a:spcBef>
              <a:buFontTx/>
              <a:buAutoNum type="alphaLcParenR"/>
            </a:pPr>
            <a:r>
              <a:rPr lang="es-ES_tradnl" i="1" dirty="0" smtClean="0">
                <a:latin typeface="Comic Sans MS" pitchFamily="66" charset="0"/>
              </a:rPr>
              <a:t>Los recursos de Enseñanza: disposición de espacios amplios y seguros, el uso de material (3 actividades)</a:t>
            </a:r>
          </a:p>
          <a:p>
            <a:pPr marL="342900" indent="-342900">
              <a:spcBef>
                <a:spcPct val="50000"/>
              </a:spcBef>
              <a:buFontTx/>
              <a:buAutoNum type="alphaLcParenR"/>
            </a:pPr>
            <a:r>
              <a:rPr lang="es-ES_tradnl" i="1" dirty="0" smtClean="0">
                <a:latin typeface="Comic Sans MS" pitchFamily="66" charset="0"/>
              </a:rPr>
              <a:t>El tipo de actividades que contribuyen al </a:t>
            </a:r>
            <a:r>
              <a:rPr lang="es-ES" i="1" dirty="0" smtClean="0">
                <a:latin typeface="Comic Sans MS" pitchFamily="66" charset="0"/>
              </a:rPr>
              <a:t>desarrollo físico y psicomotor (7 actividades)</a:t>
            </a:r>
            <a:endParaRPr lang="es-ES" i="1" dirty="0">
              <a:latin typeface="Comic Sans MS" pitchFamily="66" charset="0"/>
            </a:endParaRPr>
          </a:p>
        </p:txBody>
      </p:sp>
      <p:sp>
        <p:nvSpPr>
          <p:cNvPr id="4" name="3 Rectángulo"/>
          <p:cNvSpPr/>
          <p:nvPr/>
        </p:nvSpPr>
        <p:spPr>
          <a:xfrm>
            <a:off x="500098" y="5586257"/>
            <a:ext cx="9144000" cy="1200329"/>
          </a:xfrm>
          <a:prstGeom prst="rect">
            <a:avLst/>
          </a:prstGeom>
        </p:spPr>
        <p:txBody>
          <a:bodyPr wrap="square">
            <a:spAutoFit/>
          </a:bodyPr>
          <a:lstStyle/>
          <a:p>
            <a:pPr>
              <a:spcBef>
                <a:spcPct val="50000"/>
              </a:spcBef>
            </a:pPr>
            <a:r>
              <a:rPr lang="es-ES_tradnl" dirty="0" smtClean="0">
                <a:latin typeface="Comic Sans MS" pitchFamily="66" charset="0"/>
              </a:rPr>
              <a:t>T</a:t>
            </a:r>
            <a:r>
              <a:rPr lang="es-ES_tradnl" i="1" dirty="0" smtClean="0">
                <a:latin typeface="Comic Sans MS" pitchFamily="66" charset="0"/>
              </a:rPr>
              <a:t>ema 3: </a:t>
            </a:r>
          </a:p>
          <a:p>
            <a:pPr>
              <a:spcBef>
                <a:spcPct val="50000"/>
              </a:spcBef>
            </a:pPr>
            <a:r>
              <a:rPr lang="es-ES_tradnl" i="1" dirty="0" smtClean="0">
                <a:latin typeface="Comic Sans MS" pitchFamily="66" charset="0"/>
              </a:rPr>
              <a:t>La Evaluación de los logros de los niños al realizar actividad motriz.</a:t>
            </a:r>
          </a:p>
          <a:p>
            <a:pPr>
              <a:spcBef>
                <a:spcPct val="50000"/>
              </a:spcBef>
            </a:pPr>
            <a:r>
              <a:rPr lang="es-ES_tradnl" i="1" dirty="0" smtClean="0">
                <a:latin typeface="Comic Sans MS" pitchFamily="66" charset="0"/>
              </a:rPr>
              <a:t>(2 actividades)</a:t>
            </a:r>
            <a:endParaRPr lang="es-ES" i="1" dirty="0">
              <a:latin typeface="Comic Sans MS" pitchFamily="66" charset="0"/>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1806920"/>
            <a:ext cx="6429404" cy="4693914"/>
          </a:xfrm>
          <a:prstGeom prst="rect">
            <a:avLst/>
          </a:prstGeom>
        </p:spPr>
        <p:txBody>
          <a:bodyPr wrap="square">
            <a:spAutoFit/>
          </a:bodyPr>
          <a:lstStyle/>
          <a:p>
            <a:pPr>
              <a:lnSpc>
                <a:spcPct val="140000"/>
              </a:lnSpc>
            </a:pPr>
            <a:r>
              <a:rPr lang="es-ES" sz="2400" b="1" i="1" dirty="0" smtClean="0">
                <a:latin typeface="Comic Sans MS" pitchFamily="66" charset="0"/>
              </a:rPr>
              <a:t>Desarrollo Físico y Psicomotor I y II</a:t>
            </a:r>
          </a:p>
          <a:p>
            <a:pPr>
              <a:lnSpc>
                <a:spcPct val="140000"/>
              </a:lnSpc>
            </a:pPr>
            <a:r>
              <a:rPr lang="es-ES" sz="2400" b="1" i="1" dirty="0" smtClean="0">
                <a:latin typeface="Comic Sans MS" pitchFamily="66" charset="0"/>
              </a:rPr>
              <a:t>Adquisición y Desenvolvimiento del Lenguaje I y II</a:t>
            </a:r>
          </a:p>
          <a:p>
            <a:pPr>
              <a:lnSpc>
                <a:spcPct val="140000"/>
              </a:lnSpc>
            </a:pPr>
            <a:r>
              <a:rPr lang="es-ES" sz="2400" b="1" i="1" dirty="0" smtClean="0">
                <a:latin typeface="Comic Sans MS" pitchFamily="66" charset="0"/>
              </a:rPr>
              <a:t>Conocimiento del Medio Natural y Social I y II</a:t>
            </a:r>
          </a:p>
          <a:p>
            <a:pPr>
              <a:lnSpc>
                <a:spcPct val="140000"/>
              </a:lnSpc>
            </a:pPr>
            <a:r>
              <a:rPr lang="es-ES" sz="2400" b="1" i="1" dirty="0" smtClean="0">
                <a:latin typeface="Comic Sans MS" pitchFamily="66" charset="0"/>
              </a:rPr>
              <a:t>Pensamiento Matemático</a:t>
            </a:r>
          </a:p>
          <a:p>
            <a:pPr>
              <a:lnSpc>
                <a:spcPct val="140000"/>
              </a:lnSpc>
            </a:pPr>
            <a:r>
              <a:rPr lang="es-ES" sz="2400" b="1" i="1" dirty="0" smtClean="0">
                <a:latin typeface="Comic Sans MS" pitchFamily="66" charset="0"/>
              </a:rPr>
              <a:t>Socialización y Afectividad I </a:t>
            </a:r>
            <a:r>
              <a:rPr lang="es-ES" sz="2400" b="1" i="1" dirty="0" err="1" smtClean="0">
                <a:latin typeface="Comic Sans MS" pitchFamily="66" charset="0"/>
              </a:rPr>
              <a:t>yII</a:t>
            </a:r>
            <a:endParaRPr lang="es-ES" sz="2400" b="1" i="1" dirty="0" smtClean="0">
              <a:latin typeface="Comic Sans MS" pitchFamily="66" charset="0"/>
            </a:endParaRPr>
          </a:p>
          <a:p>
            <a:pPr>
              <a:lnSpc>
                <a:spcPct val="140000"/>
              </a:lnSpc>
            </a:pPr>
            <a:r>
              <a:rPr lang="es-ES" sz="2400" b="1" i="1" dirty="0" smtClean="0">
                <a:latin typeface="Comic Sans MS" pitchFamily="66" charset="0"/>
              </a:rPr>
              <a:t>Necesidades Educativas Especiales</a:t>
            </a:r>
          </a:p>
          <a:p>
            <a:pPr>
              <a:lnSpc>
                <a:spcPct val="140000"/>
              </a:lnSpc>
            </a:pPr>
            <a:r>
              <a:rPr lang="es-ES" sz="2400" b="1" i="1" dirty="0" smtClean="0">
                <a:latin typeface="Comic Sans MS" pitchFamily="66" charset="0"/>
              </a:rPr>
              <a:t>Entorno Familiar y Social I y II</a:t>
            </a:r>
            <a:endParaRPr lang="es-ES" sz="2400" b="1" i="1" dirty="0">
              <a:latin typeface="Comic Sans MS" pitchFamily="66" charset="0"/>
            </a:endParaRPr>
          </a:p>
        </p:txBody>
      </p:sp>
      <p:sp>
        <p:nvSpPr>
          <p:cNvPr id="4" name="3 Rectángulo"/>
          <p:cNvSpPr/>
          <p:nvPr/>
        </p:nvSpPr>
        <p:spPr>
          <a:xfrm>
            <a:off x="428596" y="639529"/>
            <a:ext cx="8215370" cy="646331"/>
          </a:xfrm>
          <a:prstGeom prst="rect">
            <a:avLst/>
          </a:prstGeom>
        </p:spPr>
        <p:txBody>
          <a:bodyPr wrap="square">
            <a:spAutoFit/>
          </a:bodyPr>
          <a:lstStyle/>
          <a:p>
            <a:pPr algn="ctr"/>
            <a:r>
              <a:rPr lang="es-ES" sz="3600" b="1" i="1" u="sng" dirty="0" smtClean="0">
                <a:latin typeface="Comic Sans MS" pitchFamily="66" charset="0"/>
              </a:rPr>
              <a:t>Relación con otras Asignaturas</a:t>
            </a:r>
            <a:endParaRPr lang="es-MX" sz="3600" i="1" dirty="0"/>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500034" y="1500174"/>
            <a:ext cx="6357966" cy="4893647"/>
          </a:xfrm>
          <a:prstGeom prst="rect">
            <a:avLst/>
          </a:prstGeom>
        </p:spPr>
        <p:txBody>
          <a:bodyPr wrap="square">
            <a:spAutoFit/>
          </a:bodyPr>
          <a:lstStyle/>
          <a:p>
            <a:r>
              <a:rPr lang="es-ES_tradnl" sz="2400" b="1" i="1" dirty="0" smtClean="0">
                <a:effectLst>
                  <a:outerShdw blurRad="38100" dist="38100" dir="2700000" algn="tl">
                    <a:srgbClr val="C0C0C0"/>
                  </a:outerShdw>
                </a:effectLst>
                <a:latin typeface="Comic Sans MS" pitchFamily="66" charset="0"/>
              </a:rPr>
              <a:t>Consultas e investigaciones</a:t>
            </a:r>
          </a:p>
          <a:p>
            <a:endParaRPr lang="es-ES_tradnl" sz="2400" b="1" i="1" dirty="0" smtClean="0">
              <a:effectLst>
                <a:outerShdw blurRad="38100" dist="38100" dir="2700000" algn="tl">
                  <a:srgbClr val="C0C0C0"/>
                </a:outerShdw>
              </a:effectLst>
              <a:latin typeface="Comic Sans MS" pitchFamily="66" charset="0"/>
            </a:endParaRPr>
          </a:p>
          <a:p>
            <a:r>
              <a:rPr lang="es-ES_tradnl" sz="2400" b="1" i="1" dirty="0" smtClean="0">
                <a:effectLst>
                  <a:outerShdw blurRad="38100" dist="38100" dir="2700000" algn="tl">
                    <a:srgbClr val="C0C0C0"/>
                  </a:outerShdw>
                </a:effectLst>
                <a:latin typeface="Comic Sans MS" pitchFamily="66" charset="0"/>
              </a:rPr>
              <a:t>Exposiciones de clase</a:t>
            </a:r>
          </a:p>
          <a:p>
            <a:r>
              <a:rPr lang="es-ES_tradnl" sz="2400" b="1" i="1" dirty="0" smtClean="0">
                <a:effectLst>
                  <a:outerShdw blurRad="38100" dist="38100" dir="2700000" algn="tl">
                    <a:srgbClr val="C0C0C0"/>
                  </a:outerShdw>
                </a:effectLst>
                <a:latin typeface="Comic Sans MS" pitchFamily="66" charset="0"/>
              </a:rPr>
              <a:t> </a:t>
            </a:r>
          </a:p>
          <a:p>
            <a:r>
              <a:rPr lang="es-ES_tradnl" sz="2400" b="1" i="1" dirty="0" smtClean="0">
                <a:effectLst>
                  <a:outerShdw blurRad="38100" dist="38100" dir="2700000" algn="tl">
                    <a:srgbClr val="C0C0C0"/>
                  </a:outerShdw>
                </a:effectLst>
                <a:latin typeface="Comic Sans MS" pitchFamily="66" charset="0"/>
              </a:rPr>
              <a:t>Trabajos colaborativos</a:t>
            </a:r>
          </a:p>
          <a:p>
            <a:endParaRPr lang="es-ES_tradnl" sz="2400" b="1" i="1" dirty="0" smtClean="0">
              <a:effectLst>
                <a:outerShdw blurRad="38100" dist="38100" dir="2700000" algn="tl">
                  <a:srgbClr val="C0C0C0"/>
                </a:outerShdw>
              </a:effectLst>
              <a:latin typeface="Comic Sans MS" pitchFamily="66" charset="0"/>
            </a:endParaRPr>
          </a:p>
          <a:p>
            <a:r>
              <a:rPr lang="es-ES_tradnl" sz="2400" b="1" i="1" dirty="0" smtClean="0">
                <a:effectLst>
                  <a:outerShdw blurRad="38100" dist="38100" dir="2700000" algn="tl">
                    <a:srgbClr val="C0C0C0"/>
                  </a:outerShdw>
                </a:effectLst>
                <a:latin typeface="Comic Sans MS" pitchFamily="66" charset="0"/>
              </a:rPr>
              <a:t>Debates</a:t>
            </a:r>
          </a:p>
          <a:p>
            <a:endParaRPr lang="es-ES_tradnl" sz="2400" b="1" i="1" dirty="0" smtClean="0">
              <a:effectLst>
                <a:outerShdw blurRad="38100" dist="38100" dir="2700000" algn="tl">
                  <a:srgbClr val="C0C0C0"/>
                </a:outerShdw>
              </a:effectLst>
              <a:latin typeface="Comic Sans MS" pitchFamily="66" charset="0"/>
            </a:endParaRPr>
          </a:p>
          <a:p>
            <a:r>
              <a:rPr lang="es-ES_tradnl" sz="2400" b="1" i="1" dirty="0" smtClean="0">
                <a:effectLst>
                  <a:outerShdw blurRad="38100" dist="38100" dir="2700000" algn="tl">
                    <a:srgbClr val="C0C0C0"/>
                  </a:outerShdw>
                </a:effectLst>
                <a:latin typeface="Comic Sans MS" pitchFamily="66" charset="0"/>
              </a:rPr>
              <a:t>Plenarias </a:t>
            </a:r>
          </a:p>
          <a:p>
            <a:endParaRPr lang="es-ES_tradnl" sz="2400" b="1" i="1" dirty="0" smtClean="0">
              <a:effectLst>
                <a:outerShdw blurRad="38100" dist="38100" dir="2700000" algn="tl">
                  <a:srgbClr val="C0C0C0"/>
                </a:outerShdw>
              </a:effectLst>
              <a:latin typeface="Comic Sans MS" pitchFamily="66" charset="0"/>
            </a:endParaRPr>
          </a:p>
          <a:p>
            <a:r>
              <a:rPr lang="es-ES_tradnl" sz="2400" b="1" i="1" dirty="0" smtClean="0">
                <a:effectLst>
                  <a:outerShdw blurRad="38100" dist="38100" dir="2700000" algn="tl">
                    <a:srgbClr val="C0C0C0"/>
                  </a:outerShdw>
                </a:effectLst>
                <a:latin typeface="Comic Sans MS" pitchFamily="66" charset="0"/>
              </a:rPr>
              <a:t>Mesas de trabajo</a:t>
            </a:r>
          </a:p>
          <a:p>
            <a:endParaRPr lang="es-ES_tradnl" sz="2400" b="1" i="1" dirty="0" smtClean="0">
              <a:effectLst>
                <a:outerShdw blurRad="38100" dist="38100" dir="2700000" algn="tl">
                  <a:srgbClr val="C0C0C0"/>
                </a:outerShdw>
              </a:effectLst>
              <a:latin typeface="Comic Sans MS" pitchFamily="66" charset="0"/>
            </a:endParaRPr>
          </a:p>
          <a:p>
            <a:r>
              <a:rPr lang="es-ES_tradnl" sz="2400" b="1" i="1" dirty="0" smtClean="0">
                <a:effectLst>
                  <a:outerShdw blurRad="38100" dist="38100" dir="2700000" algn="tl">
                    <a:srgbClr val="C0C0C0"/>
                  </a:outerShdw>
                </a:effectLst>
                <a:latin typeface="Comic Sans MS" pitchFamily="66" charset="0"/>
              </a:rPr>
              <a:t>Fichas de observación</a:t>
            </a:r>
            <a:endParaRPr lang="es-ES" sz="2400" b="1" i="1" dirty="0">
              <a:effectLst>
                <a:outerShdw blurRad="38100" dist="38100" dir="2700000" algn="tl">
                  <a:srgbClr val="C0C0C0"/>
                </a:outerShdw>
              </a:effectLst>
              <a:latin typeface="Comic Sans MS" pitchFamily="66" charset="0"/>
            </a:endParaRPr>
          </a:p>
        </p:txBody>
      </p:sp>
      <p:sp>
        <p:nvSpPr>
          <p:cNvPr id="4" name="3 Rectángulo"/>
          <p:cNvSpPr/>
          <p:nvPr/>
        </p:nvSpPr>
        <p:spPr>
          <a:xfrm>
            <a:off x="428597" y="428604"/>
            <a:ext cx="8286808" cy="646331"/>
          </a:xfrm>
          <a:prstGeom prst="rect">
            <a:avLst/>
          </a:prstGeom>
        </p:spPr>
        <p:txBody>
          <a:bodyPr wrap="square">
            <a:spAutoFit/>
          </a:bodyPr>
          <a:lstStyle/>
          <a:p>
            <a:pPr algn="ctr"/>
            <a:r>
              <a:rPr lang="es-ES_tradnl" sz="3600" b="1" i="1" dirty="0" smtClean="0">
                <a:effectLst>
                  <a:outerShdw blurRad="38100" dist="38100" dir="2700000" algn="tl">
                    <a:srgbClr val="C0C0C0"/>
                  </a:outerShdw>
                </a:effectLst>
                <a:latin typeface="Comic Sans MS" pitchFamily="66" charset="0"/>
              </a:rPr>
              <a:t>ESTRATEGIAS METODOLÓGICAS</a:t>
            </a:r>
            <a:endParaRPr lang="es-ES" sz="3600" b="1" i="1" dirty="0">
              <a:effectLst>
                <a:outerShdw blurRad="38100" dist="38100" dir="2700000" algn="tl">
                  <a:srgbClr val="C0C0C0"/>
                </a:outerShdw>
              </a:effectLst>
              <a:latin typeface="Comic Sans MS" pitchFamily="66" charset="0"/>
            </a:endParaRPr>
          </a:p>
        </p:txBody>
      </p:sp>
    </p:spTree>
  </p:cSld>
  <p:clrMapOvr>
    <a:masterClrMapping/>
  </p:clrMapOvr>
  <p:transition>
    <p:push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500034" y="1643050"/>
            <a:ext cx="6357966" cy="4832092"/>
          </a:xfrm>
          <a:prstGeom prst="rect">
            <a:avLst/>
          </a:prstGeom>
        </p:spPr>
        <p:txBody>
          <a:bodyPr wrap="square">
            <a:spAutoFit/>
          </a:bodyPr>
          <a:lstStyle/>
          <a:p>
            <a:r>
              <a:rPr lang="es-ES_tradnl" sz="2800" b="1" i="1" dirty="0" smtClean="0">
                <a:latin typeface="Comic Sans MS" pitchFamily="66" charset="0"/>
              </a:rPr>
              <a:t>Fichas de observación</a:t>
            </a:r>
          </a:p>
          <a:p>
            <a:endParaRPr lang="es-ES_tradnl" sz="2800" b="1" i="1" dirty="0" smtClean="0">
              <a:latin typeface="Comic Sans MS" pitchFamily="66" charset="0"/>
            </a:endParaRPr>
          </a:p>
          <a:p>
            <a:r>
              <a:rPr lang="es-ES_tradnl" sz="2800" b="1" i="1" dirty="0" smtClean="0">
                <a:latin typeface="Comic Sans MS" pitchFamily="66" charset="0"/>
              </a:rPr>
              <a:t>Entrevistas</a:t>
            </a:r>
          </a:p>
          <a:p>
            <a:endParaRPr lang="es-ES_tradnl" sz="2800" b="1" i="1" dirty="0" smtClean="0">
              <a:latin typeface="Comic Sans MS" pitchFamily="66" charset="0"/>
            </a:endParaRPr>
          </a:p>
          <a:p>
            <a:r>
              <a:rPr lang="es-ES_tradnl" sz="2800" b="1" i="1" dirty="0" smtClean="0">
                <a:latin typeface="Comic Sans MS" pitchFamily="66" charset="0"/>
              </a:rPr>
              <a:t>Ensayos</a:t>
            </a:r>
          </a:p>
          <a:p>
            <a:endParaRPr lang="es-ES_tradnl" sz="2800" b="1" i="1" dirty="0" smtClean="0">
              <a:latin typeface="Comic Sans MS" pitchFamily="66" charset="0"/>
            </a:endParaRPr>
          </a:p>
          <a:p>
            <a:r>
              <a:rPr lang="es-ES_tradnl" sz="2800" b="1" i="1" dirty="0" smtClean="0">
                <a:latin typeface="Comic Sans MS" pitchFamily="66" charset="0"/>
              </a:rPr>
              <a:t>Reportes de lectura (variantes)</a:t>
            </a:r>
          </a:p>
          <a:p>
            <a:endParaRPr lang="es-ES_tradnl" sz="2800" b="1" i="1" dirty="0" smtClean="0">
              <a:latin typeface="Comic Sans MS" pitchFamily="66" charset="0"/>
            </a:endParaRPr>
          </a:p>
          <a:p>
            <a:r>
              <a:rPr lang="es-ES_tradnl" sz="2800" b="1" i="1" dirty="0" smtClean="0">
                <a:latin typeface="Comic Sans MS" pitchFamily="66" charset="0"/>
              </a:rPr>
              <a:t>Reporte de actividades</a:t>
            </a:r>
          </a:p>
          <a:p>
            <a:endParaRPr lang="es-ES_tradnl" sz="2800" b="1" i="1" dirty="0" smtClean="0">
              <a:latin typeface="Comic Sans MS" pitchFamily="66" charset="0"/>
            </a:endParaRPr>
          </a:p>
          <a:p>
            <a:r>
              <a:rPr lang="es-ES_tradnl" sz="2800" b="1" i="1" dirty="0" smtClean="0">
                <a:latin typeface="Comic Sans MS" pitchFamily="66" charset="0"/>
              </a:rPr>
              <a:t>Notas personales ( cuaderno)</a:t>
            </a:r>
            <a:endParaRPr lang="es-ES_tradnl" sz="2800" b="1" i="1" dirty="0">
              <a:latin typeface="Comic Sans MS" pitchFamily="66" charset="0"/>
            </a:endParaRPr>
          </a:p>
        </p:txBody>
      </p:sp>
      <p:sp>
        <p:nvSpPr>
          <p:cNvPr id="4" name="3 Rectángulo"/>
          <p:cNvSpPr/>
          <p:nvPr/>
        </p:nvSpPr>
        <p:spPr>
          <a:xfrm>
            <a:off x="428596" y="428604"/>
            <a:ext cx="8286808" cy="769441"/>
          </a:xfrm>
          <a:prstGeom prst="rect">
            <a:avLst/>
          </a:prstGeom>
        </p:spPr>
        <p:txBody>
          <a:bodyPr wrap="square">
            <a:spAutoFit/>
          </a:bodyPr>
          <a:lstStyle/>
          <a:p>
            <a:pPr algn="ctr"/>
            <a:r>
              <a:rPr lang="es-ES_tradnl" sz="4400" b="1" i="1" dirty="0" smtClean="0">
                <a:effectLst>
                  <a:outerShdw blurRad="38100" dist="38100" dir="2700000" algn="tl">
                    <a:srgbClr val="C0C0C0"/>
                  </a:outerShdw>
                </a:effectLst>
                <a:latin typeface="Comic Sans MS" pitchFamily="66" charset="0"/>
              </a:rPr>
              <a:t>PRODUCTOS A EVALUAR</a:t>
            </a:r>
            <a:endParaRPr lang="es-ES" sz="4400" b="1" i="1" dirty="0">
              <a:effectLst>
                <a:outerShdw blurRad="38100" dist="38100" dir="2700000" algn="tl">
                  <a:srgbClr val="C0C0C0"/>
                </a:outerShdw>
              </a:effectLst>
              <a:latin typeface="Comic Sans MS" pitchFamily="66" charset="0"/>
            </a:endParaRPr>
          </a:p>
        </p:txBody>
      </p:sp>
    </p:spTree>
  </p:cSld>
  <p:clrMapOvr>
    <a:masterClrMapping/>
  </p:clrMapOvr>
  <p:transition>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612" y="2202974"/>
            <a:ext cx="6572280" cy="4154984"/>
          </a:xfrm>
          <a:prstGeom prst="rect">
            <a:avLst/>
          </a:prstGeom>
        </p:spPr>
        <p:txBody>
          <a:bodyPr wrap="square">
            <a:spAutoFit/>
          </a:bodyPr>
          <a:lstStyle/>
          <a:p>
            <a:r>
              <a:rPr lang="es-ES_tradnl" sz="2400" b="1" i="1" dirty="0" smtClean="0">
                <a:latin typeface="Comic Sans MS" pitchFamily="66" charset="0"/>
              </a:rPr>
              <a:t>Habilidad para elaborar y socializar ideas</a:t>
            </a:r>
          </a:p>
          <a:p>
            <a:r>
              <a:rPr lang="es-ES_tradnl" sz="2400" b="1" i="1" dirty="0" smtClean="0">
                <a:latin typeface="Comic Sans MS" pitchFamily="66" charset="0"/>
              </a:rPr>
              <a:t>Capacidad de síntesis y análisis.</a:t>
            </a:r>
          </a:p>
          <a:p>
            <a:endParaRPr lang="es-ES_tradnl" sz="2400" b="1" i="1" dirty="0" smtClean="0">
              <a:latin typeface="Comic Sans MS" pitchFamily="66" charset="0"/>
            </a:endParaRPr>
          </a:p>
          <a:p>
            <a:r>
              <a:rPr lang="es-ES_tradnl" sz="2400" b="1" i="1" dirty="0" smtClean="0">
                <a:latin typeface="Comic Sans MS" pitchFamily="66" charset="0"/>
              </a:rPr>
              <a:t>Actitud de  respeto, compromiso y responsabilidad.</a:t>
            </a:r>
          </a:p>
          <a:p>
            <a:endParaRPr lang="es-ES_tradnl" sz="2400" b="1" i="1" dirty="0" smtClean="0">
              <a:latin typeface="Comic Sans MS" pitchFamily="66" charset="0"/>
            </a:endParaRPr>
          </a:p>
          <a:p>
            <a:r>
              <a:rPr lang="es-ES_tradnl" sz="2400" b="1" i="1" dirty="0" smtClean="0">
                <a:latin typeface="Comic Sans MS" pitchFamily="66" charset="0"/>
              </a:rPr>
              <a:t>Disposición para realizar trabajos colaborativos.</a:t>
            </a:r>
          </a:p>
          <a:p>
            <a:endParaRPr lang="es-ES_tradnl" sz="2400" b="1" i="1" dirty="0" smtClean="0">
              <a:latin typeface="Comic Sans MS" pitchFamily="66" charset="0"/>
            </a:endParaRPr>
          </a:p>
          <a:p>
            <a:r>
              <a:rPr lang="es-ES_tradnl" sz="2400" b="1" i="1" dirty="0" smtClean="0">
                <a:latin typeface="Comic Sans MS" pitchFamily="66" charset="0"/>
              </a:rPr>
              <a:t>Participación activa y certera</a:t>
            </a:r>
          </a:p>
          <a:p>
            <a:r>
              <a:rPr lang="es-ES_tradnl" sz="2400" b="1" i="1" dirty="0" smtClean="0">
                <a:latin typeface="Comic Sans MS" pitchFamily="66" charset="0"/>
              </a:rPr>
              <a:t>Cumplimiento de actividades  y tareas.</a:t>
            </a:r>
            <a:endParaRPr lang="es-ES_tradnl" sz="2400" b="1" i="1" dirty="0">
              <a:latin typeface="Comic Sans MS" pitchFamily="66" charset="0"/>
            </a:endParaRPr>
          </a:p>
        </p:txBody>
      </p:sp>
      <p:sp>
        <p:nvSpPr>
          <p:cNvPr id="4" name="3 Rectángulo"/>
          <p:cNvSpPr/>
          <p:nvPr/>
        </p:nvSpPr>
        <p:spPr>
          <a:xfrm>
            <a:off x="428596" y="873609"/>
            <a:ext cx="8286808" cy="769441"/>
          </a:xfrm>
          <a:prstGeom prst="rect">
            <a:avLst/>
          </a:prstGeom>
        </p:spPr>
        <p:txBody>
          <a:bodyPr wrap="square">
            <a:spAutoFit/>
          </a:bodyPr>
          <a:lstStyle/>
          <a:p>
            <a:r>
              <a:rPr lang="es-ES_tradnl" sz="4400" b="1" i="1" dirty="0" smtClean="0">
                <a:effectLst>
                  <a:outerShdw blurRad="38100" dist="38100" dir="2700000" algn="tl">
                    <a:srgbClr val="C0C0C0"/>
                  </a:outerShdw>
                </a:effectLst>
                <a:latin typeface="Comic Sans MS" pitchFamily="66" charset="0"/>
              </a:rPr>
              <a:t>ASPECTOS A EVALUAR</a:t>
            </a:r>
            <a:endParaRPr lang="es-ES" sz="4400" b="1" i="1" dirty="0">
              <a:effectLst>
                <a:outerShdw blurRad="38100" dist="38100" dir="2700000" algn="tl">
                  <a:srgbClr val="C0C0C0"/>
                </a:outerShdw>
              </a:effectLst>
              <a:latin typeface="Comic Sans MS" pitchFamily="66" charset="0"/>
            </a:endParaRPr>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1484076"/>
            <a:ext cx="6929486" cy="5016758"/>
          </a:xfrm>
          <a:prstGeom prst="rect">
            <a:avLst/>
          </a:prstGeom>
        </p:spPr>
        <p:txBody>
          <a:bodyPr wrap="square">
            <a:spAutoFit/>
          </a:bodyPr>
          <a:lstStyle/>
          <a:p>
            <a:pPr>
              <a:spcBef>
                <a:spcPct val="50000"/>
              </a:spcBef>
            </a:pPr>
            <a:r>
              <a:rPr lang="es-MX" sz="2000" b="1" i="1" dirty="0" smtClean="0">
                <a:latin typeface="Comic Sans MS" pitchFamily="66" charset="0"/>
              </a:rPr>
              <a:t>Lectura de Textos:</a:t>
            </a:r>
          </a:p>
          <a:p>
            <a:pPr>
              <a:spcBef>
                <a:spcPct val="50000"/>
              </a:spcBef>
            </a:pPr>
            <a:r>
              <a:rPr lang="es-MX" sz="2000" b="1" i="1" dirty="0" smtClean="0">
                <a:latin typeface="Comic Sans MS" pitchFamily="66" charset="0"/>
              </a:rPr>
              <a:t>	* Fundamentos del texto (contenido completo )</a:t>
            </a:r>
          </a:p>
          <a:p>
            <a:pPr>
              <a:spcBef>
                <a:spcPct val="50000"/>
              </a:spcBef>
            </a:pPr>
            <a:r>
              <a:rPr lang="es-MX" sz="2000" b="1" i="1" dirty="0" smtClean="0">
                <a:latin typeface="Comic Sans MS" pitchFamily="66" charset="0"/>
              </a:rPr>
              <a:t>	* Puntos e ideas principales</a:t>
            </a:r>
          </a:p>
          <a:p>
            <a:pPr>
              <a:spcBef>
                <a:spcPct val="50000"/>
              </a:spcBef>
            </a:pPr>
            <a:r>
              <a:rPr lang="es-MX" sz="2000" b="1" i="1" dirty="0" smtClean="0">
                <a:latin typeface="Comic Sans MS" pitchFamily="66" charset="0"/>
              </a:rPr>
              <a:t>	* Conclusiones y/u opiniones personales </a:t>
            </a:r>
          </a:p>
          <a:p>
            <a:pPr>
              <a:spcBef>
                <a:spcPct val="50000"/>
              </a:spcBef>
            </a:pPr>
            <a:r>
              <a:rPr lang="es-MX" sz="2000" b="1" i="1" dirty="0" smtClean="0">
                <a:latin typeface="Comic Sans MS" pitchFamily="66" charset="0"/>
              </a:rPr>
              <a:t>	* Coherencia</a:t>
            </a:r>
          </a:p>
          <a:p>
            <a:pPr>
              <a:spcBef>
                <a:spcPct val="50000"/>
              </a:spcBef>
            </a:pPr>
            <a:r>
              <a:rPr lang="es-MX" sz="2000" b="1" i="1" dirty="0" smtClean="0">
                <a:latin typeface="Comic Sans MS" pitchFamily="66" charset="0"/>
              </a:rPr>
              <a:t>	* Lecturas Interpretativas</a:t>
            </a:r>
          </a:p>
          <a:p>
            <a:pPr>
              <a:spcBef>
                <a:spcPct val="50000"/>
              </a:spcBef>
            </a:pPr>
            <a:r>
              <a:rPr lang="es-MX" sz="2000" b="1" i="1" dirty="0" smtClean="0">
                <a:latin typeface="Comic Sans MS" pitchFamily="66" charset="0"/>
              </a:rPr>
              <a:t>Producto: </a:t>
            </a:r>
          </a:p>
          <a:p>
            <a:pPr>
              <a:spcBef>
                <a:spcPct val="50000"/>
              </a:spcBef>
            </a:pPr>
            <a:r>
              <a:rPr lang="es-MX" sz="2000" b="1" i="1" dirty="0" smtClean="0">
                <a:latin typeface="Comic Sans MS" pitchFamily="66" charset="0"/>
              </a:rPr>
              <a:t>	* Cuadros Sinópticos</a:t>
            </a:r>
          </a:p>
          <a:p>
            <a:pPr>
              <a:spcBef>
                <a:spcPct val="50000"/>
              </a:spcBef>
            </a:pPr>
            <a:r>
              <a:rPr lang="es-MX" sz="2000" b="1" i="1" dirty="0" smtClean="0">
                <a:latin typeface="Comic Sans MS" pitchFamily="66" charset="0"/>
              </a:rPr>
              <a:t>	* Mapas Conceptuales</a:t>
            </a:r>
          </a:p>
          <a:p>
            <a:pPr>
              <a:spcBef>
                <a:spcPct val="50000"/>
              </a:spcBef>
            </a:pPr>
            <a:r>
              <a:rPr lang="es-MX" sz="2000" b="1" i="1" dirty="0" smtClean="0">
                <a:latin typeface="Comic Sans MS" pitchFamily="66" charset="0"/>
              </a:rPr>
              <a:t>	* Esquemas</a:t>
            </a:r>
          </a:p>
          <a:p>
            <a:pPr>
              <a:spcBef>
                <a:spcPct val="50000"/>
              </a:spcBef>
            </a:pPr>
            <a:r>
              <a:rPr lang="es-MX" sz="2000" b="1" i="1" dirty="0" smtClean="0">
                <a:latin typeface="Comic Sans MS" pitchFamily="66" charset="0"/>
              </a:rPr>
              <a:t>	+ Escritos interpretativos y/o de opinión</a:t>
            </a:r>
            <a:endParaRPr lang="es-ES" sz="2000" b="1" i="1" dirty="0">
              <a:latin typeface="Comic Sans MS" pitchFamily="66" charset="0"/>
            </a:endParaRPr>
          </a:p>
        </p:txBody>
      </p:sp>
      <p:sp>
        <p:nvSpPr>
          <p:cNvPr id="4" name="3 Rectángulo"/>
          <p:cNvSpPr/>
          <p:nvPr/>
        </p:nvSpPr>
        <p:spPr>
          <a:xfrm>
            <a:off x="428596" y="500043"/>
            <a:ext cx="8215370" cy="584775"/>
          </a:xfrm>
          <a:prstGeom prst="rect">
            <a:avLst/>
          </a:prstGeom>
        </p:spPr>
        <p:txBody>
          <a:bodyPr wrap="square">
            <a:spAutoFit/>
          </a:bodyPr>
          <a:lstStyle/>
          <a:p>
            <a:pPr algn="ctr"/>
            <a:r>
              <a:rPr lang="es-MX" sz="3200" b="1" i="1" kern="10" spc="720" dirty="0" smtClean="0">
                <a:ln w="9525">
                  <a:solidFill>
                    <a:schemeClr val="bg2"/>
                  </a:solidFill>
                  <a:round/>
                  <a:headEnd/>
                  <a:tailEnd/>
                </a:ln>
                <a:solidFill>
                  <a:schemeClr val="accent6">
                    <a:lumMod val="75000"/>
                  </a:schemeClr>
                </a:solidFill>
                <a:effectLst>
                  <a:outerShdw dist="45791" dir="3378596" algn="ctr" rotWithShape="0">
                    <a:srgbClr val="4D4D4D">
                      <a:alpha val="80000"/>
                    </a:srgbClr>
                  </a:outerShdw>
                </a:effectLst>
                <a:latin typeface="Comic Sans MS"/>
              </a:rPr>
              <a:t>Metodología de Evaluación</a:t>
            </a:r>
            <a:endParaRPr lang="es-MX" sz="3200" b="1" i="1" kern="10" spc="720" dirty="0">
              <a:ln w="9525">
                <a:solidFill>
                  <a:schemeClr val="bg2"/>
                </a:solidFill>
                <a:round/>
                <a:headEnd/>
                <a:tailEnd/>
              </a:ln>
              <a:solidFill>
                <a:schemeClr val="accent6">
                  <a:lumMod val="75000"/>
                </a:schemeClr>
              </a:solidFill>
              <a:effectLst>
                <a:outerShdw dist="45791" dir="3378596" algn="ctr" rotWithShape="0">
                  <a:srgbClr val="4D4D4D">
                    <a:alpha val="80000"/>
                  </a:srgbClr>
                </a:outerShdw>
              </a:effectLst>
              <a:latin typeface="Comic Sans MS"/>
            </a:endParaRPr>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CuadroTexto"/>
          <p:cNvSpPr txBox="1"/>
          <p:nvPr/>
        </p:nvSpPr>
        <p:spPr>
          <a:xfrm>
            <a:off x="928662" y="514159"/>
            <a:ext cx="7500990" cy="1200329"/>
          </a:xfrm>
          <a:prstGeom prst="rect">
            <a:avLst/>
          </a:prstGeom>
          <a:noFill/>
        </p:spPr>
        <p:txBody>
          <a:bodyPr wrap="square" rtlCol="0">
            <a:spAutoFit/>
          </a:bodyPr>
          <a:lstStyle/>
          <a:p>
            <a:r>
              <a:rPr lang="es-MX" sz="2400" dirty="0" smtClean="0">
                <a:latin typeface="Comic Sans MS" pitchFamily="66" charset="0"/>
              </a:rPr>
              <a:t>Se solicita que en cada reporte de lectura se incluya glosario con un mínimo de 5 palabras desconocidas o que no entiendan.</a:t>
            </a:r>
            <a:endParaRPr lang="es-MX" sz="2400" dirty="0">
              <a:latin typeface="Comic Sans MS" pitchFamily="66" charset="0"/>
            </a:endParaRPr>
          </a:p>
        </p:txBody>
      </p:sp>
      <p:sp>
        <p:nvSpPr>
          <p:cNvPr id="4" name="3 CuadroTexto"/>
          <p:cNvSpPr txBox="1"/>
          <p:nvPr/>
        </p:nvSpPr>
        <p:spPr>
          <a:xfrm>
            <a:off x="428596" y="1785926"/>
            <a:ext cx="8215370" cy="1200329"/>
          </a:xfrm>
          <a:prstGeom prst="rect">
            <a:avLst/>
          </a:prstGeom>
          <a:noFill/>
        </p:spPr>
        <p:txBody>
          <a:bodyPr wrap="square" rtlCol="0">
            <a:spAutoFit/>
          </a:bodyPr>
          <a:lstStyle/>
          <a:p>
            <a:r>
              <a:rPr lang="es-MX" sz="2400" dirty="0" smtClean="0">
                <a:latin typeface="Comic Sans MS" pitchFamily="66" charset="0"/>
              </a:rPr>
              <a:t>Se diseñaran 5 preguntas , señalando sus respuestas, las cuales deberán de ser de opción múltiple (4 opciones, a, b, c y d)</a:t>
            </a:r>
            <a:endParaRPr lang="es-MX" sz="2400" dirty="0">
              <a:latin typeface="Comic Sans MS" pitchFamily="66" charset="0"/>
            </a:endParaRPr>
          </a:p>
        </p:txBody>
      </p:sp>
      <p:sp>
        <p:nvSpPr>
          <p:cNvPr id="5" name="4 CuadroTexto"/>
          <p:cNvSpPr txBox="1"/>
          <p:nvPr/>
        </p:nvSpPr>
        <p:spPr>
          <a:xfrm>
            <a:off x="928662" y="3014489"/>
            <a:ext cx="6143668" cy="1200329"/>
          </a:xfrm>
          <a:prstGeom prst="rect">
            <a:avLst/>
          </a:prstGeom>
          <a:noFill/>
        </p:spPr>
        <p:txBody>
          <a:bodyPr wrap="square" rtlCol="0">
            <a:spAutoFit/>
          </a:bodyPr>
          <a:lstStyle/>
          <a:p>
            <a:r>
              <a:rPr lang="es-MX" sz="2400" dirty="0" smtClean="0">
                <a:latin typeface="Comic Sans MS" pitchFamily="66" charset="0"/>
              </a:rPr>
              <a:t>Se aplicará examen de cada lectura, tomando como base sus preguntas, y aportaciones en clase.</a:t>
            </a:r>
            <a:endParaRPr lang="es-MX" sz="2400" dirty="0">
              <a:latin typeface="Comic Sans MS" pitchFamily="66" charset="0"/>
            </a:endParaRPr>
          </a:p>
        </p:txBody>
      </p:sp>
      <p:sp>
        <p:nvSpPr>
          <p:cNvPr id="6" name="5 CuadroTexto"/>
          <p:cNvSpPr txBox="1"/>
          <p:nvPr/>
        </p:nvSpPr>
        <p:spPr>
          <a:xfrm>
            <a:off x="428596" y="4561842"/>
            <a:ext cx="8286808" cy="1938992"/>
          </a:xfrm>
          <a:prstGeom prst="rect">
            <a:avLst/>
          </a:prstGeom>
          <a:noFill/>
        </p:spPr>
        <p:txBody>
          <a:bodyPr wrap="square" rtlCol="0">
            <a:spAutoFit/>
          </a:bodyPr>
          <a:lstStyle/>
          <a:p>
            <a:r>
              <a:rPr lang="es-MX" sz="2400" dirty="0" smtClean="0">
                <a:latin typeface="Comic Sans MS" pitchFamily="66" charset="0"/>
              </a:rPr>
              <a:t>Cabe mencionar que la redacción o formato de las preguntas entregadas variará, de a criterio del docente, y se podrán agregar mas contenidos (del documento analizado) que no se haya abordado en las preguntas, que consideración del maestro sea relevante.</a:t>
            </a:r>
            <a:endParaRPr lang="es-MX" sz="2400" dirty="0">
              <a:latin typeface="Comic Sans MS" pitchFamily="66"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2000" fill="hold"/>
                                        <p:tgtEl>
                                          <p:spTgt spid="5"/>
                                        </p:tgtEl>
                                        <p:attrNameLst>
                                          <p:attrName>ppt_w</p:attrName>
                                        </p:attrNameLst>
                                      </p:cBhvr>
                                      <p:tavLst>
                                        <p:tav tm="0">
                                          <p:val>
                                            <p:strVal val="#ppt_w+.3"/>
                                          </p:val>
                                        </p:tav>
                                        <p:tav tm="100000">
                                          <p:val>
                                            <p:strVal val="#ppt_w"/>
                                          </p:val>
                                        </p:tav>
                                      </p:tavLst>
                                    </p:anim>
                                    <p:anim calcmode="lin" valueType="num">
                                      <p:cBhvr>
                                        <p:cTn id="18" dur="2000" fill="hold"/>
                                        <p:tgtEl>
                                          <p:spTgt spid="5"/>
                                        </p:tgtEl>
                                        <p:attrNameLst>
                                          <p:attrName>ppt_h</p:attrName>
                                        </p:attrNameLst>
                                      </p:cBhvr>
                                      <p:tavLst>
                                        <p:tav tm="0">
                                          <p:val>
                                            <p:strVal val="#ppt_h"/>
                                          </p:val>
                                        </p:tav>
                                        <p:tav tm="100000">
                                          <p:val>
                                            <p:strVal val="#ppt_h"/>
                                          </p:val>
                                        </p:tav>
                                      </p:tavLst>
                                    </p:anim>
                                    <p:animEffect transition="in" filter="fad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9" presetClass="entr" presetSubtype="0" accel="10000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20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981751"/>
            <a:ext cx="7358114" cy="5447645"/>
          </a:xfrm>
          <a:prstGeom prst="rect">
            <a:avLst/>
          </a:prstGeom>
        </p:spPr>
        <p:txBody>
          <a:bodyPr wrap="square">
            <a:spAutoFit/>
          </a:bodyPr>
          <a:lstStyle/>
          <a:p>
            <a:pPr>
              <a:spcBef>
                <a:spcPct val="50000"/>
              </a:spcBef>
            </a:pPr>
            <a:r>
              <a:rPr lang="es-ES_tradnl" sz="2400" b="1" i="1" dirty="0" smtClean="0">
                <a:latin typeface="Comic Sans MS" pitchFamily="66" charset="0"/>
              </a:rPr>
              <a:t>Exposición de Clase:</a:t>
            </a:r>
          </a:p>
          <a:p>
            <a:pPr>
              <a:spcBef>
                <a:spcPct val="50000"/>
              </a:spcBef>
            </a:pPr>
            <a:r>
              <a:rPr lang="es-ES_tradnl" sz="2400" b="1" i="1" dirty="0" smtClean="0">
                <a:latin typeface="Comic Sans MS" pitchFamily="66" charset="0"/>
              </a:rPr>
              <a:t>	* Material (utilización)</a:t>
            </a:r>
          </a:p>
          <a:p>
            <a:pPr>
              <a:spcBef>
                <a:spcPct val="50000"/>
              </a:spcBef>
            </a:pPr>
            <a:r>
              <a:rPr lang="es-ES_tradnl" sz="2400" b="1" i="1" dirty="0" smtClean="0">
                <a:latin typeface="Comic Sans MS" pitchFamily="66" charset="0"/>
              </a:rPr>
              <a:t>	* Contenido.</a:t>
            </a:r>
          </a:p>
          <a:p>
            <a:pPr>
              <a:spcBef>
                <a:spcPct val="50000"/>
              </a:spcBef>
            </a:pPr>
            <a:r>
              <a:rPr lang="es-ES_tradnl" sz="2400" b="1" i="1" dirty="0" smtClean="0">
                <a:latin typeface="Comic Sans MS" pitchFamily="66" charset="0"/>
              </a:rPr>
              <a:t>	* Dominio del Tema.</a:t>
            </a:r>
          </a:p>
          <a:p>
            <a:pPr>
              <a:spcBef>
                <a:spcPct val="50000"/>
              </a:spcBef>
            </a:pPr>
            <a:r>
              <a:rPr lang="es-ES_tradnl" sz="2400" b="1" i="1" dirty="0" smtClean="0">
                <a:latin typeface="Comic Sans MS" pitchFamily="66" charset="0"/>
              </a:rPr>
              <a:t>	* Coherencia.</a:t>
            </a:r>
          </a:p>
          <a:p>
            <a:pPr>
              <a:spcBef>
                <a:spcPct val="50000"/>
              </a:spcBef>
            </a:pPr>
            <a:r>
              <a:rPr lang="es-ES_tradnl" sz="2400" b="1" i="1" dirty="0" smtClean="0">
                <a:latin typeface="Comic Sans MS" pitchFamily="66" charset="0"/>
              </a:rPr>
              <a:t>	* Conclusiones u Opiniones Personales.</a:t>
            </a:r>
          </a:p>
          <a:p>
            <a:pPr>
              <a:spcBef>
                <a:spcPct val="50000"/>
              </a:spcBef>
            </a:pPr>
            <a:r>
              <a:rPr lang="es-ES_tradnl" sz="2400" b="1" i="1" dirty="0" smtClean="0">
                <a:latin typeface="Comic Sans MS" pitchFamily="66" charset="0"/>
              </a:rPr>
              <a:t>	* Dominio y control del Grupo</a:t>
            </a:r>
          </a:p>
          <a:p>
            <a:pPr>
              <a:spcBef>
                <a:spcPct val="50000"/>
              </a:spcBef>
            </a:pPr>
            <a:endParaRPr lang="es-ES_tradnl" sz="2400" b="1" i="1" dirty="0" smtClean="0">
              <a:latin typeface="Comic Sans MS" pitchFamily="66" charset="0"/>
            </a:endParaRPr>
          </a:p>
          <a:p>
            <a:pPr>
              <a:spcBef>
                <a:spcPct val="50000"/>
              </a:spcBef>
            </a:pPr>
            <a:r>
              <a:rPr lang="es-ES_tradnl" sz="2400" b="1" i="1" dirty="0" smtClean="0">
                <a:latin typeface="Comic Sans MS" pitchFamily="66" charset="0"/>
              </a:rPr>
              <a:t>Producto:</a:t>
            </a:r>
          </a:p>
          <a:p>
            <a:pPr>
              <a:spcBef>
                <a:spcPct val="50000"/>
              </a:spcBef>
            </a:pPr>
            <a:r>
              <a:rPr lang="es-ES_tradnl" sz="2400" b="1" i="1" dirty="0" smtClean="0">
                <a:latin typeface="Comic Sans MS" pitchFamily="66" charset="0"/>
              </a:rPr>
              <a:t>	* Exposición Oral del Tema y Conclusiones</a:t>
            </a:r>
            <a:endParaRPr lang="es-ES" sz="2400" b="1" i="1" dirty="0">
              <a:latin typeface="Comic Sans MS" pitchFamily="66" charset="0"/>
            </a:endParaRPr>
          </a:p>
        </p:txBody>
      </p:sp>
    </p:spTree>
  </p:cSld>
  <p:clrMapOvr>
    <a:masterClrMapping/>
  </p:clrMapOvr>
  <p:transition>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324408"/>
            <a:ext cx="8286808" cy="6247864"/>
          </a:xfrm>
          <a:prstGeom prst="rect">
            <a:avLst/>
          </a:prstGeom>
        </p:spPr>
        <p:txBody>
          <a:bodyPr wrap="square">
            <a:spAutoFit/>
          </a:bodyPr>
          <a:lstStyle/>
          <a:p>
            <a:pPr>
              <a:spcBef>
                <a:spcPct val="50000"/>
              </a:spcBef>
            </a:pPr>
            <a:r>
              <a:rPr lang="es-ES_tradnl" sz="2000" b="1" i="1" dirty="0" smtClean="0">
                <a:latin typeface="Comic Sans MS" pitchFamily="66" charset="0"/>
              </a:rPr>
              <a:t>Participación en Grupo:</a:t>
            </a:r>
          </a:p>
          <a:p>
            <a:pPr>
              <a:spcBef>
                <a:spcPct val="50000"/>
              </a:spcBef>
            </a:pPr>
            <a:r>
              <a:rPr lang="es-ES_tradnl" sz="2000" b="1" i="1" dirty="0" smtClean="0">
                <a:latin typeface="Comic Sans MS" pitchFamily="66" charset="0"/>
              </a:rPr>
              <a:t>	* Trabajo o Desempeño Grupal.</a:t>
            </a:r>
          </a:p>
          <a:p>
            <a:pPr>
              <a:spcBef>
                <a:spcPct val="50000"/>
              </a:spcBef>
            </a:pPr>
            <a:r>
              <a:rPr lang="es-ES_tradnl" sz="2000" b="1" i="1" dirty="0" smtClean="0">
                <a:latin typeface="Comic Sans MS" pitchFamily="66" charset="0"/>
              </a:rPr>
              <a:t>	* Participación Activa y Comprometida.</a:t>
            </a:r>
          </a:p>
          <a:p>
            <a:pPr>
              <a:spcBef>
                <a:spcPct val="50000"/>
              </a:spcBef>
            </a:pPr>
            <a:r>
              <a:rPr lang="es-ES_tradnl" sz="2000" b="1" i="1" dirty="0" smtClean="0">
                <a:latin typeface="Comic Sans MS" pitchFamily="66" charset="0"/>
              </a:rPr>
              <a:t>	* Actitud.</a:t>
            </a:r>
          </a:p>
          <a:p>
            <a:pPr>
              <a:spcBef>
                <a:spcPct val="50000"/>
              </a:spcBef>
            </a:pPr>
            <a:r>
              <a:rPr lang="es-ES_tradnl" sz="2000" b="1" i="1" dirty="0" smtClean="0">
                <a:latin typeface="Comic Sans MS" pitchFamily="66" charset="0"/>
              </a:rPr>
              <a:t>	* Exposición de Conducciones Grupales.</a:t>
            </a:r>
          </a:p>
          <a:p>
            <a:pPr>
              <a:spcBef>
                <a:spcPct val="50000"/>
              </a:spcBef>
            </a:pPr>
            <a:r>
              <a:rPr lang="es-ES_tradnl" sz="2000" b="1" i="1" dirty="0" smtClean="0">
                <a:latin typeface="Comic Sans MS" pitchFamily="66" charset="0"/>
              </a:rPr>
              <a:t>Producto:</a:t>
            </a:r>
          </a:p>
          <a:p>
            <a:pPr>
              <a:spcBef>
                <a:spcPct val="50000"/>
              </a:spcBef>
            </a:pPr>
            <a:r>
              <a:rPr lang="es-ES_tradnl" sz="2000" b="1" i="1" dirty="0" smtClean="0">
                <a:latin typeface="Comic Sans MS" pitchFamily="66" charset="0"/>
              </a:rPr>
              <a:t>	* Reportes de Trabajo en Equipo.</a:t>
            </a:r>
          </a:p>
          <a:p>
            <a:pPr>
              <a:spcBef>
                <a:spcPct val="50000"/>
              </a:spcBef>
            </a:pPr>
            <a:r>
              <a:rPr lang="es-ES_tradnl" sz="2000" b="1" i="1" dirty="0" smtClean="0">
                <a:latin typeface="Comic Sans MS" pitchFamily="66" charset="0"/>
              </a:rPr>
              <a:t>	* Exposición Grupal.</a:t>
            </a:r>
          </a:p>
          <a:p>
            <a:pPr>
              <a:spcBef>
                <a:spcPct val="50000"/>
              </a:spcBef>
            </a:pPr>
            <a:r>
              <a:rPr lang="es-ES_tradnl" sz="2000" b="1" i="1" dirty="0" smtClean="0">
                <a:latin typeface="Comic Sans MS" pitchFamily="66" charset="0"/>
              </a:rPr>
              <a:t>Actividades de Observación: </a:t>
            </a:r>
          </a:p>
          <a:p>
            <a:pPr>
              <a:spcBef>
                <a:spcPct val="50000"/>
              </a:spcBef>
            </a:pPr>
            <a:r>
              <a:rPr lang="es-ES_tradnl" sz="2000" b="1" i="1" dirty="0" smtClean="0">
                <a:latin typeface="Comic Sans MS" pitchFamily="66" charset="0"/>
              </a:rPr>
              <a:t>	* Elaboración y Recopilación de Información según Indicadores.</a:t>
            </a:r>
          </a:p>
          <a:p>
            <a:pPr>
              <a:spcBef>
                <a:spcPct val="50000"/>
              </a:spcBef>
            </a:pPr>
            <a:r>
              <a:rPr lang="es-ES_tradnl" sz="2000" b="1" i="1" dirty="0" smtClean="0">
                <a:latin typeface="Comic Sans MS" pitchFamily="66" charset="0"/>
              </a:rPr>
              <a:t>	* Coherencia.</a:t>
            </a:r>
          </a:p>
          <a:p>
            <a:pPr>
              <a:spcBef>
                <a:spcPct val="50000"/>
              </a:spcBef>
            </a:pPr>
            <a:r>
              <a:rPr lang="es-ES_tradnl" sz="2000" b="1" i="1" dirty="0" smtClean="0">
                <a:latin typeface="Comic Sans MS" pitchFamily="66" charset="0"/>
              </a:rPr>
              <a:t>	* Conclusiones y Opinión Personal.</a:t>
            </a:r>
          </a:p>
          <a:p>
            <a:pPr>
              <a:spcBef>
                <a:spcPct val="50000"/>
              </a:spcBef>
            </a:pPr>
            <a:r>
              <a:rPr lang="es-ES_tradnl" sz="2000" b="1" i="1" dirty="0" smtClean="0">
                <a:latin typeface="Comic Sans MS" pitchFamily="66" charset="0"/>
              </a:rPr>
              <a:t>Producto: Ficha o notas Personales de Observación</a:t>
            </a:r>
            <a:endParaRPr lang="es-ES" sz="2000" b="1" i="1" dirty="0">
              <a:latin typeface="Comic Sans MS" pitchFamily="66" charset="0"/>
            </a:endParaRPr>
          </a:p>
        </p:txBody>
      </p:sp>
    </p:spTree>
  </p:cSld>
  <p:clrMapOvr>
    <a:masterClrMapping/>
  </p:clrMapOvr>
  <p:transition>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170519"/>
            <a:ext cx="8286808" cy="6401753"/>
          </a:xfrm>
          <a:prstGeom prst="rect">
            <a:avLst/>
          </a:prstGeom>
        </p:spPr>
        <p:txBody>
          <a:bodyPr wrap="square">
            <a:spAutoFit/>
          </a:bodyPr>
          <a:lstStyle/>
          <a:p>
            <a:pPr>
              <a:spcBef>
                <a:spcPct val="50000"/>
              </a:spcBef>
            </a:pPr>
            <a:r>
              <a:rPr lang="es-ES_tradnl" sz="2000" b="1" i="1" dirty="0" smtClean="0">
                <a:latin typeface="Comic Sans MS" pitchFamily="66" charset="0"/>
              </a:rPr>
              <a:t>Tareas: </a:t>
            </a:r>
          </a:p>
          <a:p>
            <a:pPr>
              <a:spcBef>
                <a:spcPct val="50000"/>
              </a:spcBef>
            </a:pPr>
            <a:r>
              <a:rPr lang="es-ES_tradnl" sz="2000" b="1" i="1" dirty="0" smtClean="0">
                <a:latin typeface="Comic Sans MS" pitchFamily="66" charset="0"/>
              </a:rPr>
              <a:t>	* Entrega en  Tiempo y Forma – 10 </a:t>
            </a:r>
          </a:p>
          <a:p>
            <a:pPr>
              <a:spcBef>
                <a:spcPct val="50000"/>
              </a:spcBef>
            </a:pPr>
            <a:r>
              <a:rPr lang="es-ES_tradnl" sz="2000" b="1" i="1" dirty="0" smtClean="0">
                <a:latin typeface="Comic Sans MS" pitchFamily="66" charset="0"/>
              </a:rPr>
              <a:t>	   Incompleta </a:t>
            </a:r>
            <a:r>
              <a:rPr lang="es-ES_tradnl" sz="2000" b="1" i="1" dirty="0" smtClean="0">
                <a:latin typeface="Arial" charset="0"/>
              </a:rPr>
              <a:t>en  Tiempo y Forma </a:t>
            </a:r>
            <a:r>
              <a:rPr lang="es-ES_tradnl" sz="2000" b="1" i="1" dirty="0" smtClean="0">
                <a:latin typeface="Comic Sans MS" pitchFamily="66" charset="0"/>
              </a:rPr>
              <a:t>– 5 </a:t>
            </a:r>
          </a:p>
          <a:p>
            <a:pPr>
              <a:spcBef>
                <a:spcPct val="50000"/>
              </a:spcBef>
            </a:pPr>
            <a:r>
              <a:rPr lang="es-ES_tradnl" sz="2000" b="1" i="1" dirty="0" smtClean="0">
                <a:latin typeface="Comic Sans MS" pitchFamily="66" charset="0"/>
              </a:rPr>
              <a:t>	   No entregado </a:t>
            </a:r>
            <a:r>
              <a:rPr lang="es-ES_tradnl" sz="2000" b="1" i="1" dirty="0" smtClean="0">
                <a:latin typeface="Arial" charset="0"/>
              </a:rPr>
              <a:t>en  Tiempo y Forma </a:t>
            </a:r>
            <a:r>
              <a:rPr lang="es-ES_tradnl" sz="2000" b="1" i="1" dirty="0" smtClean="0">
                <a:latin typeface="Comic Sans MS" pitchFamily="66" charset="0"/>
              </a:rPr>
              <a:t>– 0 </a:t>
            </a:r>
          </a:p>
          <a:p>
            <a:pPr>
              <a:spcBef>
                <a:spcPct val="50000"/>
              </a:spcBef>
            </a:pPr>
            <a:r>
              <a:rPr lang="es-ES_tradnl" sz="2000" b="1" i="1" dirty="0" smtClean="0">
                <a:latin typeface="Comic Sans MS" pitchFamily="66" charset="0"/>
              </a:rPr>
              <a:t>	   No se recibirá en tiempo posterior.</a:t>
            </a:r>
          </a:p>
          <a:p>
            <a:pPr>
              <a:spcBef>
                <a:spcPct val="50000"/>
              </a:spcBef>
            </a:pPr>
            <a:r>
              <a:rPr lang="es-ES_tradnl" sz="2000" b="1" i="1" dirty="0" smtClean="0">
                <a:latin typeface="Comic Sans MS" pitchFamily="66" charset="0"/>
              </a:rPr>
              <a:t>	* Nivel de Análisis.</a:t>
            </a:r>
          </a:p>
          <a:p>
            <a:pPr>
              <a:spcBef>
                <a:spcPct val="50000"/>
              </a:spcBef>
            </a:pPr>
            <a:r>
              <a:rPr lang="es-ES_tradnl" sz="2000" b="1" i="1" dirty="0" smtClean="0">
                <a:latin typeface="Comic Sans MS" pitchFamily="66" charset="0"/>
              </a:rPr>
              <a:t>	* Manejo de la Información (oral y escrita).</a:t>
            </a:r>
          </a:p>
          <a:p>
            <a:pPr>
              <a:spcBef>
                <a:spcPct val="50000"/>
              </a:spcBef>
            </a:pPr>
            <a:r>
              <a:rPr lang="es-ES_tradnl" sz="2000" b="1" i="1" dirty="0" smtClean="0">
                <a:latin typeface="Comic Sans MS" pitchFamily="66" charset="0"/>
              </a:rPr>
              <a:t>Trabajo Final por Bloque:</a:t>
            </a:r>
          </a:p>
          <a:p>
            <a:pPr>
              <a:spcBef>
                <a:spcPct val="50000"/>
              </a:spcBef>
            </a:pPr>
            <a:r>
              <a:rPr lang="es-ES_tradnl" sz="2000" b="1" i="1" dirty="0" smtClean="0">
                <a:latin typeface="Comic Sans MS" pitchFamily="66" charset="0"/>
              </a:rPr>
              <a:t>	* Introducción.</a:t>
            </a:r>
          </a:p>
          <a:p>
            <a:pPr>
              <a:spcBef>
                <a:spcPct val="50000"/>
              </a:spcBef>
            </a:pPr>
            <a:r>
              <a:rPr lang="es-ES_tradnl" sz="2000" b="1" i="1" dirty="0" smtClean="0">
                <a:latin typeface="Comic Sans MS" pitchFamily="66" charset="0"/>
              </a:rPr>
              <a:t>	* Desarrollo.</a:t>
            </a:r>
          </a:p>
          <a:p>
            <a:pPr>
              <a:spcBef>
                <a:spcPct val="50000"/>
              </a:spcBef>
            </a:pPr>
            <a:r>
              <a:rPr lang="es-ES_tradnl" sz="2000" b="1" i="1" dirty="0" smtClean="0">
                <a:latin typeface="Comic Sans MS" pitchFamily="66" charset="0"/>
              </a:rPr>
              <a:t>	* Coherencia.</a:t>
            </a:r>
          </a:p>
          <a:p>
            <a:pPr>
              <a:spcBef>
                <a:spcPct val="50000"/>
              </a:spcBef>
            </a:pPr>
            <a:r>
              <a:rPr lang="es-ES_tradnl" sz="2000" b="1" i="1" dirty="0" smtClean="0">
                <a:latin typeface="Comic Sans MS" pitchFamily="66" charset="0"/>
              </a:rPr>
              <a:t>	* Conclusiones.</a:t>
            </a:r>
          </a:p>
          <a:p>
            <a:pPr>
              <a:spcBef>
                <a:spcPct val="50000"/>
              </a:spcBef>
            </a:pPr>
            <a:r>
              <a:rPr lang="es-ES_tradnl" sz="2000" b="1" i="1" dirty="0" smtClean="0">
                <a:latin typeface="Comic Sans MS" pitchFamily="66" charset="0"/>
              </a:rPr>
              <a:t>	* Fundamentación Teórica.</a:t>
            </a:r>
          </a:p>
          <a:p>
            <a:pPr>
              <a:spcBef>
                <a:spcPct val="50000"/>
              </a:spcBef>
            </a:pPr>
            <a:r>
              <a:rPr lang="es-ES_tradnl" sz="2000" b="1" i="1" dirty="0" smtClean="0">
                <a:latin typeface="Comic Sans MS" pitchFamily="66" charset="0"/>
              </a:rPr>
              <a:t>Producto:   	* Ensayo.</a:t>
            </a:r>
            <a:endParaRPr lang="es-ES" sz="3200" b="1" i="1" dirty="0">
              <a:latin typeface="Comic Sans MS" pitchFamily="66" charset="0"/>
            </a:endParaRPr>
          </a:p>
        </p:txBody>
      </p:sp>
    </p:spTree>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5" name="4 Rectángulo"/>
          <p:cNvSpPr/>
          <p:nvPr/>
        </p:nvSpPr>
        <p:spPr>
          <a:xfrm>
            <a:off x="428596" y="1285860"/>
            <a:ext cx="6572296" cy="5170646"/>
          </a:xfrm>
          <a:prstGeom prst="rect">
            <a:avLst/>
          </a:prstGeom>
        </p:spPr>
        <p:txBody>
          <a:bodyPr wrap="square">
            <a:spAutoFit/>
          </a:bodyPr>
          <a:lstStyle/>
          <a:p>
            <a:pPr>
              <a:lnSpc>
                <a:spcPct val="110000"/>
              </a:lnSpc>
            </a:pPr>
            <a:r>
              <a:rPr lang="es-ES" sz="2000" b="1" i="1" dirty="0" smtClean="0">
                <a:latin typeface="Comic Sans MS" pitchFamily="66" charset="0"/>
              </a:rPr>
              <a:t>El Plan de Estudios de la Licenciatura en Educación Preescolar plantea como finalidades centrales que las estudiantes adquieran un conocimiento sistemático de los niños – cómo son, cómo crecen, cómo piensan y sienten, cómo se relacionan con los demás – y desarrollen capacidades para usar ese saber como referente de su práctica y como guía de la intervención pedagógica con sus alumnos.</a:t>
            </a:r>
          </a:p>
          <a:p>
            <a:pPr>
              <a:lnSpc>
                <a:spcPct val="110000"/>
              </a:lnSpc>
            </a:pPr>
            <a:endParaRPr lang="es-ES" sz="2000" b="1" i="1" dirty="0" smtClean="0">
              <a:latin typeface="Comic Sans MS" pitchFamily="66" charset="0"/>
            </a:endParaRPr>
          </a:p>
          <a:p>
            <a:pPr>
              <a:lnSpc>
                <a:spcPct val="110000"/>
              </a:lnSpc>
            </a:pPr>
            <a:r>
              <a:rPr lang="es-ES" sz="2000" b="1" i="1" dirty="0" smtClean="0">
                <a:latin typeface="Comic Sans MS" pitchFamily="66" charset="0"/>
              </a:rPr>
              <a:t>En la propuesta curricular varias asignaturas en las que se promueve el conocimiento de los diferentes campos del desarrollo infantil, entre ellos el que corresponde al aspecto físico y psicomotor, entendido como una parte fundamental de los procesos de la formación integral de los niños.</a:t>
            </a:r>
            <a:endParaRPr lang="es-ES" sz="2000" b="1" i="1" dirty="0">
              <a:latin typeface="Comic Sans MS" pitchFamily="66" charset="0"/>
            </a:endParaRPr>
          </a:p>
        </p:txBody>
      </p:sp>
      <p:sp>
        <p:nvSpPr>
          <p:cNvPr id="6" name="5 Rectángulo"/>
          <p:cNvSpPr/>
          <p:nvPr/>
        </p:nvSpPr>
        <p:spPr>
          <a:xfrm>
            <a:off x="2709892" y="571480"/>
            <a:ext cx="3576620" cy="792589"/>
          </a:xfrm>
          <a:prstGeom prst="rect">
            <a:avLst/>
          </a:prstGeom>
        </p:spPr>
        <p:txBody>
          <a:bodyPr wrap="none">
            <a:spAutoFit/>
          </a:bodyPr>
          <a:lstStyle/>
          <a:p>
            <a:pPr>
              <a:lnSpc>
                <a:spcPct val="110000"/>
              </a:lnSpc>
            </a:pPr>
            <a:r>
              <a:rPr lang="es-ES" sz="4400" b="1" i="1" dirty="0" smtClean="0">
                <a:effectLst>
                  <a:outerShdw blurRad="38100" dist="38100" dir="2700000" algn="tl">
                    <a:srgbClr val="C0C0C0"/>
                  </a:outerShdw>
                </a:effectLst>
                <a:latin typeface="Comic Sans MS" pitchFamily="66" charset="0"/>
              </a:rPr>
              <a:t>Introducción</a:t>
            </a:r>
            <a:endParaRPr lang="es-ES" sz="4400" b="1" i="1" dirty="0">
              <a:effectLst>
                <a:outerShdw blurRad="38100" dist="38100" dir="2700000" algn="tl">
                  <a:srgbClr val="C0C0C0"/>
                </a:outerShdw>
              </a:effectLst>
              <a:latin typeface="Comic Sans MS" pitchFamily="66" charset="0"/>
            </a:endParaRP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1851" y="-198"/>
            <a:ext cx="9142149" cy="6858198"/>
          </a:xfrm>
          <a:prstGeom prst="rect">
            <a:avLst/>
          </a:prstGeom>
          <a:noFill/>
        </p:spPr>
      </p:pic>
      <p:sp>
        <p:nvSpPr>
          <p:cNvPr id="3" name="2 Rectángulo"/>
          <p:cNvSpPr/>
          <p:nvPr/>
        </p:nvSpPr>
        <p:spPr>
          <a:xfrm>
            <a:off x="500034" y="1928802"/>
            <a:ext cx="8429684" cy="4524315"/>
          </a:xfrm>
          <a:prstGeom prst="rect">
            <a:avLst/>
          </a:prstGeom>
        </p:spPr>
        <p:txBody>
          <a:bodyPr wrap="square">
            <a:spAutoFit/>
          </a:bodyPr>
          <a:lstStyle/>
          <a:p>
            <a:r>
              <a:rPr lang="es-ES" sz="2400" b="1" i="1" dirty="0" smtClean="0">
                <a:effectLst>
                  <a:outerShdw blurRad="38100" dist="38100" dir="2700000" algn="tl">
                    <a:srgbClr val="C0C0C0"/>
                  </a:outerShdw>
                </a:effectLst>
                <a:latin typeface="Comic Sans MS" pitchFamily="66" charset="0"/>
              </a:rPr>
              <a:t>Examen					 30%</a:t>
            </a:r>
          </a:p>
          <a:p>
            <a:endParaRPr lang="es-ES" sz="2400" b="1" i="1" dirty="0" smtClean="0">
              <a:effectLst>
                <a:outerShdw blurRad="38100" dist="38100" dir="2700000" algn="tl">
                  <a:srgbClr val="C0C0C0"/>
                </a:outerShdw>
              </a:effectLst>
              <a:latin typeface="Comic Sans MS" pitchFamily="66" charset="0"/>
            </a:endParaRPr>
          </a:p>
          <a:p>
            <a:r>
              <a:rPr lang="es-ES" sz="2400" b="1" i="1" dirty="0" smtClean="0">
                <a:effectLst>
                  <a:outerShdw blurRad="38100" dist="38100" dir="2700000" algn="tl">
                    <a:srgbClr val="C0C0C0"/>
                  </a:outerShdw>
                </a:effectLst>
                <a:latin typeface="Comic Sans MS" pitchFamily="66" charset="0"/>
              </a:rPr>
              <a:t>Lectura y reporte escrito</a:t>
            </a:r>
          </a:p>
          <a:p>
            <a:r>
              <a:rPr lang="es-ES" sz="2400" b="1" i="1" dirty="0" smtClean="0">
                <a:effectLst>
                  <a:outerShdw blurRad="38100" dist="38100" dir="2700000" algn="tl">
                    <a:srgbClr val="C0C0C0"/>
                  </a:outerShdw>
                </a:effectLst>
                <a:latin typeface="Comic Sans MS" pitchFamily="66" charset="0"/>
              </a:rPr>
              <a:t>  previos a la clase			 35%</a:t>
            </a:r>
          </a:p>
          <a:p>
            <a:endParaRPr lang="es-ES_tradnl" sz="2400" b="1" i="1" dirty="0" smtClean="0">
              <a:effectLst>
                <a:outerShdw blurRad="38100" dist="38100" dir="2700000" algn="tl">
                  <a:srgbClr val="C0C0C0"/>
                </a:outerShdw>
              </a:effectLst>
              <a:latin typeface="Comic Sans MS" pitchFamily="66" charset="0"/>
            </a:endParaRPr>
          </a:p>
          <a:p>
            <a:r>
              <a:rPr lang="es-ES" sz="2400" b="1" i="1" dirty="0" smtClean="0">
                <a:effectLst>
                  <a:outerShdw blurRad="38100" dist="38100" dir="2700000" algn="tl">
                    <a:srgbClr val="C0C0C0"/>
                  </a:outerShdw>
                </a:effectLst>
                <a:latin typeface="Comic Sans MS" pitchFamily="66" charset="0"/>
              </a:rPr>
              <a:t>Participación 			</a:t>
            </a:r>
          </a:p>
          <a:p>
            <a:r>
              <a:rPr lang="es-ES" sz="2400" b="1" i="1" dirty="0" smtClean="0">
                <a:effectLst>
                  <a:outerShdw blurRad="38100" dist="38100" dir="2700000" algn="tl">
                    <a:srgbClr val="C0C0C0"/>
                  </a:outerShdw>
                </a:effectLst>
                <a:latin typeface="Comic Sans MS" pitchFamily="66" charset="0"/>
              </a:rPr>
              <a:t>(argumentaciones propias)		 20%</a:t>
            </a:r>
          </a:p>
          <a:p>
            <a:endParaRPr lang="es-ES" sz="2400" b="1" i="1" dirty="0" smtClean="0">
              <a:effectLst>
                <a:outerShdw blurRad="38100" dist="38100" dir="2700000" algn="tl">
                  <a:srgbClr val="C0C0C0"/>
                </a:outerShdw>
              </a:effectLst>
              <a:latin typeface="Comic Sans MS" pitchFamily="66" charset="0"/>
            </a:endParaRPr>
          </a:p>
          <a:p>
            <a:r>
              <a:rPr lang="es-ES" sz="2400" b="1" i="1" dirty="0" smtClean="0">
                <a:effectLst>
                  <a:outerShdw blurRad="38100" dist="38100" dir="2700000" algn="tl">
                    <a:srgbClr val="C0C0C0"/>
                  </a:outerShdw>
                </a:effectLst>
                <a:latin typeface="Comic Sans MS" pitchFamily="66" charset="0"/>
              </a:rPr>
              <a:t>Actividades de observación	</a:t>
            </a:r>
          </a:p>
          <a:p>
            <a:r>
              <a:rPr lang="es-ES" sz="2400" b="1" i="1" dirty="0" smtClean="0">
                <a:effectLst>
                  <a:outerShdw blurRad="38100" dist="38100" dir="2700000" algn="tl">
                    <a:srgbClr val="C0C0C0"/>
                  </a:outerShdw>
                </a:effectLst>
                <a:latin typeface="Comic Sans MS" pitchFamily="66" charset="0"/>
              </a:rPr>
              <a:t> y Practica					 15%</a:t>
            </a:r>
          </a:p>
          <a:p>
            <a:endParaRPr lang="es-ES" sz="2400" b="1" i="1" dirty="0" smtClean="0">
              <a:effectLst>
                <a:outerShdw blurRad="38100" dist="38100" dir="2700000" algn="tl">
                  <a:srgbClr val="C0C0C0"/>
                </a:outerShdw>
              </a:effectLst>
              <a:latin typeface="Comic Sans MS" pitchFamily="66" charset="0"/>
            </a:endParaRPr>
          </a:p>
          <a:p>
            <a:r>
              <a:rPr lang="es-ES" sz="2400" b="1" i="1" dirty="0" smtClean="0">
                <a:effectLst>
                  <a:outerShdw blurRad="38100" dist="38100" dir="2700000" algn="tl">
                    <a:srgbClr val="C0C0C0"/>
                  </a:outerShdw>
                </a:effectLst>
                <a:latin typeface="Comic Sans MS" pitchFamily="66" charset="0"/>
              </a:rPr>
              <a:t>					       100 %</a:t>
            </a:r>
            <a:endParaRPr lang="es-ES" sz="2400" b="1" i="1" dirty="0">
              <a:effectLst>
                <a:outerShdw blurRad="38100" dist="38100" dir="2700000" algn="tl">
                  <a:srgbClr val="C0C0C0"/>
                </a:outerShdw>
              </a:effectLst>
              <a:latin typeface="Comic Sans MS" pitchFamily="66" charset="0"/>
            </a:endParaRPr>
          </a:p>
        </p:txBody>
      </p:sp>
      <p:sp>
        <p:nvSpPr>
          <p:cNvPr id="4" name="WordArt 2"/>
          <p:cNvSpPr>
            <a:spLocks noChangeArrowheads="1" noChangeShapeType="1" noTextEdit="1"/>
          </p:cNvSpPr>
          <p:nvPr/>
        </p:nvSpPr>
        <p:spPr bwMode="auto">
          <a:xfrm>
            <a:off x="468313" y="417501"/>
            <a:ext cx="8280400" cy="1368425"/>
          </a:xfrm>
          <a:prstGeom prst="rect">
            <a:avLst/>
          </a:prstGeom>
        </p:spPr>
        <p:txBody>
          <a:bodyPr wrap="none" fromWordArt="1">
            <a:prstTxWarp prst="textCanUp">
              <a:avLst>
                <a:gd name="adj" fmla="val 85713"/>
              </a:avLst>
            </a:prstTxWarp>
          </a:bodyPr>
          <a:lstStyle/>
          <a:p>
            <a:pPr algn="ctr"/>
            <a:r>
              <a:rPr lang="es-MX" sz="3600" b="1" i="1" kern="10" dirty="0">
                <a:ln w="12700">
                  <a:solidFill>
                    <a:schemeClr val="bg2"/>
                  </a:solidFill>
                  <a:round/>
                  <a:headEnd/>
                  <a:tailEnd/>
                </a:ln>
                <a:solidFill>
                  <a:schemeClr val="tx1">
                    <a:alpha val="87000"/>
                  </a:schemeClr>
                </a:solidFill>
                <a:effectLst>
                  <a:outerShdw dist="107763" dir="18900000" algn="ctr" rotWithShape="0">
                    <a:srgbClr val="808080">
                      <a:alpha val="50000"/>
                    </a:srgbClr>
                  </a:outerShdw>
                </a:effectLst>
                <a:latin typeface="Comic Sans MS"/>
              </a:rPr>
              <a:t>Evaluación</a:t>
            </a:r>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357166"/>
            <a:ext cx="7000924" cy="6158609"/>
          </a:xfrm>
          <a:prstGeom prst="rect">
            <a:avLst/>
          </a:prstGeom>
        </p:spPr>
        <p:txBody>
          <a:bodyPr wrap="square">
            <a:spAutoFit/>
          </a:bodyPr>
          <a:lstStyle/>
          <a:p>
            <a:pPr>
              <a:lnSpc>
                <a:spcPct val="110000"/>
              </a:lnSpc>
            </a:pPr>
            <a:r>
              <a:rPr lang="es-ES" b="1" i="1" dirty="0" smtClean="0">
                <a:latin typeface="Comic Sans MS" pitchFamily="66" charset="0"/>
              </a:rPr>
              <a:t>En el primer semestre las alumnas, a partir de conocer la organización de las funciones cerebrales y las principales capacidades con que el niño cuenta al nacer, analizaron el crecimiento físico y las capacidades motrices y de control del movimiento complejo, en relación con las funciones del sistema nervioso central. Analizaron, también, los desenvolvimientos más complejos, como el inicio del control postural y los distintos avances que culminan con la capacidad de locomoción, y finalmente revisaron los mecanismos del control manual y de la coordinación entre éste y la visión.</a:t>
            </a:r>
          </a:p>
          <a:p>
            <a:endParaRPr lang="es-ES" b="1" i="1" dirty="0" smtClean="0">
              <a:latin typeface="Comic Sans MS" pitchFamily="66" charset="0"/>
            </a:endParaRPr>
          </a:p>
          <a:p>
            <a:pPr>
              <a:lnSpc>
                <a:spcPct val="110000"/>
              </a:lnSpc>
            </a:pPr>
            <a:r>
              <a:rPr lang="es-ES" b="1" i="1" dirty="0" smtClean="0">
                <a:latin typeface="Comic Sans MS" pitchFamily="66" charset="0"/>
              </a:rPr>
              <a:t>Con estos antecedentes, en Desarrollo Físico y Psicomotor II se estudiarán los aspectos más importantes de este campo de formación en los niños en edad preescolar y se promoverán la reflexión sobre las formas de trabajo más comunes de las educadoras con él, a fin de evitar una visión reduccionista del desarrollo psicomotor que limita la intervención educativa a la práctica de ejercicios repetitivos y rutinas establecidas por el o la docente.</a:t>
            </a:r>
            <a:endParaRPr lang="es-ES" b="1" i="1" dirty="0">
              <a:latin typeface="Comic Sans MS" pitchFamily="66" charset="0"/>
            </a:endParaRP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4" name="3 Rectángulo"/>
          <p:cNvSpPr/>
          <p:nvPr/>
        </p:nvSpPr>
        <p:spPr>
          <a:xfrm>
            <a:off x="428596" y="489308"/>
            <a:ext cx="7715304" cy="5940088"/>
          </a:xfrm>
          <a:prstGeom prst="rect">
            <a:avLst/>
          </a:prstGeom>
        </p:spPr>
        <p:txBody>
          <a:bodyPr wrap="square">
            <a:spAutoFit/>
          </a:bodyPr>
          <a:lstStyle/>
          <a:p>
            <a:pPr algn="ctr"/>
            <a:r>
              <a:rPr lang="es-ES_tradnl" sz="4000" b="1" i="1" dirty="0" smtClean="0">
                <a:effectLst>
                  <a:outerShdw blurRad="38100" dist="38100" dir="2700000" algn="tl">
                    <a:srgbClr val="C0C0C0"/>
                  </a:outerShdw>
                </a:effectLst>
                <a:latin typeface="Comic Sans MS" pitchFamily="66" charset="0"/>
              </a:rPr>
              <a:t>Enfoque</a:t>
            </a:r>
          </a:p>
          <a:p>
            <a:pPr algn="ctr"/>
            <a:endParaRPr lang="es-ES" sz="2800" dirty="0" smtClean="0">
              <a:latin typeface="Comic Sans MS" pitchFamily="66" charset="0"/>
            </a:endParaRPr>
          </a:p>
          <a:p>
            <a:r>
              <a:rPr lang="es-ES" sz="2400" b="1" i="1" dirty="0" smtClean="0">
                <a:latin typeface="Comic Sans MS" pitchFamily="66" charset="0"/>
              </a:rPr>
              <a:t>Lo que se busca en este tercer semestre es propiciar que se comprendan las ventajas pedagógicas de crear y aprovechar diversas situaciones para que los niños se ejerciten y expresen de manera libre, al tiempo que hacen evolucionar sus capacidades perceptivas, motrices, cognitivas y afectivas; considerando que el desarrollo físico y psicomotor en los niños se favorece en todo momento, por medio de el movimiento, como una característica primordial del desarrollo de los niños en edad preescolar, el cual también favorece y apoya al desenvolvimiento cognitivo, social y del lenguaje.</a:t>
            </a:r>
            <a:endParaRPr lang="es-ES" sz="2400" b="1" i="1" dirty="0">
              <a:latin typeface="Comic Sans MS" pitchFamily="66" charset="0"/>
            </a:endParaRPr>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285728"/>
            <a:ext cx="8215370" cy="1566583"/>
          </a:xfrm>
          <a:prstGeom prst="rect">
            <a:avLst/>
          </a:prstGeom>
        </p:spPr>
        <p:txBody>
          <a:bodyPr wrap="square">
            <a:spAutoFit/>
          </a:bodyPr>
          <a:lstStyle/>
          <a:p>
            <a:pPr>
              <a:lnSpc>
                <a:spcPct val="135000"/>
              </a:lnSpc>
              <a:spcBef>
                <a:spcPct val="20000"/>
              </a:spcBef>
              <a:buClr>
                <a:schemeClr val="hlink"/>
              </a:buClr>
              <a:buSzPct val="120000"/>
            </a:pPr>
            <a:r>
              <a:rPr lang="es-ES" sz="2800" b="1" i="1" dirty="0" smtClean="0">
                <a:effectLst>
                  <a:outerShdw blurRad="38100" dist="38100" dir="2700000" algn="tl">
                    <a:srgbClr val="C0C0C0"/>
                  </a:outerShdw>
                </a:effectLst>
                <a:latin typeface="Comic Sans MS" pitchFamily="66" charset="0"/>
              </a:rPr>
              <a:t>Propósitos particulares:</a:t>
            </a:r>
          </a:p>
          <a:p>
            <a:pPr>
              <a:lnSpc>
                <a:spcPct val="135000"/>
              </a:lnSpc>
              <a:spcBef>
                <a:spcPct val="20000"/>
              </a:spcBef>
              <a:buClr>
                <a:schemeClr val="hlink"/>
              </a:buClr>
              <a:buSzPct val="120000"/>
            </a:pPr>
            <a:r>
              <a:rPr lang="es-ES" sz="2000" b="1" i="1" dirty="0" smtClean="0">
                <a:latin typeface="Comic Sans MS" pitchFamily="66" charset="0"/>
              </a:rPr>
              <a:t>Mediante el estudio de los temas y la realización de las actividades del curso se espera que las estudiantes:</a:t>
            </a:r>
            <a:endParaRPr lang="es-ES" sz="2000" i="1" dirty="0">
              <a:latin typeface="Comic Sans MS" pitchFamily="66" charset="0"/>
            </a:endParaRPr>
          </a:p>
        </p:txBody>
      </p:sp>
      <p:sp>
        <p:nvSpPr>
          <p:cNvPr id="4" name="3 Rectángulo"/>
          <p:cNvSpPr/>
          <p:nvPr/>
        </p:nvSpPr>
        <p:spPr>
          <a:xfrm>
            <a:off x="357158" y="1808513"/>
            <a:ext cx="6643734" cy="3477875"/>
          </a:xfrm>
          <a:prstGeom prst="rect">
            <a:avLst/>
          </a:prstGeom>
        </p:spPr>
        <p:txBody>
          <a:bodyPr wrap="square">
            <a:spAutoFit/>
          </a:bodyPr>
          <a:lstStyle/>
          <a:p>
            <a:pPr>
              <a:buFont typeface="Wingdings" pitchFamily="2" charset="2"/>
              <a:buChar char="ü"/>
            </a:pPr>
            <a:r>
              <a:rPr lang="es-ES" sz="2000" b="1" i="1" dirty="0" smtClean="0">
                <a:latin typeface="Comic Sans MS" pitchFamily="66" charset="0"/>
              </a:rPr>
              <a:t>Revisen de manera general algunas características de los procesos de desarrollo de los niños y las niñas de cuatro a seis años de edad, principalmente que</a:t>
            </a:r>
            <a:r>
              <a:rPr lang="es-ES" sz="2000" i="1" dirty="0" smtClean="0">
                <a:latin typeface="Comic Sans MS" pitchFamily="66" charset="0"/>
              </a:rPr>
              <a:t> </a:t>
            </a:r>
            <a:r>
              <a:rPr lang="es-ES" sz="2000" b="1" i="1" dirty="0" smtClean="0">
                <a:latin typeface="Comic Sans MS" pitchFamily="66" charset="0"/>
              </a:rPr>
              <a:t>identifiquen los patrones típicos de crecimiento en talla y peso, teniendo en cuenta que existen variaciones individuales, tanto en ritmo como en intensidad.</a:t>
            </a:r>
          </a:p>
          <a:p>
            <a:endParaRPr lang="es-ES" sz="2000" b="1" i="1" dirty="0" smtClean="0">
              <a:latin typeface="Comic Sans MS" pitchFamily="66" charset="0"/>
            </a:endParaRPr>
          </a:p>
          <a:p>
            <a:pPr>
              <a:buFont typeface="Wingdings" pitchFamily="2" charset="2"/>
              <a:buChar char="ü"/>
            </a:pPr>
            <a:r>
              <a:rPr lang="es-ES" sz="2000" b="1" i="1" dirty="0" smtClean="0">
                <a:latin typeface="Comic Sans MS" pitchFamily="66" charset="0"/>
              </a:rPr>
              <a:t>Que comprenda y expliquen la influencia de la información genética y, particularmente, de la nutrición en el crecimiento físico.</a:t>
            </a:r>
            <a:endParaRPr lang="es-ES" sz="2000" b="1" i="1" dirty="0">
              <a:latin typeface="Comic Sans MS" pitchFamily="66" charset="0"/>
            </a:endParaRPr>
          </a:p>
        </p:txBody>
      </p:sp>
      <p:sp>
        <p:nvSpPr>
          <p:cNvPr id="5" name="4 Rectángulo"/>
          <p:cNvSpPr/>
          <p:nvPr/>
        </p:nvSpPr>
        <p:spPr>
          <a:xfrm>
            <a:off x="357158" y="5320271"/>
            <a:ext cx="6429404" cy="1323439"/>
          </a:xfrm>
          <a:prstGeom prst="rect">
            <a:avLst/>
          </a:prstGeom>
        </p:spPr>
        <p:txBody>
          <a:bodyPr wrap="square">
            <a:spAutoFit/>
          </a:bodyPr>
          <a:lstStyle/>
          <a:p>
            <a:pPr>
              <a:buFont typeface="Wingdings" pitchFamily="2" charset="2"/>
              <a:buChar char="ü"/>
            </a:pPr>
            <a:r>
              <a:rPr lang="es-ES" sz="2000" b="1" i="1" dirty="0" smtClean="0">
                <a:latin typeface="Comic Sans MS" pitchFamily="66" charset="0"/>
              </a:rPr>
              <a:t>Obtendrán elementos para identificar riesgos, prevenir y en su momento orientar adecuadamente a los padres de familia en relación con la salud y la seguridad de los niños.</a:t>
            </a:r>
            <a:r>
              <a:rPr lang="es-ES" sz="2000" i="1" dirty="0" smtClean="0"/>
              <a:t>  </a:t>
            </a:r>
            <a:endParaRPr lang="es-ES" sz="2000" i="1" dirty="0"/>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1160207"/>
            <a:ext cx="8286808" cy="2554545"/>
          </a:xfrm>
          <a:prstGeom prst="rect">
            <a:avLst/>
          </a:prstGeom>
        </p:spPr>
        <p:txBody>
          <a:bodyPr wrap="square">
            <a:spAutoFit/>
          </a:bodyPr>
          <a:lstStyle/>
          <a:p>
            <a:pPr>
              <a:buFont typeface="Wingdings" pitchFamily="2" charset="2"/>
              <a:buChar char="ü"/>
            </a:pPr>
            <a:r>
              <a:rPr lang="es-ES" sz="2000" b="1" i="1" dirty="0" smtClean="0">
                <a:latin typeface="Comic Sans MS" pitchFamily="66" charset="0"/>
              </a:rPr>
              <a:t>Comprender que el desarrollo de la estabilidad y el equilibrio permiten a los niños moverse sin desplazarse.</a:t>
            </a:r>
          </a:p>
          <a:p>
            <a:r>
              <a:rPr lang="es-ES" sz="2000" b="1" i="1" dirty="0" smtClean="0">
                <a:latin typeface="Comic Sans MS" pitchFamily="66" charset="0"/>
              </a:rPr>
              <a:t>Y analizarán el desarrollo de las habilidades que exigen coordinar movimientos de las manos con la vista para realizar tareas que requieren el manejo de objetos o de herramientas.</a:t>
            </a:r>
          </a:p>
          <a:p>
            <a:endParaRPr lang="es-ES_tradnl" sz="2000" b="1" i="1" dirty="0" smtClean="0">
              <a:latin typeface="Comic Sans MS" pitchFamily="66" charset="0"/>
            </a:endParaRPr>
          </a:p>
          <a:p>
            <a:pPr>
              <a:buFont typeface="Wingdings" pitchFamily="2" charset="2"/>
              <a:buChar char="ü"/>
            </a:pPr>
            <a:r>
              <a:rPr lang="es-ES" sz="2000" b="1" i="1" dirty="0" smtClean="0">
                <a:latin typeface="Comic Sans MS" pitchFamily="66" charset="0"/>
              </a:rPr>
              <a:t>Tomen conciencia de los riesgos más frecuentes que tienen que ver con la práctica de las actividades psicomotoras.</a:t>
            </a:r>
            <a:endParaRPr lang="es-ES" sz="2000" b="1" i="1" dirty="0">
              <a:latin typeface="Comic Sans MS" pitchFamily="66" charset="0"/>
            </a:endParaRPr>
          </a:p>
        </p:txBody>
      </p:sp>
      <p:sp>
        <p:nvSpPr>
          <p:cNvPr id="4" name="3 Rectángulo"/>
          <p:cNvSpPr/>
          <p:nvPr/>
        </p:nvSpPr>
        <p:spPr>
          <a:xfrm>
            <a:off x="428596" y="3896875"/>
            <a:ext cx="6357966" cy="2246769"/>
          </a:xfrm>
          <a:prstGeom prst="rect">
            <a:avLst/>
          </a:prstGeom>
        </p:spPr>
        <p:txBody>
          <a:bodyPr wrap="square">
            <a:spAutoFit/>
          </a:bodyPr>
          <a:lstStyle/>
          <a:p>
            <a:pPr>
              <a:buFont typeface="Wingdings" pitchFamily="2" charset="2"/>
              <a:buChar char="ü"/>
            </a:pPr>
            <a:r>
              <a:rPr lang="es-ES" sz="2000" b="1" i="1" dirty="0" smtClean="0">
                <a:latin typeface="Comic Sans MS" pitchFamily="66" charset="0"/>
              </a:rPr>
              <a:t>Comprender que la educadora tiene, entre otras, dos tareas importantes: primero, crear diversas situaciones de aprendizaje que permitan a los niños fortalecer sus capacidades y, segundo, propiciar que los niños vivan nuevas experiencias y enfrenten otros retos que les permitan avanzar en sus logros.</a:t>
            </a:r>
            <a:endParaRPr lang="es-ES" sz="2000" b="1" i="1" dirty="0">
              <a:latin typeface="Comic Sans MS" pitchFamily="66" charset="0"/>
            </a:endParaRPr>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1114744"/>
            <a:ext cx="6929486" cy="5447645"/>
          </a:xfrm>
          <a:prstGeom prst="rect">
            <a:avLst/>
          </a:prstGeom>
        </p:spPr>
        <p:txBody>
          <a:bodyPr wrap="square">
            <a:spAutoFit/>
          </a:bodyPr>
          <a:lstStyle/>
          <a:p>
            <a:r>
              <a:rPr lang="es-MX" sz="3200" b="1" i="1" dirty="0" smtClean="0">
                <a:solidFill>
                  <a:schemeClr val="accent6">
                    <a:lumMod val="50000"/>
                  </a:schemeClr>
                </a:solidFill>
                <a:effectLst>
                  <a:outerShdw blurRad="38100" dist="38100" dir="2700000" algn="tl">
                    <a:srgbClr val="C0C0C0"/>
                  </a:outerShdw>
                </a:effectLst>
                <a:latin typeface="Comic Sans MS" pitchFamily="66" charset="0"/>
              </a:rPr>
              <a:t>Identidad Profesional y Ética</a:t>
            </a:r>
          </a:p>
          <a:p>
            <a:endParaRPr lang="es-MX" sz="2800" b="1" i="1" dirty="0" smtClean="0">
              <a:solidFill>
                <a:schemeClr val="accent6">
                  <a:lumMod val="50000"/>
                </a:schemeClr>
              </a:solidFill>
              <a:effectLst>
                <a:outerShdw blurRad="38100" dist="38100" dir="2700000" algn="tl">
                  <a:srgbClr val="C0C0C0"/>
                </a:outerShdw>
              </a:effectLst>
              <a:latin typeface="Comic Sans MS" pitchFamily="66" charset="0"/>
            </a:endParaRPr>
          </a:p>
          <a:p>
            <a:pPr>
              <a:buFont typeface="Wingdings" pitchFamily="2" charset="2"/>
              <a:buChar char="ü"/>
            </a:pPr>
            <a:r>
              <a:rPr lang="es-MX" sz="2400" b="1" i="1" dirty="0" smtClean="0">
                <a:latin typeface="Comic Sans MS" pitchFamily="66" charset="0"/>
              </a:rPr>
              <a:t>Reconocer, a partir de una valoración realista el significado que su trabajo tiene para los alumnos.</a:t>
            </a:r>
          </a:p>
          <a:p>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Conoce los principales problemas, necesidades y deficiencias que deben de resolverse para fortalecer el sistema educativo mexicano.</a:t>
            </a:r>
          </a:p>
          <a:p>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Valorar el trabajo en equipo como un medio para la formación</a:t>
            </a:r>
            <a:r>
              <a:rPr lang="es-MX" sz="2400" b="1" i="1" dirty="0" smtClean="0">
                <a:solidFill>
                  <a:srgbClr val="FFFF00"/>
                </a:solidFill>
                <a:latin typeface="Comic Sans MS" pitchFamily="66" charset="0"/>
              </a:rPr>
              <a:t> </a:t>
            </a:r>
            <a:r>
              <a:rPr lang="es-MX" sz="2400" b="1" i="1" dirty="0" smtClean="0">
                <a:latin typeface="Comic Sans MS" pitchFamily="66" charset="0"/>
              </a:rPr>
              <a:t>continua y mejoramiento de la escuela.</a:t>
            </a:r>
            <a:endParaRPr lang="es-ES" sz="2400" b="1" i="1" dirty="0">
              <a:latin typeface="Comic Sans MS" pitchFamily="66" charset="0"/>
            </a:endParaRPr>
          </a:p>
        </p:txBody>
      </p:sp>
      <p:sp>
        <p:nvSpPr>
          <p:cNvPr id="4" name="3 Rectángulo"/>
          <p:cNvSpPr/>
          <p:nvPr/>
        </p:nvSpPr>
        <p:spPr>
          <a:xfrm>
            <a:off x="857224" y="486771"/>
            <a:ext cx="2214578" cy="584775"/>
          </a:xfrm>
          <a:prstGeom prst="rect">
            <a:avLst/>
          </a:prstGeom>
        </p:spPr>
        <p:txBody>
          <a:bodyPr wrap="square">
            <a:spAutoFit/>
          </a:bodyPr>
          <a:lstStyle/>
          <a:p>
            <a:r>
              <a:rPr lang="es-ES_tradnl" sz="3200" b="1" i="1" dirty="0" smtClean="0">
                <a:solidFill>
                  <a:schemeClr val="accent6">
                    <a:lumMod val="50000"/>
                  </a:schemeClr>
                </a:solidFill>
                <a:effectLst>
                  <a:outerShdw blurRad="38100" dist="38100" dir="2700000" algn="tl">
                    <a:srgbClr val="000000">
                      <a:alpha val="43137"/>
                    </a:srgbClr>
                  </a:outerShdw>
                </a:effectLst>
                <a:latin typeface="Comic Sans MS" pitchFamily="66" charset="0"/>
              </a:rPr>
              <a:t>RASGOS</a:t>
            </a:r>
            <a:endParaRPr lang="es-MX" b="1" dirty="0">
              <a:solidFill>
                <a:schemeClr val="accent6">
                  <a:lumMod val="50000"/>
                </a:schemeClr>
              </a:solidFill>
              <a:effectLst>
                <a:outerShdw blurRad="38100" dist="38100" dir="2700000" algn="tl">
                  <a:srgbClr val="000000">
                    <a:alpha val="43137"/>
                  </a:srgbClr>
                </a:outerShdw>
              </a:effectLst>
            </a:endParaRPr>
          </a:p>
        </p:txBody>
      </p:sp>
    </p:spTree>
  </p:cSld>
  <p:clrMapOvr>
    <a:masterClrMapping/>
  </p:clrMapOvr>
  <p:transition>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357166"/>
            <a:ext cx="6715172" cy="6186309"/>
          </a:xfrm>
          <a:prstGeom prst="rect">
            <a:avLst/>
          </a:prstGeom>
        </p:spPr>
        <p:txBody>
          <a:bodyPr wrap="square">
            <a:spAutoFit/>
          </a:bodyPr>
          <a:lstStyle/>
          <a:p>
            <a:r>
              <a:rPr lang="es-MX" sz="2800" b="1" i="1" dirty="0" smtClean="0">
                <a:latin typeface="Comic Sans MS" pitchFamily="66" charset="0"/>
              </a:rPr>
              <a:t>Capacidad de percepción y respuesta a las condiciones sociales del entorno de la escuela.</a:t>
            </a:r>
          </a:p>
          <a:p>
            <a:pPr>
              <a:buFont typeface="Wingdings" pitchFamily="2" charset="2"/>
              <a:buChar char="ü"/>
            </a:pPr>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Aprecia y respeta la diversidad.</a:t>
            </a:r>
          </a:p>
          <a:p>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Valora la función educativa de la familia.</a:t>
            </a:r>
          </a:p>
          <a:p>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Promueve la solidaridad y el apoyo de la comunidad hacia la escuela.</a:t>
            </a:r>
          </a:p>
          <a:p>
            <a:pPr>
              <a:buFont typeface="Wingdings" pitchFamily="2" charset="2"/>
              <a:buChar char="ü"/>
            </a:pPr>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Reconoce los principales</a:t>
            </a:r>
            <a:r>
              <a:rPr lang="es-MX" sz="2400" b="1" i="1" dirty="0" smtClean="0">
                <a:solidFill>
                  <a:srgbClr val="FFFF00"/>
                </a:solidFill>
                <a:latin typeface="Comic Sans MS" pitchFamily="66" charset="0"/>
              </a:rPr>
              <a:t> </a:t>
            </a:r>
            <a:r>
              <a:rPr lang="es-MX" sz="2400" b="1" i="1" dirty="0" smtClean="0">
                <a:latin typeface="Comic Sans MS" pitchFamily="66" charset="0"/>
              </a:rPr>
              <a:t>problemas que enfrenta la comunidad.</a:t>
            </a:r>
          </a:p>
          <a:p>
            <a:pPr>
              <a:buFont typeface="Wingdings" pitchFamily="2" charset="2"/>
              <a:buChar char="ü"/>
            </a:pPr>
            <a:endParaRPr lang="es-MX" sz="2400" b="1" i="1" dirty="0" smtClean="0">
              <a:latin typeface="Comic Sans MS" pitchFamily="66" charset="0"/>
            </a:endParaRPr>
          </a:p>
          <a:p>
            <a:pPr>
              <a:buFont typeface="Wingdings" pitchFamily="2" charset="2"/>
              <a:buChar char="ü"/>
            </a:pPr>
            <a:r>
              <a:rPr lang="es-MX" sz="2400" b="1" i="1" dirty="0" smtClean="0">
                <a:latin typeface="Comic Sans MS" pitchFamily="66" charset="0"/>
              </a:rPr>
              <a:t>Asume y promueve el uso racional de los recursos naturales.</a:t>
            </a:r>
            <a:endParaRPr lang="es-ES" sz="2400" b="1" i="1" dirty="0">
              <a:latin typeface="Comic Sans MS" pitchFamily="66"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doc. Varios\Imagen1.png"/>
          <p:cNvPicPr>
            <a:picLocks noChangeAspect="1" noChangeArrowheads="1"/>
          </p:cNvPicPr>
          <p:nvPr/>
        </p:nvPicPr>
        <p:blipFill>
          <a:blip r:embed="rId2"/>
          <a:srcRect/>
          <a:stretch>
            <a:fillRect/>
          </a:stretch>
        </p:blipFill>
        <p:spPr bwMode="auto">
          <a:xfrm>
            <a:off x="0" y="-198"/>
            <a:ext cx="9142149" cy="6858198"/>
          </a:xfrm>
          <a:prstGeom prst="rect">
            <a:avLst/>
          </a:prstGeom>
          <a:noFill/>
        </p:spPr>
      </p:pic>
      <p:sp>
        <p:nvSpPr>
          <p:cNvPr id="3" name="2 Rectángulo"/>
          <p:cNvSpPr/>
          <p:nvPr/>
        </p:nvSpPr>
        <p:spPr>
          <a:xfrm>
            <a:off x="428596" y="428604"/>
            <a:ext cx="8215370" cy="1323439"/>
          </a:xfrm>
          <a:prstGeom prst="rect">
            <a:avLst/>
          </a:prstGeom>
        </p:spPr>
        <p:txBody>
          <a:bodyPr wrap="square">
            <a:spAutoFit/>
          </a:bodyPr>
          <a:lstStyle/>
          <a:p>
            <a:pPr algn="ctr"/>
            <a:r>
              <a:rPr lang="es-ES" sz="2000" b="1" i="1" dirty="0" smtClean="0">
                <a:effectLst>
                  <a:outerShdw blurRad="38100" dist="38100" dir="2700000" algn="tl">
                    <a:srgbClr val="C0C0C0"/>
                  </a:outerShdw>
                </a:effectLst>
                <a:latin typeface="Comic Sans MS" pitchFamily="66" charset="0"/>
              </a:rPr>
              <a:t>El curso está organizado en dos bloques temáticos. Cada uno de ellos incluye los temas de estudio, la bibliografía básica para su análisis, un conjunto de actividades sugeridas que permitirán el tratamiento de los temas y la bibliografía.</a:t>
            </a:r>
            <a:endParaRPr lang="es-ES" sz="2000" b="1" i="1" dirty="0">
              <a:effectLst>
                <a:outerShdw blurRad="38100" dist="38100" dir="2700000" algn="tl">
                  <a:srgbClr val="C0C0C0"/>
                </a:outerShdw>
              </a:effectLst>
              <a:latin typeface="Comic Sans MS" pitchFamily="66" charset="0"/>
            </a:endParaRPr>
          </a:p>
        </p:txBody>
      </p:sp>
      <p:sp>
        <p:nvSpPr>
          <p:cNvPr id="4" name="3 Rectángulo"/>
          <p:cNvSpPr/>
          <p:nvPr/>
        </p:nvSpPr>
        <p:spPr>
          <a:xfrm>
            <a:off x="428596" y="1942919"/>
            <a:ext cx="8286808" cy="1200329"/>
          </a:xfrm>
          <a:prstGeom prst="rect">
            <a:avLst/>
          </a:prstGeom>
        </p:spPr>
        <p:txBody>
          <a:bodyPr wrap="square">
            <a:spAutoFit/>
          </a:bodyPr>
          <a:lstStyle/>
          <a:p>
            <a:pPr algn="ctr"/>
            <a:r>
              <a:rPr lang="es-ES" sz="2800" b="1" i="1" dirty="0" smtClean="0">
                <a:effectLst>
                  <a:outerShdw blurRad="38100" dist="38100" dir="2700000" algn="tl">
                    <a:srgbClr val="C0C0C0"/>
                  </a:outerShdw>
                </a:effectLst>
                <a:latin typeface="Comic Sans MS" pitchFamily="66" charset="0"/>
              </a:rPr>
              <a:t>El bloque I</a:t>
            </a:r>
          </a:p>
          <a:p>
            <a:pPr algn="ctr"/>
            <a:r>
              <a:rPr lang="es-ES" sz="2400" b="1" i="1" dirty="0" smtClean="0">
                <a:effectLst>
                  <a:outerShdw blurRad="38100" dist="38100" dir="2700000" algn="tl">
                    <a:srgbClr val="C0C0C0"/>
                  </a:outerShdw>
                </a:effectLst>
                <a:latin typeface="Comic Sans MS" pitchFamily="66" charset="0"/>
              </a:rPr>
              <a:t>“</a:t>
            </a:r>
            <a:r>
              <a:rPr lang="es-ES" sz="2400" i="1" dirty="0" smtClean="0">
                <a:effectLst>
                  <a:outerShdw blurRad="38100" dist="38100" dir="2700000" algn="tl">
                    <a:srgbClr val="C0C0C0"/>
                  </a:outerShdw>
                </a:effectLst>
                <a:latin typeface="Comic Sans MS" pitchFamily="66" charset="0"/>
              </a:rPr>
              <a:t>El </a:t>
            </a:r>
            <a:r>
              <a:rPr lang="es-ES" sz="2000" b="1" i="1" dirty="0" smtClean="0">
                <a:effectLst>
                  <a:outerShdw blurRad="38100" dist="38100" dir="2700000" algn="tl">
                    <a:srgbClr val="C0C0C0"/>
                  </a:outerShdw>
                </a:effectLst>
                <a:latin typeface="Comic Sans MS" pitchFamily="66" charset="0"/>
              </a:rPr>
              <a:t>desarrollo físico y psicomotor de los niños y el trabajo educativo en preescolar”</a:t>
            </a:r>
            <a:endParaRPr lang="es-ES" sz="2000" i="1" dirty="0">
              <a:effectLst>
                <a:outerShdw blurRad="38100" dist="38100" dir="2700000" algn="tl">
                  <a:srgbClr val="C0C0C0"/>
                </a:outerShdw>
              </a:effectLst>
              <a:latin typeface="Comic Sans MS" pitchFamily="66" charset="0"/>
            </a:endParaRPr>
          </a:p>
        </p:txBody>
      </p:sp>
      <p:sp>
        <p:nvSpPr>
          <p:cNvPr id="5" name="4 Rectángulo"/>
          <p:cNvSpPr/>
          <p:nvPr/>
        </p:nvSpPr>
        <p:spPr>
          <a:xfrm>
            <a:off x="428596" y="3341748"/>
            <a:ext cx="6715172" cy="3016210"/>
          </a:xfrm>
          <a:prstGeom prst="rect">
            <a:avLst/>
          </a:prstGeom>
        </p:spPr>
        <p:txBody>
          <a:bodyPr wrap="square">
            <a:spAutoFit/>
          </a:bodyPr>
          <a:lstStyle/>
          <a:p>
            <a:pPr>
              <a:spcBef>
                <a:spcPct val="50000"/>
              </a:spcBef>
            </a:pPr>
            <a:r>
              <a:rPr lang="es-ES_tradnl" sz="2000" b="1" i="1" dirty="0" smtClean="0">
                <a:latin typeface="Comic Sans MS" pitchFamily="66" charset="0"/>
              </a:rPr>
              <a:t>Tema 1:</a:t>
            </a:r>
          </a:p>
          <a:p>
            <a:pPr>
              <a:spcBef>
                <a:spcPct val="50000"/>
              </a:spcBef>
            </a:pPr>
            <a:r>
              <a:rPr lang="es-ES_tradnl" sz="2000" b="1" i="1" dirty="0" smtClean="0">
                <a:latin typeface="Comic Sans MS" pitchFamily="66" charset="0"/>
              </a:rPr>
              <a:t>Oportunidades que ofrece la educación preescolar para favorecer el desarrollo físico y psicomotor de los niños. (10 actividades aprox.)</a:t>
            </a:r>
          </a:p>
          <a:p>
            <a:pPr>
              <a:spcBef>
                <a:spcPct val="50000"/>
              </a:spcBef>
            </a:pPr>
            <a:r>
              <a:rPr lang="es-ES_tradnl" sz="2000" b="1" i="1" dirty="0" smtClean="0">
                <a:latin typeface="Comic Sans MS" pitchFamily="66" charset="0"/>
              </a:rPr>
              <a:t>Tema 2: </a:t>
            </a:r>
          </a:p>
          <a:p>
            <a:pPr>
              <a:spcBef>
                <a:spcPct val="50000"/>
              </a:spcBef>
            </a:pPr>
            <a:r>
              <a:rPr lang="es-ES_tradnl" sz="2000" b="1" i="1" dirty="0" smtClean="0">
                <a:latin typeface="Comic Sans MS" pitchFamily="66" charset="0"/>
              </a:rPr>
              <a:t>Riesgos mas frecuentes en la practica de actividades motrices en el Jardín de niños.         (8 actividades aprox.)</a:t>
            </a:r>
            <a:endParaRPr lang="es-ES_tradnl" sz="2000" b="1" i="1" dirty="0">
              <a:latin typeface="Comic Sans MS" pitchFamily="66" charset="0"/>
            </a:endParaRPr>
          </a:p>
        </p:txBody>
      </p:sp>
    </p:spTree>
  </p:cSld>
  <p:clrMapOvr>
    <a:masterClrMapping/>
  </p:clrMapOvr>
  <p:transition>
    <p:split/>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1233</Words>
  <Application>Microsoft Office PowerPoint</Application>
  <PresentationFormat>Presentación en pantalla (4:3)</PresentationFormat>
  <Paragraphs>180</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10</dc:creator>
  <cp:lastModifiedBy>10</cp:lastModifiedBy>
  <cp:revision>16</cp:revision>
  <dcterms:created xsi:type="dcterms:W3CDTF">2009-07-14T16:03:49Z</dcterms:created>
  <dcterms:modified xsi:type="dcterms:W3CDTF">2009-08-23T16:14:21Z</dcterms:modified>
</cp:coreProperties>
</file>