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7" r:id="rId3"/>
    <p:sldId id="258" r:id="rId4"/>
    <p:sldId id="259" r:id="rId5"/>
    <p:sldId id="260" r:id="rId6"/>
    <p:sldId id="261" r:id="rId7"/>
    <p:sldId id="262" r:id="rId8"/>
    <p:sldId id="263" r:id="rId9"/>
    <p:sldId id="265" r:id="rId10"/>
    <p:sldId id="284" r:id="rId11"/>
    <p:sldId id="281" r:id="rId12"/>
    <p:sldId id="285" r:id="rId13"/>
    <p:sldId id="282" r:id="rId14"/>
    <p:sldId id="283" r:id="rId15"/>
    <p:sldId id="273" r:id="rId16"/>
    <p:sldId id="274" r:id="rId17"/>
    <p:sldId id="275" r:id="rId18"/>
    <p:sldId id="276" r:id="rId19"/>
    <p:sldId id="277" r:id="rId20"/>
    <p:sldId id="278" r:id="rId21"/>
    <p:sldId id="279" r:id="rId22"/>
    <p:sldId id="280" r:id="rId23"/>
    <p:sldId id="264" r:id="rId24"/>
    <p:sldId id="271" r:id="rId25"/>
    <p:sldId id="272" r:id="rId26"/>
    <p:sldId id="268" r:id="rId27"/>
    <p:sldId id="295" r:id="rId28"/>
    <p:sldId id="286" r:id="rId29"/>
    <p:sldId id="296" r:id="rId30"/>
    <p:sldId id="287" r:id="rId31"/>
    <p:sldId id="297" r:id="rId32"/>
    <p:sldId id="288" r:id="rId33"/>
    <p:sldId id="298" r:id="rId34"/>
    <p:sldId id="289" r:id="rId35"/>
    <p:sldId id="290" r:id="rId36"/>
    <p:sldId id="299" r:id="rId37"/>
    <p:sldId id="291" r:id="rId38"/>
    <p:sldId id="300" r:id="rId39"/>
    <p:sldId id="301" r:id="rId40"/>
    <p:sldId id="292" r:id="rId41"/>
    <p:sldId id="302" r:id="rId42"/>
    <p:sldId id="293" r:id="rId43"/>
    <p:sldId id="303" r:id="rId44"/>
    <p:sldId id="294" r:id="rId45"/>
    <p:sldId id="269" r:id="rId46"/>
    <p:sldId id="270" r:id="rId47"/>
    <p:sldId id="266" r:id="rId4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143D586-D912-4DBB-AA2A-C6C5F758A877}" type="datetimeFigureOut">
              <a:rPr lang="es-ES" smtClean="0"/>
              <a:pPr/>
              <a:t>23/08/2009</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9957D143-F2E9-4792-A7D2-48FD3D0DC222}"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143D586-D912-4DBB-AA2A-C6C5F758A877}" type="datetimeFigureOut">
              <a:rPr lang="es-ES" smtClean="0"/>
              <a:pPr/>
              <a:t>23/08/2009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957D143-F2E9-4792-A7D2-48FD3D0DC222}"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143D586-D912-4DBB-AA2A-C6C5F758A877}" type="datetimeFigureOut">
              <a:rPr lang="es-ES" smtClean="0"/>
              <a:pPr/>
              <a:t>23/08/2009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957D143-F2E9-4792-A7D2-48FD3D0DC222}"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143D586-D912-4DBB-AA2A-C6C5F758A877}" type="datetimeFigureOut">
              <a:rPr lang="es-ES" smtClean="0"/>
              <a:pPr/>
              <a:t>23/08/2009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957D143-F2E9-4792-A7D2-48FD3D0DC222}"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143D586-D912-4DBB-AA2A-C6C5F758A877}" type="datetimeFigureOut">
              <a:rPr lang="es-ES" smtClean="0"/>
              <a:pPr/>
              <a:t>23/08/2009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957D143-F2E9-4792-A7D2-48FD3D0DC222}"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143D586-D912-4DBB-AA2A-C6C5F758A877}" type="datetimeFigureOut">
              <a:rPr lang="es-ES" smtClean="0"/>
              <a:pPr/>
              <a:t>23/08/2009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9957D143-F2E9-4792-A7D2-48FD3D0DC222}"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143D586-D912-4DBB-AA2A-C6C5F758A877}" type="datetimeFigureOut">
              <a:rPr lang="es-ES" smtClean="0"/>
              <a:pPr/>
              <a:t>23/08/2009</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9957D143-F2E9-4792-A7D2-48FD3D0DC222}"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143D586-D912-4DBB-AA2A-C6C5F758A877}" type="datetimeFigureOut">
              <a:rPr lang="es-ES" smtClean="0"/>
              <a:pPr/>
              <a:t>23/08/2009</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9957D143-F2E9-4792-A7D2-48FD3D0DC222}"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143D586-D912-4DBB-AA2A-C6C5F758A877}" type="datetimeFigureOut">
              <a:rPr lang="es-ES" smtClean="0"/>
              <a:pPr/>
              <a:t>23/08/2009</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9957D143-F2E9-4792-A7D2-48FD3D0DC222}"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143D586-D912-4DBB-AA2A-C6C5F758A877}" type="datetimeFigureOut">
              <a:rPr lang="es-ES" smtClean="0"/>
              <a:pPr/>
              <a:t>23/08/2009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9957D143-F2E9-4792-A7D2-48FD3D0DC222}"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143D586-D912-4DBB-AA2A-C6C5F758A877}" type="datetimeFigureOut">
              <a:rPr lang="es-ES" smtClean="0"/>
              <a:pPr/>
              <a:t>23/08/2009</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9957D143-F2E9-4792-A7D2-48FD3D0DC222}"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143D586-D912-4DBB-AA2A-C6C5F758A877}" type="datetimeFigureOut">
              <a:rPr lang="es-ES" smtClean="0"/>
              <a:pPr/>
              <a:t>23/08/2009</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957D143-F2E9-4792-A7D2-48FD3D0DC222}"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28690" y="2299116"/>
            <a:ext cx="7772400" cy="1829761"/>
          </a:xfrm>
        </p:spPr>
        <p:txBody>
          <a:bodyPr/>
          <a:lstStyle/>
          <a:p>
            <a:r>
              <a:rPr lang="es-ES" dirty="0" smtClean="0"/>
              <a:t>Socialización y Afectividad en el Niño I</a:t>
            </a:r>
            <a:endParaRPr lang="es-ES" dirty="0"/>
          </a:p>
        </p:txBody>
      </p:sp>
      <p:sp>
        <p:nvSpPr>
          <p:cNvPr id="3" name="2 Subtítulo"/>
          <p:cNvSpPr>
            <a:spLocks noGrp="1"/>
          </p:cNvSpPr>
          <p:nvPr>
            <p:ph type="subTitle" idx="1"/>
          </p:nvPr>
        </p:nvSpPr>
        <p:spPr>
          <a:xfrm>
            <a:off x="728690" y="4158122"/>
            <a:ext cx="7772400" cy="1199704"/>
          </a:xfrm>
        </p:spPr>
        <p:txBody>
          <a:bodyPr/>
          <a:lstStyle/>
          <a:p>
            <a:r>
              <a:rPr lang="es-ES" dirty="0" err="1" smtClean="0"/>
              <a:t>Profra</a:t>
            </a:r>
            <a:r>
              <a:rPr lang="es-ES" dirty="0" smtClean="0"/>
              <a:t>. Martha Gabriela </a:t>
            </a:r>
            <a:r>
              <a:rPr lang="es-ES" dirty="0" err="1" smtClean="0"/>
              <a:t>Avila</a:t>
            </a:r>
            <a:r>
              <a:rPr lang="es-ES" dirty="0" smtClean="0"/>
              <a:t> Camacho</a:t>
            </a:r>
            <a:endParaRPr lang="es-ES" dirty="0"/>
          </a:p>
        </p:txBody>
      </p:sp>
      <p:sp>
        <p:nvSpPr>
          <p:cNvPr id="4" name="3 CuadroTexto"/>
          <p:cNvSpPr txBox="1"/>
          <p:nvPr/>
        </p:nvSpPr>
        <p:spPr>
          <a:xfrm>
            <a:off x="857224" y="605363"/>
            <a:ext cx="7786742" cy="1323439"/>
          </a:xfrm>
          <a:prstGeom prst="rect">
            <a:avLst/>
          </a:prstGeom>
          <a:noFill/>
        </p:spPr>
        <p:txBody>
          <a:bodyPr wrap="square" rtlCol="0">
            <a:spAutoFit/>
          </a:bodyPr>
          <a:lstStyle/>
          <a:p>
            <a:pPr algn="r"/>
            <a:r>
              <a:rPr lang="es-MX" sz="4000" b="1" dirty="0" smtClean="0"/>
              <a:t>Escuela Normal </a:t>
            </a:r>
            <a:r>
              <a:rPr lang="es-MX" sz="4000" b="1" dirty="0" smtClean="0"/>
              <a:t>de</a:t>
            </a:r>
          </a:p>
          <a:p>
            <a:pPr algn="r"/>
            <a:r>
              <a:rPr lang="es-MX" sz="4000" b="1" dirty="0" smtClean="0"/>
              <a:t> </a:t>
            </a:r>
            <a:r>
              <a:rPr lang="es-MX" sz="4000" b="1" dirty="0" smtClean="0"/>
              <a:t>Educación Preescolar</a:t>
            </a:r>
            <a:endParaRPr lang="es-ES" sz="4000" b="1" dirty="0"/>
          </a:p>
        </p:txBody>
      </p:sp>
      <p:sp>
        <p:nvSpPr>
          <p:cNvPr id="5" name="4 CuadroTexto"/>
          <p:cNvSpPr txBox="1"/>
          <p:nvPr/>
        </p:nvSpPr>
        <p:spPr>
          <a:xfrm>
            <a:off x="5500694" y="6000768"/>
            <a:ext cx="3500462" cy="523220"/>
          </a:xfrm>
          <a:prstGeom prst="rect">
            <a:avLst/>
          </a:prstGeom>
          <a:noFill/>
        </p:spPr>
        <p:txBody>
          <a:bodyPr wrap="square" rtlCol="0">
            <a:spAutoFit/>
          </a:bodyPr>
          <a:lstStyle/>
          <a:p>
            <a:pPr algn="r"/>
            <a:r>
              <a:rPr lang="es-ES" sz="2800" dirty="0" smtClean="0"/>
              <a:t>Agosto 2009</a:t>
            </a:r>
            <a:endParaRPr lang="es-E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85720" y="500042"/>
            <a:ext cx="8401080" cy="5857916"/>
          </a:xfrm>
        </p:spPr>
        <p:txBody>
          <a:bodyPr>
            <a:normAutofit fontScale="92500" lnSpcReduction="10000"/>
          </a:bodyPr>
          <a:lstStyle/>
          <a:p>
            <a:pPr marL="624078" indent="-514350">
              <a:lnSpc>
                <a:spcPct val="150000"/>
              </a:lnSpc>
              <a:buFont typeface="+mj-lt"/>
              <a:buAutoNum type="arabicPeriod" startAt="3"/>
              <a:defRPr/>
            </a:pPr>
            <a:r>
              <a:rPr lang="es-MX" b="1" i="1" dirty="0" smtClean="0"/>
              <a:t>El </a:t>
            </a:r>
            <a:r>
              <a:rPr lang="es-MX" b="1" i="1" dirty="0" smtClean="0"/>
              <a:t>desarrollo de las emociones durante los primeros años de vida del niño:</a:t>
            </a:r>
          </a:p>
          <a:p>
            <a:pPr marL="624078" indent="-514350">
              <a:lnSpc>
                <a:spcPct val="150000"/>
              </a:lnSpc>
              <a:buFont typeface="+mj-lt"/>
              <a:buAutoNum type="alphaLcParenR"/>
              <a:defRPr/>
            </a:pPr>
            <a:r>
              <a:rPr lang="es-MX" i="1" dirty="0" smtClean="0"/>
              <a:t>Los </a:t>
            </a:r>
            <a:r>
              <a:rPr lang="es-MX" i="1" dirty="0" smtClean="0"/>
              <a:t>estados emocionales primarios hasta los </a:t>
            </a:r>
            <a:r>
              <a:rPr lang="es-MX" i="1" dirty="0" smtClean="0"/>
              <a:t>dos años</a:t>
            </a:r>
            <a:r>
              <a:rPr lang="es-MX" i="1" dirty="0" smtClean="0"/>
              <a:t>. </a:t>
            </a:r>
          </a:p>
          <a:p>
            <a:pPr marL="624078" indent="-514350">
              <a:lnSpc>
                <a:spcPct val="150000"/>
              </a:lnSpc>
              <a:buFont typeface="+mj-lt"/>
              <a:buAutoNum type="alphaLcParenR"/>
              <a:defRPr/>
            </a:pPr>
            <a:r>
              <a:rPr lang="es-MX" i="1" dirty="0" smtClean="0"/>
              <a:t>El </a:t>
            </a:r>
            <a:r>
              <a:rPr lang="es-MX" i="1" dirty="0" smtClean="0"/>
              <a:t>desarrollo de la capacidad empática</a:t>
            </a:r>
          </a:p>
          <a:p>
            <a:pPr marL="624078" indent="-514350">
              <a:lnSpc>
                <a:spcPct val="150000"/>
              </a:lnSpc>
              <a:buFont typeface="+mj-lt"/>
              <a:buAutoNum type="alphaLcParenR"/>
              <a:defRPr/>
            </a:pPr>
            <a:r>
              <a:rPr lang="es-MX" i="1" dirty="0" smtClean="0"/>
              <a:t>La </a:t>
            </a:r>
            <a:r>
              <a:rPr lang="es-MX" i="1" dirty="0" smtClean="0"/>
              <a:t>capacidad para reconocer la perspectiva de </a:t>
            </a:r>
            <a:r>
              <a:rPr lang="es-MX" i="1" dirty="0" smtClean="0"/>
              <a:t>los otros </a:t>
            </a:r>
            <a:r>
              <a:rPr lang="es-MX" i="1" dirty="0" smtClean="0"/>
              <a:t>y la superación de la noción piagetiana </a:t>
            </a:r>
            <a:r>
              <a:rPr lang="es-MX" i="1" dirty="0" smtClean="0"/>
              <a:t>del “egocentrismo”</a:t>
            </a:r>
          </a:p>
          <a:p>
            <a:pPr marL="624078" indent="-514350">
              <a:lnSpc>
                <a:spcPct val="150000"/>
              </a:lnSpc>
              <a:buFont typeface="+mj-lt"/>
              <a:buAutoNum type="arabicPeriod" startAt="4"/>
              <a:defRPr/>
            </a:pPr>
            <a:r>
              <a:rPr lang="es-MX" b="1" i="1" dirty="0" smtClean="0"/>
              <a:t>El </a:t>
            </a:r>
            <a:r>
              <a:rPr lang="es-MX" b="1" i="1" dirty="0" smtClean="0"/>
              <a:t>papel del lenguaje en el desenvolvimiento afectivo.</a:t>
            </a:r>
            <a:endParaRPr lang="es-ES" b="1" i="1" dirty="0" smtClean="0"/>
          </a:p>
          <a:p>
            <a:pPr>
              <a:lnSpc>
                <a:spcPct val="150000"/>
              </a:lnSpc>
            </a:pP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85720" y="1071546"/>
            <a:ext cx="8472518" cy="5072098"/>
          </a:xfrm>
        </p:spPr>
        <p:txBody>
          <a:bodyPr>
            <a:normAutofit/>
          </a:bodyPr>
          <a:lstStyle/>
          <a:p>
            <a:pPr>
              <a:lnSpc>
                <a:spcPct val="150000"/>
              </a:lnSpc>
            </a:pPr>
            <a:r>
              <a:rPr lang="es-ES" sz="3200" b="1" dirty="0" smtClean="0">
                <a:latin typeface="Arial Rounded MT Bold" pitchFamily="34" charset="0"/>
              </a:rPr>
              <a:t>Bloque II.</a:t>
            </a:r>
            <a:r>
              <a:rPr lang="es-ES" sz="3200" dirty="0" smtClean="0">
                <a:latin typeface="Arial Rounded MT Bold" pitchFamily="34" charset="0"/>
              </a:rPr>
              <a:t> Los principios básicos de la socialización del niño en la </a:t>
            </a:r>
            <a:r>
              <a:rPr lang="es-ES" sz="3200" dirty="0" smtClean="0">
                <a:latin typeface="Arial Rounded MT Bold" pitchFamily="34" charset="0"/>
              </a:rPr>
              <a:t>familia</a:t>
            </a:r>
          </a:p>
          <a:p>
            <a:pPr marL="609600" indent="-609600">
              <a:lnSpc>
                <a:spcPct val="150000"/>
              </a:lnSpc>
              <a:buFont typeface="Wingdings" pitchFamily="2" charset="2"/>
              <a:buAutoNum type="arabicPeriod"/>
              <a:defRPr/>
            </a:pPr>
            <a:r>
              <a:rPr lang="es-MX" sz="2400" i="1" dirty="0" smtClean="0"/>
              <a:t>La regulación de los estados emocionales y sus manifestaciones a partir de la influencia familiar. </a:t>
            </a:r>
          </a:p>
          <a:p>
            <a:pPr marL="609600" indent="-609600">
              <a:lnSpc>
                <a:spcPct val="150000"/>
              </a:lnSpc>
              <a:buFont typeface="Wingdings" pitchFamily="2" charset="2"/>
              <a:buAutoNum type="arabicPeriod"/>
              <a:defRPr/>
            </a:pPr>
            <a:r>
              <a:rPr lang="es-MX" sz="2400" i="1" dirty="0" smtClean="0"/>
              <a:t>La diversidad de las conductas infantiles en las culturas familiares. La adquisición de pautas conductuales a partir de los referentes familiares. </a:t>
            </a:r>
          </a:p>
          <a:p>
            <a:pPr>
              <a:lnSpc>
                <a:spcPct val="150000"/>
              </a:lnSpc>
              <a:buNone/>
            </a:pPr>
            <a:endParaRPr lang="es-ES" sz="3200" dirty="0" smtClean="0">
              <a:latin typeface="Arial Rounded MT Bold" pitchFamily="34" charset="0"/>
            </a:endParaRPr>
          </a:p>
          <a:p>
            <a:endParaRPr lang="es-E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993585"/>
            <a:ext cx="8229600" cy="5150059"/>
          </a:xfrm>
        </p:spPr>
        <p:txBody>
          <a:bodyPr>
            <a:noAutofit/>
          </a:bodyPr>
          <a:lstStyle/>
          <a:p>
            <a:pPr marL="609600" indent="-609600">
              <a:lnSpc>
                <a:spcPct val="150000"/>
              </a:lnSpc>
              <a:buFont typeface="+mj-lt"/>
              <a:buAutoNum type="arabicPeriod" startAt="3"/>
              <a:defRPr/>
            </a:pPr>
            <a:r>
              <a:rPr lang="es-MX" sz="3200" i="1" dirty="0" smtClean="0"/>
              <a:t>El tránsito de la regulación heterónoma de la conducta a la interiorización de principios y normas morales.</a:t>
            </a:r>
          </a:p>
          <a:p>
            <a:pPr marL="609600" indent="-609600">
              <a:lnSpc>
                <a:spcPct val="150000"/>
              </a:lnSpc>
              <a:buFont typeface="+mj-lt"/>
              <a:buAutoNum type="arabicPeriod" startAt="3"/>
              <a:defRPr/>
            </a:pPr>
            <a:r>
              <a:rPr lang="es-MX" sz="3200" i="1" dirty="0" smtClean="0"/>
              <a:t>La diversidad de contextos familiares de los que provienen los niños y sus efectos en la socialización.  </a:t>
            </a:r>
            <a:endParaRPr lang="es-ES" sz="3200" i="1" dirty="0" smtClean="0"/>
          </a:p>
          <a:p>
            <a:endParaRPr lang="es-E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974739"/>
            <a:ext cx="8229600" cy="5454657"/>
          </a:xfrm>
        </p:spPr>
        <p:txBody>
          <a:bodyPr>
            <a:normAutofit/>
          </a:bodyPr>
          <a:lstStyle/>
          <a:p>
            <a:pPr>
              <a:lnSpc>
                <a:spcPct val="150000"/>
              </a:lnSpc>
            </a:pPr>
            <a:r>
              <a:rPr lang="es-ES" sz="2800" b="1" dirty="0" smtClean="0">
                <a:latin typeface="Arial Rounded MT Bold" pitchFamily="34" charset="0"/>
              </a:rPr>
              <a:t>Bloque III</a:t>
            </a:r>
            <a:r>
              <a:rPr lang="es-ES" sz="2800" dirty="0" smtClean="0">
                <a:latin typeface="Arial Rounded MT Bold" pitchFamily="34" charset="0"/>
              </a:rPr>
              <a:t>. Relaciones y prácticas socializadoras en el medio </a:t>
            </a:r>
            <a:r>
              <a:rPr lang="es-ES" sz="2800" dirty="0" smtClean="0">
                <a:latin typeface="Arial Rounded MT Bold" pitchFamily="34" charset="0"/>
              </a:rPr>
              <a:t>familiar</a:t>
            </a:r>
          </a:p>
          <a:p>
            <a:pPr marL="609600" indent="-609600">
              <a:lnSpc>
                <a:spcPct val="150000"/>
              </a:lnSpc>
              <a:buFont typeface="Wingdings" pitchFamily="2" charset="2"/>
              <a:buAutoNum type="arabicPeriod"/>
              <a:defRPr/>
            </a:pPr>
            <a:r>
              <a:rPr lang="es-MX" sz="2800" i="1" dirty="0" smtClean="0"/>
              <a:t>Los sistemas de relaciones que establecen los niños en el contexto familiar: </a:t>
            </a:r>
          </a:p>
          <a:p>
            <a:pPr marL="609600" indent="-609600">
              <a:lnSpc>
                <a:spcPct val="150000"/>
              </a:lnSpc>
              <a:buFont typeface="Wingdings" pitchFamily="2" charset="2"/>
              <a:buAutoNum type="alphaLcParenR"/>
              <a:defRPr/>
            </a:pPr>
            <a:r>
              <a:rPr lang="es-MX" sz="2800" i="1" dirty="0" smtClean="0"/>
              <a:t>La influencia primaria de la madre.</a:t>
            </a:r>
          </a:p>
          <a:p>
            <a:pPr marL="609600" indent="-609600">
              <a:lnSpc>
                <a:spcPct val="150000"/>
              </a:lnSpc>
              <a:buFont typeface="Wingdings" pitchFamily="2" charset="2"/>
              <a:buAutoNum type="alphaLcParenR"/>
              <a:defRPr/>
            </a:pPr>
            <a:r>
              <a:rPr lang="es-MX" sz="2800" i="1" dirty="0" smtClean="0"/>
              <a:t>La diversidad de las funciones del padre. </a:t>
            </a:r>
          </a:p>
          <a:p>
            <a:pPr marL="609600" indent="-609600">
              <a:lnSpc>
                <a:spcPct val="150000"/>
              </a:lnSpc>
              <a:buFont typeface="Wingdings" pitchFamily="2" charset="2"/>
              <a:buAutoNum type="alphaLcParenR"/>
              <a:defRPr/>
            </a:pPr>
            <a:r>
              <a:rPr lang="es-MX" sz="2800" i="1" dirty="0" smtClean="0"/>
              <a:t>Las relaciones entre los hermanos.</a:t>
            </a:r>
            <a:endParaRPr lang="es-ES" sz="2800" i="1" dirty="0" smtClean="0"/>
          </a:p>
          <a:p>
            <a:pPr>
              <a:lnSpc>
                <a:spcPct val="150000"/>
              </a:lnSpc>
            </a:pPr>
            <a:endParaRPr lang="es-ES" sz="2800" dirty="0" smtClean="0">
              <a:latin typeface="Arial Rounded MT Bold" pitchFamily="34" charset="0"/>
            </a:endParaRPr>
          </a:p>
          <a:p>
            <a:pPr>
              <a:lnSpc>
                <a:spcPct val="150000"/>
              </a:lnSpc>
            </a:pPr>
            <a:endParaRPr lang="es-E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636395"/>
            <a:ext cx="8229600" cy="5793001"/>
          </a:xfrm>
        </p:spPr>
        <p:txBody>
          <a:bodyPr/>
          <a:lstStyle/>
          <a:p>
            <a:pPr eaLnBrk="1" hangingPunct="1">
              <a:lnSpc>
                <a:spcPct val="90000"/>
              </a:lnSpc>
              <a:buFont typeface="Wingdings" pitchFamily="2" charset="2"/>
              <a:buNone/>
              <a:defRPr/>
            </a:pPr>
            <a:r>
              <a:rPr lang="es-MX" dirty="0" smtClean="0"/>
              <a:t> 2</a:t>
            </a:r>
            <a:r>
              <a:rPr lang="es-MX" dirty="0" smtClean="0"/>
              <a:t>. Aproximación a una tipología de las formas familiares de socialización y las repercusiones en el desarrollo </a:t>
            </a:r>
            <a:r>
              <a:rPr lang="es-MX" dirty="0" smtClean="0"/>
              <a:t>infantil</a:t>
            </a:r>
          </a:p>
          <a:p>
            <a:pPr eaLnBrk="1" hangingPunct="1">
              <a:lnSpc>
                <a:spcPct val="90000"/>
              </a:lnSpc>
              <a:buFont typeface="Wingdings" pitchFamily="2" charset="2"/>
              <a:buNone/>
              <a:defRPr/>
            </a:pPr>
            <a:endParaRPr lang="es-MX" i="1" dirty="0" smtClean="0"/>
          </a:p>
          <a:p>
            <a:pPr marL="624078" indent="-514350" eaLnBrk="1" hangingPunct="1">
              <a:lnSpc>
                <a:spcPct val="90000"/>
              </a:lnSpc>
              <a:buFont typeface="+mj-lt"/>
              <a:buAutoNum type="alphaLcPeriod"/>
              <a:defRPr/>
            </a:pPr>
            <a:r>
              <a:rPr lang="es-MX" i="1" dirty="0" smtClean="0"/>
              <a:t>Formas </a:t>
            </a:r>
            <a:r>
              <a:rPr lang="es-MX" i="1" dirty="0" smtClean="0"/>
              <a:t>de relación familiar: </a:t>
            </a:r>
            <a:endParaRPr lang="es-MX" i="1" dirty="0" smtClean="0"/>
          </a:p>
          <a:p>
            <a:pPr marL="1117854" lvl="2" indent="-514350">
              <a:lnSpc>
                <a:spcPct val="90000"/>
              </a:lnSpc>
              <a:buFont typeface="+mj-lt"/>
              <a:buAutoNum type="arabicPeriod"/>
              <a:defRPr/>
            </a:pPr>
            <a:r>
              <a:rPr lang="es-MX" i="1" dirty="0" smtClean="0"/>
              <a:t>Los estilos disciplinarios </a:t>
            </a:r>
            <a:r>
              <a:rPr lang="es-MX" i="1" dirty="0" smtClean="0"/>
              <a:t>de los </a:t>
            </a:r>
            <a:r>
              <a:rPr lang="es-MX" i="1" dirty="0" smtClean="0"/>
              <a:t>padres.</a:t>
            </a:r>
          </a:p>
          <a:p>
            <a:pPr marL="1117854" lvl="2" indent="-514350">
              <a:lnSpc>
                <a:spcPct val="90000"/>
              </a:lnSpc>
              <a:buFont typeface="+mj-lt"/>
              <a:buAutoNum type="arabicPeriod"/>
              <a:defRPr/>
            </a:pPr>
            <a:r>
              <a:rPr lang="es-MX" i="1" dirty="0" smtClean="0"/>
              <a:t>las </a:t>
            </a:r>
            <a:r>
              <a:rPr lang="es-MX" i="1" dirty="0" smtClean="0"/>
              <a:t>variaciones entre la autoridad y la permisividad. </a:t>
            </a:r>
            <a:endParaRPr lang="es-MX" i="1" dirty="0" smtClean="0"/>
          </a:p>
          <a:p>
            <a:pPr marL="1117854" lvl="2" indent="-514350">
              <a:lnSpc>
                <a:spcPct val="90000"/>
              </a:lnSpc>
              <a:buNone/>
              <a:defRPr/>
            </a:pPr>
            <a:endParaRPr lang="es-MX" i="1" dirty="0" smtClean="0"/>
          </a:p>
          <a:p>
            <a:pPr marL="624078" indent="-514350" eaLnBrk="1" hangingPunct="1">
              <a:lnSpc>
                <a:spcPct val="90000"/>
              </a:lnSpc>
              <a:buFont typeface="+mj-lt"/>
              <a:buAutoNum type="alphaLcPeriod" startAt="2"/>
              <a:defRPr/>
            </a:pPr>
            <a:r>
              <a:rPr lang="es-MX" i="1" dirty="0" smtClean="0"/>
              <a:t>Conductas </a:t>
            </a:r>
            <a:r>
              <a:rPr lang="es-MX" i="1" dirty="0" smtClean="0"/>
              <a:t>familiares estables y consistentes versus irregulares y anárquicas</a:t>
            </a:r>
            <a:r>
              <a:rPr lang="es-MX" i="1" dirty="0" smtClean="0"/>
              <a:t>.</a:t>
            </a:r>
          </a:p>
          <a:p>
            <a:pPr marL="624078" indent="-514350" eaLnBrk="1" hangingPunct="1">
              <a:lnSpc>
                <a:spcPct val="90000"/>
              </a:lnSpc>
              <a:buFont typeface="+mj-lt"/>
              <a:buAutoNum type="alphaLcPeriod" startAt="2"/>
              <a:defRPr/>
            </a:pPr>
            <a:endParaRPr lang="es-MX" i="1" dirty="0" smtClean="0"/>
          </a:p>
          <a:p>
            <a:pPr marL="624078" indent="-514350" eaLnBrk="1" hangingPunct="1">
              <a:lnSpc>
                <a:spcPct val="90000"/>
              </a:lnSpc>
              <a:buFont typeface="+mj-lt"/>
              <a:buAutoNum type="alphaLcPeriod" startAt="3"/>
              <a:defRPr/>
            </a:pPr>
            <a:r>
              <a:rPr lang="es-MX" i="1" dirty="0" smtClean="0"/>
              <a:t>El </a:t>
            </a:r>
            <a:r>
              <a:rPr lang="es-MX" i="1" dirty="0" smtClean="0"/>
              <a:t>castigo: formas en que se manifiesta y sus efectos sobre los niños.</a:t>
            </a:r>
            <a:endParaRPr lang="es-ES" i="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974871"/>
            <a:ext cx="8229600" cy="4525963"/>
          </a:xfrm>
        </p:spPr>
        <p:txBody>
          <a:bodyPr>
            <a:normAutofit/>
          </a:bodyPr>
          <a:lstStyle/>
          <a:p>
            <a:pPr lvl="0">
              <a:lnSpc>
                <a:spcPct val="150000"/>
              </a:lnSpc>
            </a:pPr>
            <a:r>
              <a:rPr lang="es-ES" sz="2800" dirty="0" smtClean="0"/>
              <a:t>Habilidades intelectuales específicas:</a:t>
            </a:r>
            <a:endParaRPr lang="es-ES" sz="3600" dirty="0" smtClean="0"/>
          </a:p>
          <a:p>
            <a:pPr lvl="1">
              <a:lnSpc>
                <a:spcPct val="150000"/>
              </a:lnSpc>
            </a:pPr>
            <a:r>
              <a:rPr lang="es-ES" sz="2400" i="1" dirty="0" smtClean="0"/>
              <a:t>Manejo de información científica relativa al proceso de desarrollo de la socialización en el niño, centrándose en la edad preescolar.</a:t>
            </a:r>
            <a:endParaRPr lang="es-ES" sz="3200" dirty="0" smtClean="0"/>
          </a:p>
          <a:p>
            <a:pPr lvl="1">
              <a:lnSpc>
                <a:spcPct val="150000"/>
              </a:lnSpc>
            </a:pPr>
            <a:r>
              <a:rPr lang="es-ES" sz="2400" i="1" dirty="0" smtClean="0"/>
              <a:t>Relacionar con la práctica docente la información obtenida de diversas fuentes (bibliográficas, internet, entrevistas, </a:t>
            </a:r>
            <a:r>
              <a:rPr lang="es-ES" sz="2400" i="1" dirty="0" err="1" smtClean="0"/>
              <a:t>etc</a:t>
            </a:r>
            <a:r>
              <a:rPr lang="es-ES" sz="2400" i="1" dirty="0" smtClean="0"/>
              <a:t>)</a:t>
            </a:r>
            <a:endParaRPr lang="es-ES" sz="3200" dirty="0" smtClean="0"/>
          </a:p>
        </p:txBody>
      </p:sp>
      <p:sp>
        <p:nvSpPr>
          <p:cNvPr id="3" name="2 Título"/>
          <p:cNvSpPr>
            <a:spLocks noGrp="1"/>
          </p:cNvSpPr>
          <p:nvPr>
            <p:ph type="title"/>
          </p:nvPr>
        </p:nvSpPr>
        <p:spPr/>
        <p:txBody>
          <a:bodyPr>
            <a:noAutofit/>
          </a:bodyPr>
          <a:lstStyle/>
          <a:p>
            <a:pPr lvl="0"/>
            <a:r>
              <a:rPr lang="es-ES" sz="3600" dirty="0" smtClean="0"/>
              <a:t/>
            </a:r>
            <a:br>
              <a:rPr lang="es-ES" sz="3600" dirty="0" smtClean="0"/>
            </a:br>
            <a:r>
              <a:rPr lang="es-ES" sz="3600" i="1" dirty="0" smtClean="0"/>
              <a:t>Competencias del perfil de egreso a las que contribuye la asignatura: </a:t>
            </a:r>
            <a:endParaRPr lang="es-E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57158" y="2189185"/>
            <a:ext cx="8229600" cy="4525963"/>
          </a:xfrm>
        </p:spPr>
        <p:txBody>
          <a:bodyPr>
            <a:normAutofit/>
          </a:bodyPr>
          <a:lstStyle/>
          <a:p>
            <a:pPr lvl="1">
              <a:lnSpc>
                <a:spcPct val="150000"/>
              </a:lnSpc>
            </a:pPr>
            <a:r>
              <a:rPr lang="es-ES" sz="2000" i="1" dirty="0" smtClean="0"/>
              <a:t>Desarrollo del hábito de la lectura al conocer cada una de las lecturas básicas y algunas complementarías</a:t>
            </a:r>
            <a:r>
              <a:rPr lang="es-ES" sz="2400" i="1" dirty="0" smtClean="0"/>
              <a:t> </a:t>
            </a:r>
            <a:endParaRPr lang="es-ES" sz="2000" i="1" dirty="0" smtClean="0"/>
          </a:p>
          <a:p>
            <a:pPr lvl="1">
              <a:lnSpc>
                <a:spcPct val="150000"/>
              </a:lnSpc>
            </a:pPr>
            <a:r>
              <a:rPr lang="es-ES" sz="2000" i="1" dirty="0" smtClean="0"/>
              <a:t>Expresar ideas de manera oral y escrita con claridad, fluidez, argumentos, etc., lo que se logrará en las participaciones en el aula así como en la elaboración de diferentes trabajos como controles de lectura, esquemas, cuadros, ensayos, etc.</a:t>
            </a:r>
            <a:endParaRPr lang="es-ES" sz="2800" dirty="0" smtClean="0"/>
          </a:p>
          <a:p>
            <a:pPr>
              <a:lnSpc>
                <a:spcPct val="150000"/>
              </a:lnSpc>
            </a:pPr>
            <a:endParaRPr lang="es-ES" sz="2400" dirty="0"/>
          </a:p>
        </p:txBody>
      </p:sp>
      <p:sp>
        <p:nvSpPr>
          <p:cNvPr id="4" name="3 Título"/>
          <p:cNvSpPr>
            <a:spLocks noGrp="1"/>
          </p:cNvSpPr>
          <p:nvPr>
            <p:ph type="title"/>
          </p:nvPr>
        </p:nvSpPr>
        <p:spPr>
          <a:xfrm>
            <a:off x="357158" y="642926"/>
            <a:ext cx="9429816" cy="1143000"/>
          </a:xfrm>
        </p:spPr>
        <p:txBody>
          <a:bodyPr>
            <a:noAutofit/>
          </a:bodyPr>
          <a:lstStyle/>
          <a:p>
            <a:pPr lvl="0"/>
            <a:r>
              <a:rPr lang="es-ES" sz="3600" dirty="0" smtClean="0"/>
              <a:t>Habilidades intelectuales específicas:</a:t>
            </a:r>
            <a:r>
              <a:rPr lang="es-ES" sz="4800" dirty="0" smtClean="0"/>
              <a:t/>
            </a:r>
            <a:br>
              <a:rPr lang="es-ES" sz="4800" dirty="0" smtClean="0"/>
            </a:br>
            <a:endParaRPr lang="es-E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57158" y="1974871"/>
            <a:ext cx="8229600" cy="4525963"/>
          </a:xfrm>
        </p:spPr>
        <p:txBody>
          <a:bodyPr/>
          <a:lstStyle/>
          <a:p>
            <a:pPr lvl="1">
              <a:lnSpc>
                <a:spcPct val="150000"/>
              </a:lnSpc>
            </a:pPr>
            <a:r>
              <a:rPr lang="es-ES" sz="2000" i="1" dirty="0" smtClean="0"/>
              <a:t>Resuelve situaciones problema al interior del aula así como en las jornadas de práctica haciendo uso de sus conocimientos o en su defecto buscando los medios necesarios para ello.</a:t>
            </a:r>
            <a:endParaRPr lang="es-ES" sz="2800" dirty="0" smtClean="0"/>
          </a:p>
          <a:p>
            <a:pPr lvl="1">
              <a:lnSpc>
                <a:spcPct val="150000"/>
              </a:lnSpc>
            </a:pPr>
            <a:r>
              <a:rPr lang="es-ES" sz="2000" i="1" dirty="0" smtClean="0"/>
              <a:t>Promover el desarrollo de la iniciativa para encontrar respuestas (científicas) a las dudas e inquietudes que surjan en base a la observación o vivencia durante su formación inicial. </a:t>
            </a:r>
            <a:endParaRPr lang="es-ES" sz="2800" dirty="0" smtClean="0"/>
          </a:p>
        </p:txBody>
      </p:sp>
      <p:sp>
        <p:nvSpPr>
          <p:cNvPr id="4" name="3 Título"/>
          <p:cNvSpPr>
            <a:spLocks noGrp="1"/>
          </p:cNvSpPr>
          <p:nvPr>
            <p:ph type="title"/>
          </p:nvPr>
        </p:nvSpPr>
        <p:spPr>
          <a:xfrm>
            <a:off x="214282" y="571488"/>
            <a:ext cx="8472518" cy="1143000"/>
          </a:xfrm>
        </p:spPr>
        <p:txBody>
          <a:bodyPr>
            <a:noAutofit/>
          </a:bodyPr>
          <a:lstStyle/>
          <a:p>
            <a:pPr lvl="0"/>
            <a:r>
              <a:rPr lang="es-ES" sz="3600" dirty="0" smtClean="0"/>
              <a:t>Habilidades intelectuales específicas:</a:t>
            </a:r>
            <a:r>
              <a:rPr lang="es-ES" sz="4800" dirty="0" smtClean="0"/>
              <a:t/>
            </a:r>
            <a:br>
              <a:rPr lang="es-ES" sz="4800" dirty="0" smtClean="0"/>
            </a:br>
            <a:endParaRPr lang="es-E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689251"/>
            <a:ext cx="8229600" cy="4525963"/>
          </a:xfrm>
        </p:spPr>
        <p:txBody>
          <a:bodyPr/>
          <a:lstStyle/>
          <a:p>
            <a:pPr marL="365760" lvl="1" indent="-256032">
              <a:lnSpc>
                <a:spcPct val="150000"/>
              </a:lnSpc>
              <a:spcBef>
                <a:spcPts val="400"/>
              </a:spcBef>
              <a:buSzPct val="68000"/>
              <a:buFont typeface="Wingdings 3"/>
              <a:buChar char=""/>
            </a:pPr>
            <a:r>
              <a:rPr lang="es-ES" sz="2400" i="1" dirty="0" smtClean="0"/>
              <a:t>La alumna reafirmará el valor que tiene el desarrollo del campo de desarrollo personal y social para lograr un desarrollo integral en el niño, propósito fundamental de la Educación Preescolar.  </a:t>
            </a:r>
            <a:endParaRPr lang="es-ES" sz="3200" dirty="0" smtClean="0"/>
          </a:p>
          <a:p>
            <a:pPr>
              <a:lnSpc>
                <a:spcPct val="150000"/>
              </a:lnSpc>
              <a:buNone/>
            </a:pPr>
            <a:endParaRPr lang="es-ES" dirty="0"/>
          </a:p>
        </p:txBody>
      </p:sp>
      <p:sp>
        <p:nvSpPr>
          <p:cNvPr id="3" name="2 Título"/>
          <p:cNvSpPr>
            <a:spLocks noGrp="1"/>
          </p:cNvSpPr>
          <p:nvPr>
            <p:ph type="title"/>
          </p:nvPr>
        </p:nvSpPr>
        <p:spPr>
          <a:xfrm>
            <a:off x="457200" y="1071554"/>
            <a:ext cx="8229600" cy="1143000"/>
          </a:xfrm>
        </p:spPr>
        <p:txBody>
          <a:bodyPr>
            <a:noAutofit/>
          </a:bodyPr>
          <a:lstStyle/>
          <a:p>
            <a:pPr lvl="0"/>
            <a:r>
              <a:rPr lang="es-ES" sz="3200" dirty="0" smtClean="0"/>
              <a:t>Dominio de los propósitos y contenidos de la educación preescolar:</a:t>
            </a:r>
            <a:br>
              <a:rPr lang="es-ES" sz="3200" dirty="0" smtClean="0"/>
            </a:br>
            <a:endParaRPr lang="es-E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760557"/>
            <a:ext cx="8229600" cy="4525963"/>
          </a:xfrm>
        </p:spPr>
        <p:txBody>
          <a:bodyPr/>
          <a:lstStyle/>
          <a:p>
            <a:pPr lvl="1">
              <a:lnSpc>
                <a:spcPct val="150000"/>
              </a:lnSpc>
            </a:pPr>
            <a:r>
              <a:rPr lang="es-ES" sz="2400" i="1" dirty="0" smtClean="0"/>
              <a:t>Diseñaran y aplicarán actividades que promuevan en los niños el desarrollo de competencias </a:t>
            </a:r>
            <a:r>
              <a:rPr lang="es-ES" sz="2400" i="1" dirty="0" err="1" smtClean="0"/>
              <a:t>socioafectivas</a:t>
            </a:r>
            <a:endParaRPr lang="es-ES" sz="3200" dirty="0" smtClean="0"/>
          </a:p>
          <a:p>
            <a:pPr lvl="1">
              <a:lnSpc>
                <a:spcPct val="150000"/>
              </a:lnSpc>
            </a:pPr>
            <a:r>
              <a:rPr lang="es-ES" sz="2400" i="1" dirty="0" smtClean="0"/>
              <a:t>Desarrollarán la capacidad para identificar y abordar las diferencias personales de cada niño originadas por factores ambientales o genéticos, en especial de aquellos que requieren presentan mayor necesidad.</a:t>
            </a:r>
            <a:endParaRPr lang="es-ES" sz="3200" dirty="0" smtClean="0"/>
          </a:p>
        </p:txBody>
      </p:sp>
      <p:sp>
        <p:nvSpPr>
          <p:cNvPr id="3" name="2 Título"/>
          <p:cNvSpPr>
            <a:spLocks noGrp="1"/>
          </p:cNvSpPr>
          <p:nvPr>
            <p:ph type="title"/>
          </p:nvPr>
        </p:nvSpPr>
        <p:spPr>
          <a:xfrm>
            <a:off x="457200" y="428612"/>
            <a:ext cx="8229600" cy="1143000"/>
          </a:xfrm>
        </p:spPr>
        <p:txBody>
          <a:bodyPr>
            <a:normAutofit/>
          </a:bodyPr>
          <a:lstStyle/>
          <a:p>
            <a:pPr lvl="0"/>
            <a:r>
              <a:rPr lang="es-ES" dirty="0" smtClean="0"/>
              <a:t>Competencias didácticas:</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nSpc>
                <a:spcPct val="150000"/>
              </a:lnSpc>
            </a:pPr>
            <a:r>
              <a:rPr lang="es-ES" dirty="0" smtClean="0">
                <a:latin typeface="Arial Rounded MT Bold" pitchFamily="34" charset="0"/>
              </a:rPr>
              <a:t>El curso Socialización y Afectividad en el Niño I tiene como propósito central profundizar en el estudio acerca de la disposición que el niño muestra desde que nace para iniciar su proceso de socialización.</a:t>
            </a:r>
          </a:p>
          <a:p>
            <a:pPr>
              <a:lnSpc>
                <a:spcPct val="150000"/>
              </a:lnSpc>
            </a:pPr>
            <a:endParaRPr lang="es-ES" dirty="0"/>
          </a:p>
        </p:txBody>
      </p:sp>
      <p:sp>
        <p:nvSpPr>
          <p:cNvPr id="2" name="1 Título"/>
          <p:cNvSpPr>
            <a:spLocks noGrp="1"/>
          </p:cNvSpPr>
          <p:nvPr>
            <p:ph type="title"/>
          </p:nvPr>
        </p:nvSpPr>
        <p:spPr/>
        <p:txBody>
          <a:bodyPr/>
          <a:lstStyle/>
          <a:p>
            <a:r>
              <a:rPr lang="es-ES" dirty="0" smtClean="0"/>
              <a:t>INTRODUCCIÓN</a:t>
            </a: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28596" y="1571612"/>
            <a:ext cx="8229600" cy="4805192"/>
          </a:xfrm>
        </p:spPr>
        <p:txBody>
          <a:bodyPr>
            <a:normAutofit lnSpcReduction="10000"/>
          </a:bodyPr>
          <a:lstStyle/>
          <a:p>
            <a:pPr lvl="1">
              <a:lnSpc>
                <a:spcPct val="150000"/>
              </a:lnSpc>
            </a:pPr>
            <a:r>
              <a:rPr lang="es-ES" sz="2400" i="1" dirty="0" smtClean="0"/>
              <a:t>Será capaz de crear un ambiente de confianza, respeto, orden, creatividad y placer por el estudio, así como el fortalecimiento del autoestima y la autonomía de los niños.</a:t>
            </a:r>
            <a:endParaRPr lang="es-ES" sz="3200" dirty="0" smtClean="0"/>
          </a:p>
          <a:p>
            <a:pPr lvl="1">
              <a:lnSpc>
                <a:spcPct val="150000"/>
              </a:lnSpc>
            </a:pPr>
            <a:r>
              <a:rPr lang="es-ES" sz="2400" i="1" dirty="0" smtClean="0"/>
              <a:t>Reconocerá el valor pedagógico del juego y lo utilizará en jornadas de prácticas.</a:t>
            </a:r>
            <a:endParaRPr lang="es-ES" sz="3200" dirty="0" smtClean="0"/>
          </a:p>
          <a:p>
            <a:pPr lvl="1">
              <a:lnSpc>
                <a:spcPct val="150000"/>
              </a:lnSpc>
            </a:pPr>
            <a:r>
              <a:rPr lang="es-ES" sz="2400" i="1" dirty="0" smtClean="0"/>
              <a:t> Desarrollará la capacidad para identificar necesidades educativas derivadas de problemas </a:t>
            </a:r>
            <a:r>
              <a:rPr lang="es-ES" sz="2400" i="1" dirty="0" err="1" smtClean="0"/>
              <a:t>socioafectivos</a:t>
            </a:r>
            <a:endParaRPr lang="es-ES" sz="3200" dirty="0" smtClean="0"/>
          </a:p>
        </p:txBody>
      </p:sp>
      <p:sp>
        <p:nvSpPr>
          <p:cNvPr id="4" name="2 Título"/>
          <p:cNvSpPr>
            <a:spLocks noGrp="1"/>
          </p:cNvSpPr>
          <p:nvPr>
            <p:ph type="title"/>
          </p:nvPr>
        </p:nvSpPr>
        <p:spPr/>
        <p:txBody>
          <a:bodyPr>
            <a:normAutofit/>
          </a:bodyPr>
          <a:lstStyle/>
          <a:p>
            <a:pPr lvl="0"/>
            <a:r>
              <a:rPr lang="es-ES" dirty="0" smtClean="0"/>
              <a:t>Competencias didácticas:</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57158" y="1760557"/>
            <a:ext cx="8229600" cy="4525963"/>
          </a:xfrm>
        </p:spPr>
        <p:txBody>
          <a:bodyPr/>
          <a:lstStyle/>
          <a:p>
            <a:pPr lvl="1">
              <a:lnSpc>
                <a:spcPct val="150000"/>
              </a:lnSpc>
            </a:pPr>
            <a:r>
              <a:rPr lang="es-ES" sz="2400" i="1" dirty="0" smtClean="0"/>
              <a:t>Practicará en el aula y en las jornadas de observación y práctica valores como el respeto, justicia, aprecio por la dignidad humana, igualdad, democracia, solidaridad, tolerancia, honestidad y apego a la verdad.</a:t>
            </a:r>
            <a:endParaRPr lang="es-ES" sz="3200" dirty="0" smtClean="0"/>
          </a:p>
          <a:p>
            <a:pPr lvl="1">
              <a:lnSpc>
                <a:spcPct val="150000"/>
              </a:lnSpc>
            </a:pPr>
            <a:r>
              <a:rPr lang="es-ES" sz="2400" i="1" dirty="0" smtClean="0"/>
              <a:t>Valorará el trabajo en equipo y los beneficios que ofrece en su labor docente.</a:t>
            </a:r>
            <a:endParaRPr lang="es-ES" sz="3200" dirty="0" smtClean="0"/>
          </a:p>
        </p:txBody>
      </p:sp>
      <p:sp>
        <p:nvSpPr>
          <p:cNvPr id="3" name="2 Título"/>
          <p:cNvSpPr>
            <a:spLocks noGrp="1"/>
          </p:cNvSpPr>
          <p:nvPr>
            <p:ph type="title"/>
          </p:nvPr>
        </p:nvSpPr>
        <p:spPr/>
        <p:txBody>
          <a:bodyPr>
            <a:normAutofit/>
          </a:bodyPr>
          <a:lstStyle/>
          <a:p>
            <a:pPr lvl="0"/>
            <a:r>
              <a:rPr lang="es-ES" dirty="0" smtClean="0"/>
              <a:t>Identidad profesional y ética:</a:t>
            </a:r>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42844" y="2546375"/>
            <a:ext cx="8429684" cy="4525963"/>
          </a:xfrm>
        </p:spPr>
        <p:txBody>
          <a:bodyPr/>
          <a:lstStyle/>
          <a:p>
            <a:pPr lvl="1">
              <a:lnSpc>
                <a:spcPct val="150000"/>
              </a:lnSpc>
            </a:pPr>
            <a:r>
              <a:rPr lang="es-ES" sz="2400" i="1" dirty="0" smtClean="0"/>
              <a:t>Se contribuirá al aprecio y respeto de la diversidad presente en las jornadas de observación y práctica</a:t>
            </a:r>
            <a:endParaRPr lang="es-ES" sz="3200" dirty="0" smtClean="0"/>
          </a:p>
          <a:p>
            <a:pPr lvl="1">
              <a:lnSpc>
                <a:spcPct val="150000"/>
              </a:lnSpc>
            </a:pPr>
            <a:r>
              <a:rPr lang="es-ES" sz="2400" i="1" dirty="0" smtClean="0"/>
              <a:t>Valorará la función educativa de la familia, los involucrará de manera responsable en la formación del educando.</a:t>
            </a:r>
            <a:endParaRPr lang="es-ES" sz="3200" dirty="0" smtClean="0"/>
          </a:p>
        </p:txBody>
      </p:sp>
      <p:sp>
        <p:nvSpPr>
          <p:cNvPr id="3" name="2 Título"/>
          <p:cNvSpPr>
            <a:spLocks noGrp="1"/>
          </p:cNvSpPr>
          <p:nvPr>
            <p:ph type="title"/>
          </p:nvPr>
        </p:nvSpPr>
        <p:spPr>
          <a:xfrm>
            <a:off x="457200" y="500050"/>
            <a:ext cx="8229600" cy="1143000"/>
          </a:xfrm>
        </p:spPr>
        <p:txBody>
          <a:bodyPr>
            <a:noAutofit/>
          </a:bodyPr>
          <a:lstStyle/>
          <a:p>
            <a:pPr lvl="0"/>
            <a:r>
              <a:rPr lang="es-ES" sz="3200" dirty="0" smtClean="0"/>
              <a:t/>
            </a:r>
            <a:br>
              <a:rPr lang="es-ES" sz="3200" dirty="0" smtClean="0"/>
            </a:br>
            <a:r>
              <a:rPr lang="es-ES" sz="3200" dirty="0" smtClean="0"/>
              <a:t>Capacidad de percepción y respuesta a las condiciones sociales del entorno de la escuela: </a:t>
            </a:r>
            <a:endParaRPr lang="es-ES"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1981394"/>
            <a:ext cx="8229600" cy="4305126"/>
          </a:xfrm>
        </p:spPr>
        <p:txBody>
          <a:bodyPr>
            <a:normAutofit/>
          </a:bodyPr>
          <a:lstStyle/>
          <a:p>
            <a:pPr marL="514350" lvl="0" indent="-514350">
              <a:lnSpc>
                <a:spcPct val="150000"/>
              </a:lnSpc>
              <a:buFont typeface="+mj-lt"/>
              <a:buAutoNum type="arabicPeriod"/>
            </a:pPr>
            <a:r>
              <a:rPr lang="es-ES" sz="2400" dirty="0" smtClean="0">
                <a:latin typeface="Arial Rounded MT Bold" pitchFamily="34" charset="0"/>
              </a:rPr>
              <a:t>Los conocimientos adquiridos sobre los procesos del desarrollo afectivo y social de los niños. </a:t>
            </a:r>
          </a:p>
          <a:p>
            <a:pPr marL="514350" lvl="0" indent="-514350">
              <a:lnSpc>
                <a:spcPct val="150000"/>
              </a:lnSpc>
              <a:buFont typeface="+mj-lt"/>
              <a:buAutoNum type="arabicPeriod"/>
            </a:pPr>
            <a:endParaRPr lang="es-ES" sz="2400" dirty="0" smtClean="0">
              <a:latin typeface="Arial Rounded MT Bold" pitchFamily="34" charset="0"/>
            </a:endParaRPr>
          </a:p>
          <a:p>
            <a:pPr marL="514350" lvl="0" indent="-514350">
              <a:lnSpc>
                <a:spcPct val="150000"/>
              </a:lnSpc>
              <a:buFont typeface="+mj-lt"/>
              <a:buAutoNum type="arabicPeriod"/>
            </a:pPr>
            <a:r>
              <a:rPr lang="es-ES" sz="2400" dirty="0" smtClean="0">
                <a:latin typeface="Arial Rounded MT Bold" pitchFamily="34" charset="0"/>
              </a:rPr>
              <a:t>La capacidad para comunicar por escrito las ideas respecto a los temas tratados en el curso. </a:t>
            </a:r>
          </a:p>
        </p:txBody>
      </p:sp>
      <p:sp>
        <p:nvSpPr>
          <p:cNvPr id="2" name="1 Título"/>
          <p:cNvSpPr>
            <a:spLocks noGrp="1"/>
          </p:cNvSpPr>
          <p:nvPr>
            <p:ph type="title"/>
          </p:nvPr>
        </p:nvSpPr>
        <p:spPr/>
        <p:txBody>
          <a:bodyPr/>
          <a:lstStyle/>
          <a:p>
            <a:r>
              <a:rPr lang="es-ES" dirty="0" smtClean="0"/>
              <a:t>CRITERIOS DE EVALUACIÓN:</a:t>
            </a:r>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928670"/>
            <a:ext cx="8229600" cy="6000792"/>
          </a:xfrm>
        </p:spPr>
        <p:txBody>
          <a:bodyPr>
            <a:noAutofit/>
          </a:bodyPr>
          <a:lstStyle/>
          <a:p>
            <a:pPr marL="514350" indent="-514350">
              <a:lnSpc>
                <a:spcPct val="150000"/>
              </a:lnSpc>
              <a:buFont typeface="+mj-lt"/>
              <a:buAutoNum type="arabicPeriod" startAt="3"/>
            </a:pPr>
            <a:r>
              <a:rPr lang="es-ES" sz="2200" dirty="0" smtClean="0">
                <a:latin typeface="Arial Rounded MT Bold" pitchFamily="34" charset="0"/>
              </a:rPr>
              <a:t>La habilidad para elaborar explicaciones propias sobre los conceptos que se analizan, a partir de los textos estudiados y de las experiencias de indagación. </a:t>
            </a:r>
          </a:p>
          <a:p>
            <a:pPr marL="514350" indent="-514350">
              <a:lnSpc>
                <a:spcPct val="150000"/>
              </a:lnSpc>
              <a:buFont typeface="+mj-lt"/>
              <a:buAutoNum type="arabicPeriod" startAt="3"/>
            </a:pPr>
            <a:r>
              <a:rPr lang="es-ES" sz="2200" dirty="0" smtClean="0">
                <a:latin typeface="Arial Rounded MT Bold" pitchFamily="34" charset="0"/>
              </a:rPr>
              <a:t>La capacidad para analizar los datos que se obtienen al observar a niños y al interrogar a padres y madres de familia, en relación con los procesos de desarrollo que se estudian. </a:t>
            </a:r>
          </a:p>
          <a:p>
            <a:pPr marL="514350" lvl="0" indent="-514350">
              <a:lnSpc>
                <a:spcPct val="150000"/>
              </a:lnSpc>
              <a:buFont typeface="+mj-lt"/>
              <a:buAutoNum type="arabicPeriod" startAt="3"/>
            </a:pPr>
            <a:r>
              <a:rPr lang="es-ES" sz="2200" dirty="0" smtClean="0">
                <a:latin typeface="Arial Rounded MT Bold" pitchFamily="34" charset="0"/>
              </a:rPr>
              <a:t>La competencia para organizar las ideas y presentarlas en forma ordenada al redactar o exponer un tema. </a:t>
            </a:r>
          </a:p>
          <a:p>
            <a:pPr marL="566928" indent="-457200">
              <a:lnSpc>
                <a:spcPct val="150000"/>
              </a:lnSpc>
              <a:buFont typeface="+mj-lt"/>
              <a:buAutoNum type="arabicPeriod" startAt="3"/>
            </a:pPr>
            <a:endParaRPr lang="es-ES" sz="2200" dirty="0">
              <a:latin typeface="Arial Rounded MT Bold"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14422"/>
            <a:ext cx="8229600" cy="4525963"/>
          </a:xfrm>
        </p:spPr>
        <p:txBody>
          <a:bodyPr>
            <a:normAutofit lnSpcReduction="10000"/>
          </a:bodyPr>
          <a:lstStyle/>
          <a:p>
            <a:pPr marL="514350" lvl="0" indent="-514350">
              <a:lnSpc>
                <a:spcPct val="150000"/>
              </a:lnSpc>
              <a:buFont typeface="+mj-lt"/>
              <a:buAutoNum type="arabicPeriod" startAt="6"/>
            </a:pPr>
            <a:r>
              <a:rPr lang="es-ES" sz="2800" dirty="0" smtClean="0">
                <a:latin typeface="Arial Rounded MT Bold" pitchFamily="34" charset="0"/>
              </a:rPr>
              <a:t>La actitud de compromiso y responsabilidad, tanto para realizar el trabajo individual, como para colaborar en equipo y con el grupo. </a:t>
            </a:r>
          </a:p>
          <a:p>
            <a:pPr marL="514350" lvl="0" indent="-514350">
              <a:lnSpc>
                <a:spcPct val="150000"/>
              </a:lnSpc>
              <a:buFont typeface="+mj-lt"/>
              <a:buAutoNum type="arabicPeriod" startAt="6"/>
            </a:pPr>
            <a:r>
              <a:rPr lang="es-ES" sz="2800" dirty="0" smtClean="0">
                <a:latin typeface="Arial Rounded MT Bold" pitchFamily="34" charset="0"/>
              </a:rPr>
              <a:t>La capacidad para buscar información relevante que permita responder a los temas de estudio. </a:t>
            </a:r>
          </a:p>
          <a:p>
            <a:pPr marL="624078" indent="-514350">
              <a:buFont typeface="+mj-lt"/>
              <a:buAutoNum type="arabicPeriod" startAt="6"/>
            </a:pPr>
            <a:endParaRPr lang="es-E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000240"/>
            <a:ext cx="8229600" cy="4525963"/>
          </a:xfrm>
        </p:spPr>
        <p:txBody>
          <a:bodyPr>
            <a:normAutofit/>
          </a:bodyPr>
          <a:lstStyle/>
          <a:p>
            <a:r>
              <a:rPr lang="es-ES" sz="2400" dirty="0" smtClean="0">
                <a:latin typeface="+mj-lt"/>
              </a:rPr>
              <a:t>Desarrollo infantil I y II</a:t>
            </a:r>
          </a:p>
          <a:p>
            <a:r>
              <a:rPr lang="es-ES" sz="2400" dirty="0" smtClean="0">
                <a:latin typeface="+mj-lt"/>
              </a:rPr>
              <a:t>Entorno familiar y social I y II</a:t>
            </a:r>
          </a:p>
          <a:p>
            <a:r>
              <a:rPr lang="es-ES" sz="2400" dirty="0" smtClean="0">
                <a:latin typeface="+mj-lt"/>
              </a:rPr>
              <a:t>Niños en situaciones de </a:t>
            </a:r>
            <a:r>
              <a:rPr lang="es-ES" sz="2400" dirty="0" smtClean="0">
                <a:latin typeface="+mj-lt"/>
              </a:rPr>
              <a:t>riesgo</a:t>
            </a:r>
          </a:p>
          <a:p>
            <a:r>
              <a:rPr lang="es-ES" sz="2400" dirty="0" smtClean="0">
                <a:latin typeface="+mj-lt"/>
              </a:rPr>
              <a:t>Adquisición</a:t>
            </a:r>
            <a:r>
              <a:rPr lang="en-US" sz="2400" dirty="0" smtClean="0">
                <a:latin typeface="+mj-lt"/>
              </a:rPr>
              <a:t> y </a:t>
            </a:r>
            <a:r>
              <a:rPr lang="en-US" sz="2400" dirty="0" err="1" smtClean="0">
                <a:latin typeface="+mj-lt"/>
              </a:rPr>
              <a:t>desenvolvimiento</a:t>
            </a:r>
            <a:r>
              <a:rPr lang="en-US" sz="2400" dirty="0" smtClean="0">
                <a:latin typeface="+mj-lt"/>
              </a:rPr>
              <a:t> del language</a:t>
            </a:r>
            <a:endParaRPr lang="es-MX" sz="2400" dirty="0" smtClean="0">
              <a:latin typeface="+mj-lt"/>
            </a:endParaRPr>
          </a:p>
          <a:p>
            <a:pPr>
              <a:defRPr/>
            </a:pPr>
            <a:r>
              <a:rPr lang="es-MX" sz="2400" dirty="0" smtClean="0">
                <a:latin typeface="+mj-lt"/>
              </a:rPr>
              <a:t>Observación y p</a:t>
            </a:r>
            <a:r>
              <a:rPr lang="es-MX" sz="2400" dirty="0" smtClean="0">
                <a:latin typeface="+mj-lt"/>
              </a:rPr>
              <a:t>ráctica docente </a:t>
            </a:r>
            <a:r>
              <a:rPr lang="es-MX" sz="2400" dirty="0" smtClean="0">
                <a:latin typeface="+mj-lt"/>
              </a:rPr>
              <a:t>I </a:t>
            </a:r>
          </a:p>
          <a:p>
            <a:pPr>
              <a:defRPr/>
            </a:pPr>
            <a:r>
              <a:rPr lang="es-MX" sz="2400" dirty="0" smtClean="0">
                <a:latin typeface="+mj-lt"/>
              </a:rPr>
              <a:t>Propósitos y </a:t>
            </a:r>
            <a:r>
              <a:rPr lang="es-MX" sz="2400" dirty="0" smtClean="0">
                <a:latin typeface="+mj-lt"/>
              </a:rPr>
              <a:t>contenidos </a:t>
            </a:r>
            <a:r>
              <a:rPr lang="es-MX" sz="2400" dirty="0" smtClean="0">
                <a:latin typeface="+mj-lt"/>
              </a:rPr>
              <a:t>de la </a:t>
            </a:r>
            <a:r>
              <a:rPr lang="es-MX" sz="2400" dirty="0" smtClean="0">
                <a:latin typeface="+mj-lt"/>
              </a:rPr>
              <a:t>educación preescolar</a:t>
            </a:r>
            <a:r>
              <a:rPr lang="es-MX" sz="2400" dirty="0" smtClean="0">
                <a:latin typeface="+mj-lt"/>
              </a:rPr>
              <a:t>.</a:t>
            </a:r>
          </a:p>
          <a:p>
            <a:pPr>
              <a:defRPr/>
            </a:pPr>
            <a:r>
              <a:rPr lang="es-MX" sz="2400" dirty="0" smtClean="0">
                <a:latin typeface="+mj-lt"/>
              </a:rPr>
              <a:t>Estrategias para el estudio y la </a:t>
            </a:r>
            <a:r>
              <a:rPr lang="es-MX" sz="2400" dirty="0" smtClean="0">
                <a:latin typeface="+mj-lt"/>
              </a:rPr>
              <a:t>comunicación</a:t>
            </a:r>
            <a:endParaRPr lang="es-MX" sz="2400" dirty="0" smtClean="0">
              <a:latin typeface="+mj-lt"/>
            </a:endParaRPr>
          </a:p>
          <a:p>
            <a:pPr>
              <a:defRPr/>
            </a:pPr>
            <a:r>
              <a:rPr lang="es-ES" sz="2400" dirty="0" smtClean="0">
                <a:latin typeface="+mj-lt"/>
              </a:rPr>
              <a:t>Entorno </a:t>
            </a:r>
            <a:r>
              <a:rPr lang="es-ES" sz="2400" dirty="0" smtClean="0">
                <a:latin typeface="+mj-lt"/>
              </a:rPr>
              <a:t>familiar </a:t>
            </a:r>
            <a:r>
              <a:rPr lang="es-ES" sz="2400" dirty="0" smtClean="0">
                <a:latin typeface="+mj-lt"/>
              </a:rPr>
              <a:t>y social</a:t>
            </a:r>
          </a:p>
          <a:p>
            <a:pPr>
              <a:defRPr/>
            </a:pPr>
            <a:r>
              <a:rPr lang="es-ES" sz="2400" dirty="0" smtClean="0">
                <a:latin typeface="+mj-lt"/>
              </a:rPr>
              <a:t>Necesidades </a:t>
            </a:r>
            <a:r>
              <a:rPr lang="es-ES" sz="2400" dirty="0" smtClean="0">
                <a:latin typeface="+mj-lt"/>
              </a:rPr>
              <a:t>educativas </a:t>
            </a:r>
            <a:r>
              <a:rPr lang="es-ES" sz="2400" dirty="0" smtClean="0">
                <a:latin typeface="+mj-lt"/>
              </a:rPr>
              <a:t>especiales</a:t>
            </a:r>
          </a:p>
          <a:p>
            <a:endParaRPr lang="es-ES" sz="2400" dirty="0" smtClean="0">
              <a:latin typeface="+mj-lt"/>
            </a:endParaRPr>
          </a:p>
          <a:p>
            <a:endParaRPr lang="es-ES" sz="2400" dirty="0">
              <a:latin typeface="+mj-lt"/>
            </a:endParaRPr>
          </a:p>
        </p:txBody>
      </p:sp>
      <p:sp>
        <p:nvSpPr>
          <p:cNvPr id="2" name="1 Título"/>
          <p:cNvSpPr>
            <a:spLocks noGrp="1"/>
          </p:cNvSpPr>
          <p:nvPr>
            <p:ph type="title"/>
          </p:nvPr>
        </p:nvSpPr>
        <p:spPr>
          <a:xfrm>
            <a:off x="457200" y="560390"/>
            <a:ext cx="8229600" cy="1143000"/>
          </a:xfrm>
        </p:spPr>
        <p:txBody>
          <a:bodyPr>
            <a:normAutofit fontScale="90000"/>
          </a:bodyPr>
          <a:lstStyle/>
          <a:p>
            <a:r>
              <a:rPr lang="es-ES" dirty="0" smtClean="0"/>
              <a:t>RELACIÓN CON OTRAS ASIGNATURAS.</a:t>
            </a:r>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p:txBody>
          <a:bodyPr>
            <a:normAutofit/>
          </a:bodyPr>
          <a:lstStyle/>
          <a:p>
            <a:pPr eaLnBrk="1" hangingPunct="1">
              <a:defRPr/>
            </a:pPr>
            <a:r>
              <a:rPr lang="es-ES" sz="2800" dirty="0" smtClean="0"/>
              <a:t>Criterios y Orientaciones para la Organización de las Actividades Académicas en la Asignatura Socialización y Afectividad en </a:t>
            </a:r>
            <a:r>
              <a:rPr lang="es-ES" sz="2800" dirty="0" smtClean="0"/>
              <a:t>el Niño </a:t>
            </a:r>
            <a:r>
              <a:rPr lang="es-ES" sz="2800" dirty="0" smtClean="0"/>
              <a:t>I </a:t>
            </a:r>
          </a:p>
        </p:txBody>
      </p:sp>
      <p:sp>
        <p:nvSpPr>
          <p:cNvPr id="6" name="5 Subtítulo"/>
          <p:cNvSpPr>
            <a:spLocks noGrp="1"/>
          </p:cNvSpPr>
          <p:nvPr>
            <p:ph type="subTitle" idx="1"/>
          </p:nvPr>
        </p:nvSpPr>
        <p:spPr/>
        <p:txBody>
          <a:bodyPr/>
          <a:lstStyle/>
          <a:p>
            <a:r>
              <a:rPr lang="en-US" dirty="0" smtClean="0"/>
              <a:t>Plan 99</a:t>
            </a:r>
            <a:endParaRPr lang="es-E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2143116"/>
            <a:ext cx="8401050" cy="2928958"/>
          </a:xfrm>
        </p:spPr>
        <p:txBody>
          <a:bodyPr>
            <a:noAutofit/>
          </a:bodyPr>
          <a:lstStyle/>
          <a:p>
            <a:pPr eaLnBrk="1" hangingPunct="1">
              <a:lnSpc>
                <a:spcPct val="150000"/>
              </a:lnSpc>
              <a:buFont typeface="Wingdings" pitchFamily="2" charset="2"/>
              <a:buNone/>
              <a:defRPr/>
            </a:pPr>
            <a:r>
              <a:rPr lang="es-ES" sz="2800" dirty="0" smtClean="0"/>
              <a:t>1. La </a:t>
            </a:r>
            <a:r>
              <a:rPr lang="es-ES" sz="2800" dirty="0" smtClean="0"/>
              <a:t>formación Inicial de los profesores de educación básica, tiene carácter nacional, con flexibilidad para comprender la diversidad regional, social, cultural y étnica del </a:t>
            </a:r>
            <a:r>
              <a:rPr lang="es-ES" sz="2800" dirty="0" smtClean="0"/>
              <a:t>país:</a:t>
            </a:r>
            <a:endParaRPr lang="es-ES" sz="2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28596" y="779271"/>
            <a:ext cx="8229600" cy="5578687"/>
          </a:xfrm>
        </p:spPr>
        <p:txBody>
          <a:bodyPr>
            <a:normAutofit/>
          </a:bodyPr>
          <a:lstStyle/>
          <a:p>
            <a:r>
              <a:rPr lang="es-ES" sz="2800" dirty="0" smtClean="0"/>
              <a:t>el futuro docente deberá consolidar habilidades intelectuales y competencias profesionales que le permitan conocer e interpretar las principales características del medio, su influencia en los niños, los recursos que puedan aprovecharse y las limitaciones que impone, con el objetivo de que los niños desarrollen un conjunto de conocimientos, habilidades y valores, independientemente de la entidad, región, condición social, religión, género o grupo étnico al que pertenezcan. </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457457"/>
            <a:ext cx="8229600" cy="3543311"/>
          </a:xfrm>
        </p:spPr>
        <p:txBody>
          <a:bodyPr>
            <a:normAutofit/>
          </a:bodyPr>
          <a:lstStyle/>
          <a:p>
            <a:pPr>
              <a:lnSpc>
                <a:spcPct val="150000"/>
              </a:lnSpc>
            </a:pPr>
            <a:r>
              <a:rPr lang="es-ES" dirty="0" smtClean="0">
                <a:latin typeface="Arial Rounded MT Bold" pitchFamily="34" charset="0"/>
              </a:rPr>
              <a:t>Análisis de la </a:t>
            </a:r>
            <a:r>
              <a:rPr lang="es-ES" dirty="0">
                <a:latin typeface="Arial Rounded MT Bold" pitchFamily="34" charset="0"/>
              </a:rPr>
              <a:t>relación que existe entre los recursos propios del niño –que se atribuyen a su dotación genética– y las experiencias sociales que obtiene particularmente en la familia.</a:t>
            </a:r>
          </a:p>
        </p:txBody>
      </p:sp>
      <p:sp>
        <p:nvSpPr>
          <p:cNvPr id="4" name="3 Flecha abajo"/>
          <p:cNvSpPr/>
          <p:nvPr/>
        </p:nvSpPr>
        <p:spPr>
          <a:xfrm>
            <a:off x="3428992" y="928670"/>
            <a:ext cx="2071702" cy="10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441607"/>
            <a:ext cx="8229600" cy="3416285"/>
          </a:xfrm>
        </p:spPr>
        <p:txBody>
          <a:bodyPr/>
          <a:lstStyle/>
          <a:p>
            <a:pPr eaLnBrk="1" hangingPunct="1">
              <a:lnSpc>
                <a:spcPct val="150000"/>
              </a:lnSpc>
              <a:buFont typeface="Wingdings" pitchFamily="2" charset="2"/>
              <a:buNone/>
              <a:defRPr/>
            </a:pPr>
            <a:r>
              <a:rPr lang="es-ES" dirty="0" smtClean="0"/>
              <a:t>2. </a:t>
            </a:r>
            <a:r>
              <a:rPr lang="es-ES" dirty="0" smtClean="0"/>
              <a:t>Los estudios realizados en las </a:t>
            </a:r>
            <a:r>
              <a:rPr lang="es-ES" dirty="0" smtClean="0"/>
              <a:t>escuelas normales constituyen </a:t>
            </a:r>
            <a:r>
              <a:rPr lang="es-ES" dirty="0" smtClean="0"/>
              <a:t>la fase inicial de la formación de los profesores en educación preescolar: </a:t>
            </a:r>
          </a:p>
          <a:p>
            <a:pPr eaLnBrk="1" hangingPunct="1">
              <a:lnSpc>
                <a:spcPct val="150000"/>
              </a:lnSpc>
              <a:buFont typeface="Wingdings" pitchFamily="2" charset="2"/>
              <a:buNone/>
              <a:defRPr/>
            </a:pPr>
            <a:r>
              <a:rPr lang="es-ES" dirty="0"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065023"/>
            <a:ext cx="8229600" cy="5150059"/>
          </a:xfrm>
        </p:spPr>
        <p:txBody>
          <a:bodyPr/>
          <a:lstStyle/>
          <a:p>
            <a:pPr>
              <a:lnSpc>
                <a:spcPct val="150000"/>
              </a:lnSpc>
            </a:pPr>
            <a:r>
              <a:rPr lang="es-ES" dirty="0" smtClean="0"/>
              <a:t>El estudiante normalista habrá de consolidar sus habilidades y aptitudes, que constituyen la base del trabajo intelectual, así como el conocimiento y manejo efectivo de fuentes de información y de los recursos tecnológicos con fines educativos, para aprovecharlos con el objetivo de que sigan aprendiendo con autonomía.</a:t>
            </a:r>
          </a:p>
          <a:p>
            <a:pPr>
              <a:lnSpc>
                <a:spcPct val="150000"/>
              </a:lnSpc>
            </a:pPr>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1136485"/>
            <a:ext cx="8229600" cy="1420813"/>
          </a:xfrm>
        </p:spPr>
        <p:txBody>
          <a:bodyPr>
            <a:normAutofit fontScale="90000"/>
          </a:bodyPr>
          <a:lstStyle/>
          <a:p>
            <a:pPr algn="just" eaLnBrk="1" hangingPunct="1">
              <a:defRPr/>
            </a:pPr>
            <a:r>
              <a:rPr lang="es-ES" sz="2400" dirty="0" smtClean="0"/>
              <a:t>3. El conocimiento y dominio de los propósitos y contenidos de la educación preescolar se adquieren al mismo tiempo que se obtienen competencias para favorecer el aprendizaje de los niños. </a:t>
            </a:r>
          </a:p>
        </p:txBody>
      </p:sp>
      <p:sp>
        <p:nvSpPr>
          <p:cNvPr id="3" name="2 Marcador de contenido"/>
          <p:cNvSpPr>
            <a:spLocks noGrp="1"/>
          </p:cNvSpPr>
          <p:nvPr>
            <p:ph idx="1"/>
          </p:nvPr>
        </p:nvSpPr>
        <p:spPr>
          <a:xfrm>
            <a:off x="857256" y="3117879"/>
            <a:ext cx="8786842" cy="4525963"/>
          </a:xfrm>
        </p:spPr>
        <p:txBody>
          <a:bodyPr/>
          <a:lstStyle/>
          <a:p>
            <a:pPr eaLnBrk="1" hangingPunct="1">
              <a:buFont typeface="Wingdings" pitchFamily="2" charset="2"/>
              <a:buNone/>
              <a:defRPr/>
            </a:pPr>
            <a:r>
              <a:rPr lang="es-ES" dirty="0" smtClean="0"/>
              <a:t>   El estudiante normalista realizará su intervención docente en dos planos: </a:t>
            </a:r>
          </a:p>
          <a:p>
            <a:pPr marL="514350" indent="-514350" eaLnBrk="1" hangingPunct="1">
              <a:buFont typeface="Wingdings" pitchFamily="2" charset="2"/>
              <a:buNone/>
              <a:defRPr/>
            </a:pPr>
            <a:endParaRPr lang="es-ES" dirty="0" smtClean="0"/>
          </a:p>
          <a:p>
            <a:pPr marL="514350" indent="-514350" eaLnBrk="1" hangingPunct="1">
              <a:buFont typeface="Wingdings" pitchFamily="2" charset="2"/>
              <a:buAutoNum type="alphaLcParenR"/>
              <a:defRPr/>
            </a:pPr>
            <a:endParaRPr lang="es-E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229600" cy="4525963"/>
          </a:xfrm>
        </p:spPr>
        <p:txBody>
          <a:bodyPr/>
          <a:lstStyle/>
          <a:p>
            <a:pPr marL="624078" indent="-514350">
              <a:lnSpc>
                <a:spcPct val="150000"/>
              </a:lnSpc>
              <a:buFont typeface="+mj-lt"/>
              <a:buAutoNum type="alphaLcParenR"/>
            </a:pPr>
            <a:r>
              <a:rPr lang="es-ES" dirty="0" smtClean="0"/>
              <a:t>En la organización y establecimiento de un ambiente físico y de convivencia libre, tolerante y agradable para que el niño se encuentre en posibilidades de crecer con seguridad, confianza y afecto y, dispongan de oportunidades de comunicación y relación. </a:t>
            </a:r>
          </a:p>
          <a:p>
            <a:pPr>
              <a:lnSpc>
                <a:spcPct val="150000"/>
              </a:lnSpc>
              <a:buNone/>
            </a:pPr>
            <a:endParaRPr lang="es-E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27225"/>
            <a:ext cx="8229600" cy="5273675"/>
          </a:xfrm>
        </p:spPr>
        <p:txBody>
          <a:bodyPr/>
          <a:lstStyle/>
          <a:p>
            <a:pPr marL="624078" indent="-514350" eaLnBrk="1" hangingPunct="1">
              <a:lnSpc>
                <a:spcPct val="150000"/>
              </a:lnSpc>
              <a:buFont typeface="+mj-lt"/>
              <a:buAutoNum type="alphaLcParenR" startAt="2"/>
              <a:defRPr/>
            </a:pPr>
            <a:r>
              <a:rPr lang="es-ES" dirty="0" smtClean="0"/>
              <a:t>En </a:t>
            </a:r>
            <a:r>
              <a:rPr lang="es-ES" dirty="0" smtClean="0"/>
              <a:t>el diseño de situaciones didácticas para el logro de propósitos específicos respecto al desarrollo integral del niño, adecuadas a las características individuales y a la diversidad cultural.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57242" y="1870105"/>
            <a:ext cx="8229600" cy="5773737"/>
          </a:xfrm>
        </p:spPr>
        <p:txBody>
          <a:bodyPr>
            <a:normAutofit/>
          </a:bodyPr>
          <a:lstStyle/>
          <a:p>
            <a:pPr eaLnBrk="1" hangingPunct="1">
              <a:lnSpc>
                <a:spcPct val="150000"/>
              </a:lnSpc>
              <a:buFont typeface="Wingdings" pitchFamily="2" charset="2"/>
              <a:buNone/>
              <a:defRPr/>
            </a:pPr>
            <a:r>
              <a:rPr lang="es-ES" sz="2800" dirty="0" smtClean="0"/>
              <a:t>4. La formación inicial de profesores establece una relación estrecha y progresiva del aprendizaje en el aula con la práctica docente en condiciones reales.</a:t>
            </a:r>
          </a:p>
          <a:p>
            <a:pPr eaLnBrk="1" hangingPunct="1">
              <a:lnSpc>
                <a:spcPct val="150000"/>
              </a:lnSpc>
              <a:buFont typeface="Wingdings" pitchFamily="2" charset="2"/>
              <a:buNone/>
              <a:defRPr/>
            </a:pPr>
            <a:r>
              <a:rPr lang="es-ES" sz="2800" dirty="0" smtClean="0"/>
              <a:t>   </a:t>
            </a:r>
          </a:p>
          <a:p>
            <a:pPr eaLnBrk="1" hangingPunct="1">
              <a:lnSpc>
                <a:spcPct val="150000"/>
              </a:lnSpc>
              <a:defRPr/>
            </a:pPr>
            <a:endParaRPr lang="es-E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28596" y="993585"/>
            <a:ext cx="8229600" cy="5150059"/>
          </a:xfrm>
        </p:spPr>
        <p:txBody>
          <a:bodyPr/>
          <a:lstStyle/>
          <a:p>
            <a:pPr>
              <a:lnSpc>
                <a:spcPct val="150000"/>
              </a:lnSpc>
            </a:pPr>
            <a:r>
              <a:rPr lang="es-ES" sz="2400" dirty="0" smtClean="0"/>
              <a:t>La formación de profesores, no sólo se lleva a cabo en el ámbito de la EN, también ocurre en los JN, en donde los estudiantes adquieren herramientas para el ejercicio profesional, con los niños, lo que implica la capacidad de toma de decisiones, resolución de conflictos, conducción adecuada del grupo escolar y el desarrollo de habilidades para comunicarse con los niños, mediante diversos recursos.</a:t>
            </a:r>
            <a:endParaRPr lang="es-E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17681"/>
            <a:ext cx="8229600" cy="4525963"/>
          </a:xfrm>
        </p:spPr>
        <p:txBody>
          <a:bodyPr>
            <a:normAutofit/>
          </a:bodyPr>
          <a:lstStyle/>
          <a:p>
            <a:pPr>
              <a:lnSpc>
                <a:spcPct val="150000"/>
              </a:lnSpc>
              <a:buNone/>
              <a:defRPr/>
            </a:pPr>
            <a:r>
              <a:rPr lang="es-ES" sz="3200" dirty="0" smtClean="0"/>
              <a:t>5. El aprendizaje de la teoría se vincula con la comprensión de la realidad educativa y con la definición de las acciones pedagógicas. </a:t>
            </a:r>
            <a:endParaRPr lang="es-ES" sz="32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546243"/>
            <a:ext cx="8229600" cy="4525963"/>
          </a:xfrm>
        </p:spPr>
        <p:txBody>
          <a:bodyPr/>
          <a:lstStyle/>
          <a:p>
            <a:pPr>
              <a:lnSpc>
                <a:spcPct val="150000"/>
              </a:lnSpc>
            </a:pPr>
            <a:r>
              <a:rPr lang="es-ES" dirty="0" smtClean="0"/>
              <a:t>El estudiante comprenderá el sentido de la elaboración teórica y la utilizará para analizar situaciones educativas reales, así como generará explicaciones extraídas de las experiencias prácticas.</a:t>
            </a:r>
          </a:p>
          <a:p>
            <a:pPr>
              <a:lnSpc>
                <a:spcPct val="150000"/>
              </a:lnSpc>
            </a:pPr>
            <a:endParaRPr lang="es-E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nSpc>
                <a:spcPct val="150000"/>
              </a:lnSpc>
            </a:pPr>
            <a:r>
              <a:rPr lang="es-ES" sz="2800" dirty="0" smtClean="0"/>
              <a:t>6. El ejercicio de habilidades intelectuales específicas que requiere la práctica de la profesión docente, debe formar parte del trabajo en cada una de las asignaturas.</a:t>
            </a:r>
            <a:endParaRPr lang="es-E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03433"/>
            <a:ext cx="8229600" cy="4525963"/>
          </a:xfrm>
        </p:spPr>
        <p:txBody>
          <a:bodyPr>
            <a:normAutofit/>
          </a:bodyPr>
          <a:lstStyle/>
          <a:p>
            <a:pPr marL="514350" indent="-514350">
              <a:lnSpc>
                <a:spcPct val="150000"/>
              </a:lnSpc>
              <a:buFont typeface="+mj-lt"/>
              <a:buAutoNum type="arabicPeriod"/>
            </a:pPr>
            <a:r>
              <a:rPr lang="es-ES" dirty="0" smtClean="0">
                <a:latin typeface="Arial Rounded MT Bold" pitchFamily="34" charset="0"/>
              </a:rPr>
              <a:t>Comprender la relación que existe entre los procesos de socialización y afectividad, así como el papel activo del niño y la influencia que ejerce el entorno familiar y social en dichos procesos.</a:t>
            </a:r>
          </a:p>
          <a:p>
            <a:pPr lvl="0">
              <a:lnSpc>
                <a:spcPct val="150000"/>
              </a:lnSpc>
            </a:pPr>
            <a:endParaRPr lang="es-ES" dirty="0">
              <a:latin typeface="Arial Rounded MT Bold" pitchFamily="34" charset="0"/>
            </a:endParaRPr>
          </a:p>
        </p:txBody>
      </p:sp>
      <p:sp>
        <p:nvSpPr>
          <p:cNvPr id="2" name="1 Título"/>
          <p:cNvSpPr>
            <a:spLocks noGrp="1"/>
          </p:cNvSpPr>
          <p:nvPr>
            <p:ph type="title"/>
          </p:nvPr>
        </p:nvSpPr>
        <p:spPr/>
        <p:txBody>
          <a:bodyPr>
            <a:normAutofit/>
          </a:bodyPr>
          <a:lstStyle/>
          <a:p>
            <a:pPr algn="l"/>
            <a:r>
              <a:rPr lang="es-ES" b="1" dirty="0" smtClean="0"/>
              <a:t>Propósitos generales del curso</a:t>
            </a:r>
            <a:r>
              <a:rPr lang="es-ES" dirty="0" smtClean="0">
                <a:latin typeface="Gisha" pitchFamily="34" charset="-79"/>
                <a:cs typeface="Gisha" pitchFamily="34" charset="-79"/>
              </a:rPr>
              <a:t>:</a:t>
            </a:r>
            <a:endParaRPr lang="es-ES" dirty="0">
              <a:latin typeface="Gisha" pitchFamily="34" charset="-79"/>
              <a:cs typeface="Gisha" pitchFamily="34" charset="-79"/>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4916503"/>
          </a:xfrm>
        </p:spPr>
        <p:txBody>
          <a:bodyPr>
            <a:normAutofit lnSpcReduction="10000"/>
          </a:bodyPr>
          <a:lstStyle/>
          <a:p>
            <a:pPr eaLnBrk="1" hangingPunct="1">
              <a:lnSpc>
                <a:spcPct val="150000"/>
              </a:lnSpc>
              <a:buFont typeface="Wingdings" pitchFamily="2" charset="2"/>
              <a:buNone/>
              <a:defRPr/>
            </a:pPr>
            <a:r>
              <a:rPr lang="es-ES" dirty="0" smtClean="0"/>
              <a:t>   La lectura crítica, la redacción y la expresión oral, así como las capacidades para seleccionar, analizar y utilizar información, fon formas habituales del trabajo académico de los estudiantes y docentes, aunado al trabajo en biblioteca, consultoría, observación de la vida escolar y la práctica de la enseñanza en condiciones reales.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760557"/>
            <a:ext cx="8229600" cy="4525963"/>
          </a:xfrm>
        </p:spPr>
        <p:txBody>
          <a:bodyPr>
            <a:normAutofit/>
          </a:bodyPr>
          <a:lstStyle/>
          <a:p>
            <a:pPr>
              <a:lnSpc>
                <a:spcPct val="150000"/>
              </a:lnSpc>
              <a:buNone/>
            </a:pPr>
            <a:r>
              <a:rPr lang="es-ES" sz="3200" dirty="0" smtClean="0"/>
              <a:t>7. Fomentar los intereses, los hábitos y las habilidades que propician la investigación científica. </a:t>
            </a:r>
            <a:endParaRPr lang="es-ES" sz="32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928670"/>
            <a:ext cx="8501122" cy="6215106"/>
          </a:xfrm>
        </p:spPr>
        <p:txBody>
          <a:bodyPr>
            <a:normAutofit/>
          </a:bodyPr>
          <a:lstStyle/>
          <a:p>
            <a:pPr eaLnBrk="1" hangingPunct="1">
              <a:lnSpc>
                <a:spcPct val="150000"/>
              </a:lnSpc>
              <a:buFont typeface="Wingdings" pitchFamily="2" charset="2"/>
              <a:buNone/>
              <a:defRPr/>
            </a:pPr>
            <a:r>
              <a:rPr lang="es-ES" sz="2400" dirty="0" smtClean="0"/>
              <a:t>   En los estudiantes se fomentará el interés por la investigación científica, en las nociones y prácticas que caracterizan al pensamiento científico para que sean usuarios analíticos y críticos de los productos de investigación y que apliquen los criterios e instrumentos de indagación científica, con un fuerte componente ético, definido por la honestidad intelectual y el aprecio por la verdad, el respeto por los hechos y la argumentación coherente.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nSpc>
                <a:spcPct val="150000"/>
              </a:lnSpc>
              <a:buNone/>
            </a:pPr>
            <a:r>
              <a:rPr lang="es-ES" sz="2800" dirty="0" smtClean="0"/>
              <a:t>8. La formación inicial preparará a los estudiantes normalistas para reconocer y atender las diferencias individuales de sus alumnos y para actuar a favor de la equidad de los resultados educativos. </a:t>
            </a:r>
            <a:endParaRPr lang="es-E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488007"/>
          </a:xfrm>
        </p:spPr>
        <p:txBody>
          <a:bodyPr>
            <a:normAutofit fontScale="92500"/>
          </a:bodyPr>
          <a:lstStyle/>
          <a:p>
            <a:pPr eaLnBrk="1" hangingPunct="1">
              <a:lnSpc>
                <a:spcPct val="150000"/>
              </a:lnSpc>
              <a:buFont typeface="Wingdings" pitchFamily="2" charset="2"/>
              <a:buNone/>
              <a:defRPr/>
            </a:pPr>
            <a:r>
              <a:rPr lang="es-ES" sz="2800" dirty="0" smtClean="0"/>
              <a:t>   Los alumnos reconocerán que cada niño crece y adquiere identidad como individuo único, en relación permanente con sus medios familiares y sociales, con el fin de desarrollar actividades de enseñanza y relaciones educativas que estimulen las potencialidades de cada niño, por lo que su desempeño como docente en el grupo escolar, juega un papel central en el logro de la equidad educativa</a:t>
            </a:r>
            <a:r>
              <a:rPr lang="es-ES" dirty="0" smtClean="0"/>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57200" y="285736"/>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4400" u="sng" dirty="0" smtClean="0">
                <a:latin typeface="+mj-lt"/>
                <a:ea typeface="+mj-ea"/>
                <a:cs typeface="+mj-cs"/>
              </a:rPr>
              <a:t>ACTITUDES Y VALORES</a:t>
            </a:r>
            <a:endParaRPr kumimoji="0" lang="es-ES" sz="4400" b="0" i="0" u="sng"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noChangeArrowheads="1"/>
          </p:cNvSpPr>
          <p:nvPr/>
        </p:nvSpPr>
        <p:spPr>
          <a:xfrm>
            <a:off x="304800" y="1323996"/>
            <a:ext cx="8458200" cy="5105400"/>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s-ES" sz="2800" b="0" i="0" u="none" strike="noStrike" kern="1200" cap="none" spc="0" normalizeH="0" baseline="0" noProof="0" dirty="0" smtClean="0">
                <a:ln>
                  <a:noFill/>
                </a:ln>
                <a:solidFill>
                  <a:schemeClr val="tx1"/>
                </a:solidFill>
                <a:effectLst/>
                <a:uLnTx/>
                <a:uFillTx/>
                <a:latin typeface="Arial Rounded MT Bold" pitchFamily="34" charset="0"/>
              </a:rPr>
              <a:t>Tomar conciencia</a:t>
            </a:r>
            <a:r>
              <a:rPr kumimoji="0" lang="es-ES" sz="2800" b="0" i="0" u="none" strike="noStrike" kern="1200" cap="none" spc="0" normalizeH="0" noProof="0" dirty="0" smtClean="0">
                <a:ln>
                  <a:noFill/>
                </a:ln>
                <a:solidFill>
                  <a:schemeClr val="tx1"/>
                </a:solidFill>
                <a:effectLst/>
                <a:uLnTx/>
                <a:uFillTx/>
                <a:latin typeface="Arial Rounded MT Bold" pitchFamily="34" charset="0"/>
              </a:rPr>
              <a:t> de la influencia que como educadora se ejerce en el desarrollo </a:t>
            </a:r>
            <a:r>
              <a:rPr kumimoji="0" lang="es-ES" sz="2800" b="0" i="0" u="none" strike="noStrike" kern="1200" cap="none" spc="0" normalizeH="0" noProof="0" dirty="0" err="1" smtClean="0">
                <a:ln>
                  <a:noFill/>
                </a:ln>
                <a:solidFill>
                  <a:schemeClr val="tx1"/>
                </a:solidFill>
                <a:effectLst/>
                <a:uLnTx/>
                <a:uFillTx/>
                <a:latin typeface="Arial Rounded MT Bold" pitchFamily="34" charset="0"/>
              </a:rPr>
              <a:t>socioafectivo</a:t>
            </a:r>
            <a:r>
              <a:rPr kumimoji="0" lang="es-ES" sz="2800" b="0" i="0" u="none" strike="noStrike" kern="1200" cap="none" spc="0" normalizeH="0" noProof="0" dirty="0" smtClean="0">
                <a:ln>
                  <a:noFill/>
                </a:ln>
                <a:solidFill>
                  <a:schemeClr val="tx1"/>
                </a:solidFill>
                <a:effectLst/>
                <a:uLnTx/>
                <a:uFillTx/>
                <a:latin typeface="Arial Rounded MT Bold" pitchFamily="34" charset="0"/>
              </a:rPr>
              <a:t> del niño</a:t>
            </a:r>
            <a:endParaRPr kumimoji="0" lang="es-ES" sz="2800" b="0" i="0" u="none" strike="noStrike" kern="1200" cap="none" spc="0" normalizeH="0" baseline="0" noProof="0" dirty="0" smtClean="0">
              <a:ln>
                <a:noFill/>
              </a:ln>
              <a:solidFill>
                <a:schemeClr val="tx1"/>
              </a:solidFill>
              <a:effectLst/>
              <a:uLnTx/>
              <a:uFillTx/>
              <a:latin typeface="Arial Rounded MT Bold" pitchFamily="34" charset="0"/>
            </a:endParaRP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s-ES" sz="2800" b="0" i="0" u="none" strike="noStrike" kern="1200" cap="none" spc="0" normalizeH="0" baseline="0" noProof="0" dirty="0" smtClean="0">
                <a:ln>
                  <a:noFill/>
                </a:ln>
                <a:solidFill>
                  <a:schemeClr val="tx1"/>
                </a:solidFill>
                <a:effectLst/>
                <a:uLnTx/>
                <a:uFillTx/>
                <a:latin typeface="Arial Rounded MT Bold" pitchFamily="34" charset="0"/>
              </a:rPr>
              <a:t>Respeto por el trabajo propio y el de</a:t>
            </a:r>
            <a:r>
              <a:rPr kumimoji="0" lang="es-ES" sz="2800" b="0" i="0" u="none" strike="noStrike" kern="1200" cap="none" spc="0" normalizeH="0" noProof="0" dirty="0" smtClean="0">
                <a:ln>
                  <a:noFill/>
                </a:ln>
                <a:solidFill>
                  <a:schemeClr val="tx1"/>
                </a:solidFill>
                <a:effectLst/>
                <a:uLnTx/>
                <a:uFillTx/>
                <a:latin typeface="Arial Rounded MT Bold" pitchFamily="34" charset="0"/>
              </a:rPr>
              <a:t> sus compañeras</a:t>
            </a:r>
            <a:r>
              <a:rPr kumimoji="0" lang="es-ES" sz="2800" b="0" i="0" u="none" strike="noStrike" kern="1200" cap="none" spc="0" normalizeH="0" baseline="0" noProof="0" dirty="0" smtClean="0">
                <a:ln>
                  <a:noFill/>
                </a:ln>
                <a:solidFill>
                  <a:schemeClr val="tx1"/>
                </a:solidFill>
                <a:effectLst/>
                <a:uLnTx/>
                <a:uFillTx/>
                <a:latin typeface="Arial Rounded MT Bold" pitchFamily="34" charset="0"/>
              </a:rPr>
              <a:t>.</a:t>
            </a: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s-ES" sz="2800" b="0" i="0" u="none" strike="noStrike" kern="1200" cap="none" spc="0" normalizeH="0" baseline="0" noProof="0" dirty="0" smtClean="0">
                <a:ln>
                  <a:noFill/>
                </a:ln>
                <a:solidFill>
                  <a:schemeClr val="tx1"/>
                </a:solidFill>
                <a:effectLst/>
                <a:uLnTx/>
                <a:uFillTx/>
                <a:latin typeface="Arial Rounded MT Bold" pitchFamily="34" charset="0"/>
              </a:rPr>
              <a:t>Participación colaborativa </a:t>
            </a: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kumimoji="0" lang="es-ES" sz="2800" b="0" i="0" u="none" strike="noStrike" kern="1200" cap="none" spc="0" normalizeH="0" baseline="0" noProof="0" dirty="0" smtClean="0">
                <a:ln>
                  <a:noFill/>
                </a:ln>
                <a:solidFill>
                  <a:schemeClr val="tx1"/>
                </a:solidFill>
                <a:effectLst/>
                <a:uLnTx/>
                <a:uFillTx/>
                <a:latin typeface="Arial Rounded MT Bold" pitchFamily="34" charset="0"/>
              </a:rPr>
              <a:t>Trabajo individual previo y estudio autónomo</a:t>
            </a:r>
          </a:p>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endParaRPr kumimoji="0" lang="es-ES" sz="2800" b="0" i="0" u="none" strike="noStrike" kern="1200" cap="none" spc="0" normalizeH="0" baseline="0" noProof="0" dirty="0">
              <a:ln>
                <a:noFill/>
              </a:ln>
              <a:solidFill>
                <a:schemeClr val="tx1"/>
              </a:solidFill>
              <a:effectLst/>
              <a:uLnTx/>
              <a:uFillTx/>
              <a:latin typeface="Arial Rounded MT Bold"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57200" y="1143000"/>
            <a:ext cx="8229600" cy="4525963"/>
          </a:xfrm>
          <a:prstGeom prst="rect">
            <a:avLst/>
          </a:prstGeom>
        </p:spPr>
        <p:txBody>
          <a:bodyPr/>
          <a:lstStyle/>
          <a:p>
            <a:pPr marL="342900" marR="0" lvl="0" indent="-342900" algn="l" defTabSz="914400" rtl="0" eaLnBrk="1" fontAlgn="auto" latinLnBrk="0" hangingPunct="1">
              <a:lnSpc>
                <a:spcPct val="200000"/>
              </a:lnSpc>
              <a:spcBef>
                <a:spcPct val="20000"/>
              </a:spcBef>
              <a:spcAft>
                <a:spcPts val="0"/>
              </a:spcAft>
              <a:buClrTx/>
              <a:buSzTx/>
              <a:buFont typeface="Arial" pitchFamily="34" charset="0"/>
              <a:buChar char="•"/>
              <a:tabLst/>
              <a:defRPr/>
            </a:pPr>
            <a:r>
              <a:rPr kumimoji="0" lang="es-ES" sz="3200" b="0" i="0" u="none" strike="noStrike" kern="1200" cap="none" spc="0" normalizeH="0" baseline="0" noProof="0" dirty="0" smtClean="0">
                <a:ln>
                  <a:noFill/>
                </a:ln>
                <a:solidFill>
                  <a:schemeClr val="tx1"/>
                </a:solidFill>
                <a:effectLst/>
                <a:uLnTx/>
                <a:uFillTx/>
                <a:latin typeface="Arial Rounded MT Bold" pitchFamily="34" charset="0"/>
              </a:rPr>
              <a:t>Actitud abierta para escuchar a otros</a:t>
            </a: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Char char="•"/>
              <a:tabLst/>
              <a:defRPr/>
            </a:pPr>
            <a:r>
              <a:rPr kumimoji="0" lang="es-ES" sz="3200" b="0" i="0" u="none" strike="noStrike" kern="1200" cap="none" spc="0" normalizeH="0" baseline="0" noProof="0" dirty="0" smtClean="0">
                <a:ln>
                  <a:noFill/>
                </a:ln>
                <a:solidFill>
                  <a:schemeClr val="tx1"/>
                </a:solidFill>
                <a:effectLst/>
                <a:uLnTx/>
                <a:uFillTx/>
                <a:latin typeface="Arial Rounded MT Bold" pitchFamily="34" charset="0"/>
              </a:rPr>
              <a:t>Respeto y tolerancia en el grupo</a:t>
            </a: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Char char="•"/>
              <a:tabLst/>
              <a:defRPr/>
            </a:pPr>
            <a:r>
              <a:rPr kumimoji="0" lang="es-ES" sz="3200" b="0" i="0" u="none" strike="noStrike" kern="1200" cap="none" spc="0" normalizeH="0" baseline="0" noProof="0" dirty="0" smtClean="0">
                <a:ln>
                  <a:noFill/>
                </a:ln>
                <a:solidFill>
                  <a:schemeClr val="tx1"/>
                </a:solidFill>
                <a:effectLst/>
                <a:uLnTx/>
                <a:uFillTx/>
                <a:latin typeface="Arial Rounded MT Bold" pitchFamily="34" charset="0"/>
              </a:rPr>
              <a:t>Responsabilidad y compromiso en las actividades.</a:t>
            </a:r>
            <a:endParaRPr kumimoji="0" lang="es-ES" sz="3200" b="0" i="0" u="none" strike="noStrike" kern="1200" cap="none" spc="0" normalizeH="0" baseline="0" noProof="0" dirty="0">
              <a:ln>
                <a:noFill/>
              </a:ln>
              <a:solidFill>
                <a:schemeClr val="tx1"/>
              </a:solidFill>
              <a:effectLst/>
              <a:uLnTx/>
              <a:uFillTx/>
              <a:latin typeface="Arial Rounded MT Bold"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28736"/>
            <a:ext cx="8229600" cy="4948068"/>
          </a:xfrm>
        </p:spPr>
        <p:txBody>
          <a:bodyPr>
            <a:normAutofit/>
          </a:bodyPr>
          <a:lstStyle/>
          <a:p>
            <a:r>
              <a:rPr lang="es-ES" dirty="0" smtClean="0">
                <a:latin typeface="Arial Rounded MT Bold" pitchFamily="34" charset="0"/>
              </a:rPr>
              <a:t>Examen de conocimientos			30</a:t>
            </a:r>
          </a:p>
          <a:p>
            <a:r>
              <a:rPr lang="es-ES" dirty="0" smtClean="0">
                <a:latin typeface="Arial Rounded MT Bold" pitchFamily="34" charset="0"/>
              </a:rPr>
              <a:t>Tareas (controles de lecturas)			35</a:t>
            </a:r>
          </a:p>
          <a:p>
            <a:r>
              <a:rPr lang="es-ES" dirty="0" smtClean="0">
                <a:latin typeface="Arial Rounded MT Bold" pitchFamily="34" charset="0"/>
              </a:rPr>
              <a:t>Participación						20</a:t>
            </a:r>
          </a:p>
          <a:p>
            <a:r>
              <a:rPr lang="es-ES" dirty="0" smtClean="0">
                <a:latin typeface="Arial Rounded MT Bold" pitchFamily="34" charset="0"/>
              </a:rPr>
              <a:t>Observaciones y análisis (</a:t>
            </a:r>
            <a:r>
              <a:rPr lang="es-ES" smtClean="0">
                <a:latin typeface="Arial Rounded MT Bold" pitchFamily="34" charset="0"/>
              </a:rPr>
              <a:t>práctica)		15</a:t>
            </a:r>
            <a:endParaRPr lang="es-ES" dirty="0" smtClean="0">
              <a:latin typeface="Arial Rounded MT Bold" pitchFamily="34" charset="0"/>
            </a:endParaRPr>
          </a:p>
          <a:p>
            <a:endParaRPr lang="es-ES" dirty="0" smtClean="0">
              <a:latin typeface="Arial Rounded MT Bold" pitchFamily="34" charset="0"/>
            </a:endParaRPr>
          </a:p>
          <a:p>
            <a:endParaRPr lang="es-ES" dirty="0" smtClean="0">
              <a:latin typeface="Arial Rounded MT Bold" pitchFamily="34" charset="0"/>
            </a:endParaRPr>
          </a:p>
          <a:p>
            <a:endParaRPr lang="es-ES" dirty="0" smtClean="0">
              <a:latin typeface="Arial Rounded MT Bold" pitchFamily="34" charset="0"/>
            </a:endParaRPr>
          </a:p>
          <a:p>
            <a:pPr lvl="0" algn="just">
              <a:buFont typeface="Wingdings 2" pitchFamily="18" charset="2"/>
              <a:buChar char=""/>
            </a:pPr>
            <a:r>
              <a:rPr lang="es-ES" sz="1700" i="1" dirty="0" smtClean="0">
                <a:latin typeface="Berlin Sans FB" pitchFamily="34" charset="0"/>
                <a:cs typeface="Arial" pitchFamily="34" charset="0"/>
              </a:rPr>
              <a:t>En tareas y participación se tomará en cuenta la competencia para organizar las ideas y presentarlas en forma ordenada al redactar o exponer un tema. </a:t>
            </a:r>
          </a:p>
          <a:p>
            <a:pPr lvl="0" algn="just">
              <a:buFont typeface="Wingdings 2" pitchFamily="18" charset="2"/>
              <a:buChar char=""/>
            </a:pPr>
            <a:r>
              <a:rPr lang="es-ES" sz="1700" i="1" dirty="0" smtClean="0">
                <a:latin typeface="Berlin Sans FB" pitchFamily="34" charset="0"/>
                <a:cs typeface="Arial" pitchFamily="34" charset="0"/>
              </a:rPr>
              <a:t>El maestro puede calificar con 0 en caso de conducta inapropiada dentro del aula</a:t>
            </a:r>
          </a:p>
          <a:p>
            <a:pPr lvl="0" algn="just">
              <a:buFont typeface="Wingdings 2" pitchFamily="18" charset="2"/>
              <a:buChar char=""/>
            </a:pPr>
            <a:r>
              <a:rPr lang="es-ES" sz="1700" i="1" dirty="0" smtClean="0">
                <a:latin typeface="Berlin Sans FB" pitchFamily="34" charset="0"/>
                <a:cs typeface="Arial" pitchFamily="34" charset="0"/>
              </a:rPr>
              <a:t>Quien tenga calificación menor a 40 automáticamente es 0</a:t>
            </a:r>
          </a:p>
          <a:p>
            <a:pPr lvl="0" algn="just">
              <a:buFont typeface="Wingdings 2" pitchFamily="18" charset="2"/>
              <a:buChar char=""/>
            </a:pPr>
            <a:r>
              <a:rPr lang="es-ES" sz="1700" i="1" dirty="0" smtClean="0">
                <a:latin typeface="Berlin Sans FB" pitchFamily="34" charset="0"/>
                <a:cs typeface="Arial" pitchFamily="34" charset="0"/>
              </a:rPr>
              <a:t>La calificación reprobatoria no se redondea, ejemplo 5.9 es 5 </a:t>
            </a:r>
          </a:p>
          <a:p>
            <a:endParaRPr lang="es-ES" dirty="0" smtClean="0">
              <a:latin typeface="Arial Rounded MT Bold" pitchFamily="34" charset="0"/>
            </a:endParaRPr>
          </a:p>
          <a:p>
            <a:endParaRPr lang="es-ES" dirty="0">
              <a:latin typeface="Arial Rounded MT Bold" pitchFamily="34" charset="0"/>
            </a:endParaRPr>
          </a:p>
        </p:txBody>
      </p:sp>
      <p:sp>
        <p:nvSpPr>
          <p:cNvPr id="2" name="1 Título"/>
          <p:cNvSpPr>
            <a:spLocks noGrp="1"/>
          </p:cNvSpPr>
          <p:nvPr>
            <p:ph type="title"/>
          </p:nvPr>
        </p:nvSpPr>
        <p:spPr/>
        <p:txBody>
          <a:bodyPr>
            <a:normAutofit/>
          </a:bodyPr>
          <a:lstStyle/>
          <a:p>
            <a:r>
              <a:rPr lang="es-ES" dirty="0" smtClean="0"/>
              <a:t>CRITERIOS PARA CALIFICAR</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072098"/>
          </a:xfrm>
        </p:spPr>
        <p:txBody>
          <a:bodyPr>
            <a:normAutofit/>
          </a:bodyPr>
          <a:lstStyle/>
          <a:p>
            <a:pPr marL="514350" indent="-514350">
              <a:lnSpc>
                <a:spcPct val="150000"/>
              </a:lnSpc>
              <a:buFont typeface="+mj-lt"/>
              <a:buAutoNum type="arabicPeriod" startAt="2"/>
            </a:pPr>
            <a:r>
              <a:rPr lang="es-ES" dirty="0" smtClean="0">
                <a:latin typeface="Arial Rounded MT Bold" pitchFamily="34" charset="0"/>
              </a:rPr>
              <a:t>Conocer las </a:t>
            </a:r>
            <a:r>
              <a:rPr lang="es-ES" dirty="0">
                <a:latin typeface="Arial Rounded MT Bold" pitchFamily="34" charset="0"/>
              </a:rPr>
              <a:t>características del desarrollo emocional durante los primeros seis años de vida e </a:t>
            </a:r>
            <a:r>
              <a:rPr lang="es-ES" dirty="0" smtClean="0">
                <a:latin typeface="Arial Rounded MT Bold" pitchFamily="34" charset="0"/>
              </a:rPr>
              <a:t>identificar </a:t>
            </a:r>
            <a:r>
              <a:rPr lang="es-ES" dirty="0">
                <a:latin typeface="Arial Rounded MT Bold" pitchFamily="34" charset="0"/>
              </a:rPr>
              <a:t>las formas en que los niños manifiestan su sensibilidad afectiva hacia los demás y la posibilidad </a:t>
            </a:r>
            <a:r>
              <a:rPr lang="es-ES" dirty="0" smtClean="0">
                <a:latin typeface="Arial Rounded MT Bold" pitchFamily="34" charset="0"/>
              </a:rPr>
              <a:t>que tienen de </a:t>
            </a:r>
            <a:r>
              <a:rPr lang="es-ES" dirty="0">
                <a:latin typeface="Arial Rounded MT Bold" pitchFamily="34" charset="0"/>
              </a:rPr>
              <a:t>expresar sus emociones a partir de la aparición del lenguaje.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74779"/>
            <a:ext cx="8229600" cy="5554683"/>
          </a:xfrm>
        </p:spPr>
        <p:txBody>
          <a:bodyPr>
            <a:normAutofit/>
          </a:bodyPr>
          <a:lstStyle/>
          <a:p>
            <a:pPr marL="514350" indent="-514350">
              <a:lnSpc>
                <a:spcPct val="150000"/>
              </a:lnSpc>
              <a:buFont typeface="+mj-lt"/>
              <a:buAutoNum type="arabicPeriod" startAt="3"/>
            </a:pPr>
            <a:r>
              <a:rPr lang="es-ES" dirty="0" smtClean="0">
                <a:latin typeface="Arial Rounded MT Bold" pitchFamily="34" charset="0"/>
              </a:rPr>
              <a:t>Reconozcan </a:t>
            </a:r>
            <a:r>
              <a:rPr lang="es-ES" dirty="0">
                <a:latin typeface="Arial Rounded MT Bold" pitchFamily="34" charset="0"/>
              </a:rPr>
              <a:t>cómo los distintos patrones de socialización familiar establecen modelos para regular los estados emocionales, adoptar pautas de conducta y asumir normas morales por parte del niño.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57242" y="1428736"/>
            <a:ext cx="8229600" cy="4525963"/>
          </a:xfrm>
        </p:spPr>
        <p:txBody>
          <a:bodyPr/>
          <a:lstStyle/>
          <a:p>
            <a:pPr marL="514350" indent="-514350">
              <a:lnSpc>
                <a:spcPct val="150000"/>
              </a:lnSpc>
              <a:buFont typeface="+mj-lt"/>
              <a:buAutoNum type="arabicPeriod" startAt="4"/>
            </a:pPr>
            <a:r>
              <a:rPr lang="es-ES" dirty="0" smtClean="0">
                <a:latin typeface="Arial Rounded MT Bold" pitchFamily="34" charset="0"/>
              </a:rPr>
              <a:t>Analicen </a:t>
            </a:r>
            <a:r>
              <a:rPr lang="es-ES" dirty="0">
                <a:latin typeface="Arial Rounded MT Bold" pitchFamily="34" charset="0"/>
              </a:rPr>
              <a:t>la riqueza y diversidad de las prácticas socializadoras en el entorno familiar y social en que se desenvuelve el niño y sus implicaciones en el desarrollo de la socialización y la afectividad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514350" indent="-514350">
              <a:lnSpc>
                <a:spcPct val="150000"/>
              </a:lnSpc>
              <a:buFont typeface="+mj-lt"/>
              <a:buAutoNum type="arabicPeriod" startAt="5"/>
            </a:pPr>
            <a:r>
              <a:rPr lang="es-ES" dirty="0" smtClean="0">
                <a:latin typeface="Arial Rounded MT Bold" pitchFamily="34" charset="0"/>
              </a:rPr>
              <a:t>Fortalecer </a:t>
            </a:r>
            <a:r>
              <a:rPr lang="es-ES" dirty="0">
                <a:latin typeface="Arial Rounded MT Bold" pitchFamily="34" charset="0"/>
              </a:rPr>
              <a:t>su capacidad de observación y de diálogo con los niños en edad preescolar, para identificar las formas de atención educativa que favorecen el desarrollo de sus competencias sociales y afectivas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1285860"/>
            <a:ext cx="8501122" cy="5214974"/>
          </a:xfrm>
        </p:spPr>
        <p:txBody>
          <a:bodyPr>
            <a:normAutofit lnSpcReduction="10000"/>
          </a:bodyPr>
          <a:lstStyle/>
          <a:p>
            <a:pPr>
              <a:lnSpc>
                <a:spcPct val="150000"/>
              </a:lnSpc>
            </a:pPr>
            <a:r>
              <a:rPr lang="es-ES" b="1" dirty="0" smtClean="0">
                <a:latin typeface="Arial Rounded MT Bold" pitchFamily="34" charset="0"/>
              </a:rPr>
              <a:t>Bloque I.</a:t>
            </a:r>
            <a:r>
              <a:rPr lang="es-ES" dirty="0" smtClean="0">
                <a:latin typeface="Arial Rounded MT Bold" pitchFamily="34" charset="0"/>
              </a:rPr>
              <a:t> El desenvolvimiento social y afectivo del </a:t>
            </a:r>
            <a:r>
              <a:rPr lang="es-ES" dirty="0" smtClean="0">
                <a:latin typeface="Arial Rounded MT Bold" pitchFamily="34" charset="0"/>
              </a:rPr>
              <a:t>niño</a:t>
            </a:r>
          </a:p>
          <a:p>
            <a:pPr marL="609600" indent="-609600" algn="ctr">
              <a:lnSpc>
                <a:spcPct val="150000"/>
              </a:lnSpc>
              <a:buNone/>
              <a:defRPr/>
            </a:pPr>
            <a:r>
              <a:rPr lang="es-MX" dirty="0" smtClean="0"/>
              <a:t>Temas</a:t>
            </a:r>
          </a:p>
          <a:p>
            <a:pPr marL="609600" indent="-609600">
              <a:lnSpc>
                <a:spcPct val="150000"/>
              </a:lnSpc>
              <a:buFont typeface="Wingdings" pitchFamily="2" charset="2"/>
              <a:buAutoNum type="arabicPeriod"/>
              <a:defRPr/>
            </a:pPr>
            <a:r>
              <a:rPr lang="es-MX" sz="2400" b="1" i="1" dirty="0" smtClean="0"/>
              <a:t>La vinculación entre el desarrollo afectivo de los niños y los procesos de socialización en las relaciones familiares y en el círculo social inmediato.</a:t>
            </a:r>
          </a:p>
          <a:p>
            <a:pPr marL="609600" indent="-609600">
              <a:lnSpc>
                <a:spcPct val="150000"/>
              </a:lnSpc>
              <a:buFont typeface="Wingdings" pitchFamily="2" charset="2"/>
              <a:buAutoNum type="arabicPeriod"/>
              <a:defRPr/>
            </a:pPr>
            <a:r>
              <a:rPr lang="es-MX" sz="2400" b="1" i="1" dirty="0" smtClean="0"/>
              <a:t>El niño como sujeto activo en sus relaciones con otros niños y adultos.</a:t>
            </a:r>
          </a:p>
          <a:p>
            <a:pPr>
              <a:lnSpc>
                <a:spcPct val="150000"/>
              </a:lnSpc>
            </a:pPr>
            <a:endParaRPr lang="es-ES" dirty="0" smtClean="0">
              <a:latin typeface="Arial Rounded MT Bold" pitchFamily="34" charset="0"/>
            </a:endParaRPr>
          </a:p>
        </p:txBody>
      </p:sp>
      <p:sp>
        <p:nvSpPr>
          <p:cNvPr id="2" name="1 Título"/>
          <p:cNvSpPr>
            <a:spLocks noGrp="1"/>
          </p:cNvSpPr>
          <p:nvPr>
            <p:ph type="title"/>
          </p:nvPr>
        </p:nvSpPr>
        <p:spPr/>
        <p:txBody>
          <a:bodyPr/>
          <a:lstStyle/>
          <a:p>
            <a:r>
              <a:rPr lang="es-ES" dirty="0" smtClean="0"/>
              <a:t>BLOQUES TEMÁTICOS</a:t>
            </a:r>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1596</TotalTime>
  <Words>1982</Words>
  <Application>Microsoft Office PowerPoint</Application>
  <PresentationFormat>Presentación en pantalla (4:3)</PresentationFormat>
  <Paragraphs>129</Paragraphs>
  <Slides>47</Slides>
  <Notes>0</Notes>
  <HiddenSlides>0</HiddenSlides>
  <MMClips>0</MMClips>
  <ScaleCrop>false</ScaleCrop>
  <HeadingPairs>
    <vt:vector size="4" baseType="variant">
      <vt:variant>
        <vt:lpstr>Tema</vt:lpstr>
      </vt:variant>
      <vt:variant>
        <vt:i4>1</vt:i4>
      </vt:variant>
      <vt:variant>
        <vt:lpstr>Títulos de diapositiva</vt:lpstr>
      </vt:variant>
      <vt:variant>
        <vt:i4>47</vt:i4>
      </vt:variant>
    </vt:vector>
  </HeadingPairs>
  <TitlesOfParts>
    <vt:vector size="48" baseType="lpstr">
      <vt:lpstr>Concurrencia</vt:lpstr>
      <vt:lpstr>Socialización y Afectividad en el Niño I</vt:lpstr>
      <vt:lpstr>INTRODUCCIÓN</vt:lpstr>
      <vt:lpstr>Diapositiva 3</vt:lpstr>
      <vt:lpstr>Propósitos generales del curso:</vt:lpstr>
      <vt:lpstr>Diapositiva 5</vt:lpstr>
      <vt:lpstr>Diapositiva 6</vt:lpstr>
      <vt:lpstr>Diapositiva 7</vt:lpstr>
      <vt:lpstr>Diapositiva 8</vt:lpstr>
      <vt:lpstr>BLOQUES TEMÁTICOS</vt:lpstr>
      <vt:lpstr>Diapositiva 10</vt:lpstr>
      <vt:lpstr>Diapositiva 11</vt:lpstr>
      <vt:lpstr>Diapositiva 12</vt:lpstr>
      <vt:lpstr>Diapositiva 13</vt:lpstr>
      <vt:lpstr>Diapositiva 14</vt:lpstr>
      <vt:lpstr> Competencias del perfil de egreso a las que contribuye la asignatura: </vt:lpstr>
      <vt:lpstr>Habilidades intelectuales específicas: </vt:lpstr>
      <vt:lpstr>Habilidades intelectuales específicas: </vt:lpstr>
      <vt:lpstr>Dominio de los propósitos y contenidos de la educación preescolar: </vt:lpstr>
      <vt:lpstr>Competencias didácticas:</vt:lpstr>
      <vt:lpstr>Competencias didácticas:</vt:lpstr>
      <vt:lpstr>Identidad profesional y ética:</vt:lpstr>
      <vt:lpstr> Capacidad de percepción y respuesta a las condiciones sociales del entorno de la escuela: </vt:lpstr>
      <vt:lpstr>CRITERIOS DE EVALUACIÓN:</vt:lpstr>
      <vt:lpstr>Diapositiva 24</vt:lpstr>
      <vt:lpstr>Diapositiva 25</vt:lpstr>
      <vt:lpstr>RELACIÓN CON OTRAS ASIGNATURAS.</vt:lpstr>
      <vt:lpstr>Criterios y Orientaciones para la Organización de las Actividades Académicas en la Asignatura Socialización y Afectividad en el Niño I </vt:lpstr>
      <vt:lpstr>Diapositiva 28</vt:lpstr>
      <vt:lpstr>Diapositiva 29</vt:lpstr>
      <vt:lpstr>Diapositiva 30</vt:lpstr>
      <vt:lpstr>Diapositiva 31</vt:lpstr>
      <vt:lpstr>3. El conocimiento y dominio de los propósitos y contenidos de la educación preescolar se adquieren al mismo tiempo que se obtienen competencias para favorecer el aprendizaje de los niños. </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CRITERIOS PARA CALIFICAR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Socialización y Afectividad en el Niño I</dc:title>
  <dc:creator>Gaby Avila</dc:creator>
  <cp:lastModifiedBy>Gaby Avila</cp:lastModifiedBy>
  <cp:revision>92</cp:revision>
  <dcterms:created xsi:type="dcterms:W3CDTF">2008-08-01T19:55:11Z</dcterms:created>
  <dcterms:modified xsi:type="dcterms:W3CDTF">2009-08-24T04:29:32Z</dcterms:modified>
</cp:coreProperties>
</file>