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CD14169C-1B92-4CCD-9B9E-90C647195241}" type="datetimeFigureOut">
              <a:rPr lang="es-MX" smtClean="0"/>
              <a:pPr/>
              <a:t>02/02/2010</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38071FE-72F5-4D09-9AD4-C76926133A7E}"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D14169C-1B92-4CCD-9B9E-90C647195241}" type="datetimeFigureOut">
              <a:rPr lang="es-MX" smtClean="0"/>
              <a:pPr/>
              <a:t>02/02/2010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38071FE-72F5-4D09-9AD4-C76926133A7E}"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D14169C-1B92-4CCD-9B9E-90C647195241}" type="datetimeFigureOut">
              <a:rPr lang="es-MX" smtClean="0"/>
              <a:pPr/>
              <a:t>02/02/2010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38071FE-72F5-4D09-9AD4-C76926133A7E}"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CD14169C-1B92-4CCD-9B9E-90C647195241}" type="datetimeFigureOut">
              <a:rPr lang="es-MX" smtClean="0"/>
              <a:pPr/>
              <a:t>02/02/2010</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B38071FE-72F5-4D09-9AD4-C76926133A7E}"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CD14169C-1B92-4CCD-9B9E-90C647195241}" type="datetimeFigureOut">
              <a:rPr lang="es-MX" smtClean="0"/>
              <a:pPr/>
              <a:t>02/02/2010</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B38071FE-72F5-4D09-9AD4-C76926133A7E}" type="slidenum">
              <a:rPr lang="es-MX" smtClean="0"/>
              <a:pPr/>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CD14169C-1B92-4CCD-9B9E-90C647195241}" type="datetimeFigureOut">
              <a:rPr lang="es-MX" smtClean="0"/>
              <a:pPr/>
              <a:t>02/02/2010</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B38071FE-72F5-4D09-9AD4-C76926133A7E}"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CD14169C-1B92-4CCD-9B9E-90C647195241}" type="datetimeFigureOut">
              <a:rPr lang="es-MX" smtClean="0"/>
              <a:pPr/>
              <a:t>02/02/2010</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B38071FE-72F5-4D09-9AD4-C76926133A7E}"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D14169C-1B92-4CCD-9B9E-90C647195241}" type="datetimeFigureOut">
              <a:rPr lang="es-MX" smtClean="0"/>
              <a:pPr/>
              <a:t>02/02/2010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38071FE-72F5-4D09-9AD4-C76926133A7E}"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CD14169C-1B92-4CCD-9B9E-90C647195241}" type="datetimeFigureOut">
              <a:rPr lang="es-MX" smtClean="0"/>
              <a:pPr/>
              <a:t>02/02/2010</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B38071FE-72F5-4D09-9AD4-C76926133A7E}"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CD14169C-1B92-4CCD-9B9E-90C647195241}" type="datetimeFigureOut">
              <a:rPr lang="es-MX" smtClean="0"/>
              <a:pPr/>
              <a:t>02/02/2010</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B38071FE-72F5-4D09-9AD4-C76926133A7E}"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CD14169C-1B92-4CCD-9B9E-90C647195241}" type="datetimeFigureOut">
              <a:rPr lang="es-MX" smtClean="0"/>
              <a:pPr/>
              <a:t>02/02/2010</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B38071FE-72F5-4D09-9AD4-C76926133A7E}"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D14169C-1B92-4CCD-9B9E-90C647195241}" type="datetimeFigureOut">
              <a:rPr lang="es-MX" smtClean="0"/>
              <a:pPr/>
              <a:t>02/02/2010</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38071FE-72F5-4D09-9AD4-C76926133A7E}"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71472" y="928671"/>
            <a:ext cx="8062912" cy="571503"/>
          </a:xfrm>
        </p:spPr>
        <p:txBody>
          <a:bodyPr>
            <a:normAutofit/>
          </a:bodyPr>
          <a:lstStyle/>
          <a:p>
            <a:pPr algn="l"/>
            <a:r>
              <a:rPr lang="es-MX" sz="2400" dirty="0" smtClean="0">
                <a:latin typeface="Arial Black" pitchFamily="34" charset="0"/>
              </a:rPr>
              <a:t> APRECIACIÓN Y EXPRESION ARTÍSTICA</a:t>
            </a:r>
            <a:endParaRPr lang="es-MX" sz="2400" dirty="0">
              <a:latin typeface="Arial Black" pitchFamily="34" charset="0"/>
            </a:endParaRPr>
          </a:p>
        </p:txBody>
      </p:sp>
      <p:sp>
        <p:nvSpPr>
          <p:cNvPr id="3" name="2 Subtítulo"/>
          <p:cNvSpPr>
            <a:spLocks noGrp="1"/>
          </p:cNvSpPr>
          <p:nvPr>
            <p:ph type="subTitle" idx="1"/>
          </p:nvPr>
        </p:nvSpPr>
        <p:spPr>
          <a:xfrm>
            <a:off x="540544" y="1928802"/>
            <a:ext cx="8062912" cy="2074078"/>
          </a:xfrm>
        </p:spPr>
        <p:txBody>
          <a:bodyPr>
            <a:noAutofit/>
          </a:bodyPr>
          <a:lstStyle/>
          <a:p>
            <a:pPr algn="just"/>
            <a:r>
              <a:rPr lang="es-MX" sz="1400" dirty="0" smtClean="0">
                <a:latin typeface="Arial Black" pitchFamily="34" charset="0"/>
              </a:rPr>
              <a:t>En este segundo curso comprende el estudio de temas relacionados con  la expresión y apreciación  plástica y teatral. El propósito de las actividades se centra  más que en fomentar la expresión de los alumnos, en prepararlos para actividades escolares sostener y utilizar el lápiz correctamente, colorear figuras sin salirse del límite etc. Estas primeras observaciones son importantes para que las estudiantes normalistas analicen el sentido educativo que se le da  alas actividades plásticas y teatrales en el jardín de niños, cómo de organizan y desarrollan, cuáles son las funciones que cumple la educadora  y las actitudes que adopta, el  tipo de participación que favorece a ello.</a:t>
            </a:r>
          </a:p>
          <a:p>
            <a:pPr algn="just"/>
            <a:r>
              <a:rPr lang="es-MX" sz="1400" dirty="0" smtClean="0">
                <a:latin typeface="Arial Black" pitchFamily="34" charset="0"/>
              </a:rPr>
              <a:t>Las futuras educadoras deberán comprender que la intención educativa de las actividades plásticas y de teatro no es contribuir al ejercicio de actividades manuales, sino favorecer el desarrollo de las capacidades cognitivas,, de lenguaje, sociales, afectivas y motrices de los niños cuando se trabajan con propósitos bien definidos y basados en las características y potencialidades de los alumnos.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661176"/>
          </a:xfrm>
        </p:spPr>
        <p:txBody>
          <a:bodyPr>
            <a:noAutofit/>
          </a:bodyPr>
          <a:lstStyle/>
          <a:p>
            <a:r>
              <a:rPr lang="es-MX" sz="2000" dirty="0" smtClean="0">
                <a:latin typeface="Arial Black" pitchFamily="34" charset="0"/>
              </a:rPr>
              <a:t>CAPACIDAD DE PERCEPCIÓN Y RESPUESTA ALAS CONDICIONES SOCIALES DEL ENTORNO DE LA ESCUELA.</a:t>
            </a:r>
            <a:endParaRPr lang="es-MX" sz="2000" dirty="0">
              <a:latin typeface="Arial Black" pitchFamily="34" charset="0"/>
            </a:endParaRPr>
          </a:p>
        </p:txBody>
      </p:sp>
      <p:sp>
        <p:nvSpPr>
          <p:cNvPr id="3" name="2 Marcador de contenido"/>
          <p:cNvSpPr>
            <a:spLocks noGrp="1"/>
          </p:cNvSpPr>
          <p:nvPr>
            <p:ph idx="1"/>
          </p:nvPr>
        </p:nvSpPr>
        <p:spPr>
          <a:xfrm>
            <a:off x="428596" y="1071546"/>
            <a:ext cx="8229600" cy="5454700"/>
          </a:xfrm>
        </p:spPr>
        <p:txBody>
          <a:bodyPr/>
          <a:lstStyle/>
          <a:p>
            <a:pPr marL="578358" indent="-514350" algn="just">
              <a:buFont typeface="+mj-lt"/>
              <a:buAutoNum type="arabicPeriod"/>
            </a:pPr>
            <a:r>
              <a:rPr lang="es-MX" sz="1800" dirty="0" smtClean="0">
                <a:latin typeface="Arial Black" pitchFamily="34" charset="0"/>
              </a:rPr>
              <a:t>Promueve la solidaridad del medio en que trabaja. solidaridad y el apoyo de la comunidad hacia la escuela, tomando en cuenta los recursos  y las limitaciones.</a:t>
            </a:r>
          </a:p>
          <a:p>
            <a:pPr marL="578358" indent="-514350" algn="just">
              <a:buFont typeface="+mj-lt"/>
              <a:buAutoNum type="arabicPeriod"/>
            </a:pPr>
            <a:endParaRPr lang="es-MX" sz="1800" dirty="0" smtClean="0">
              <a:latin typeface="Arial Black" pitchFamily="34" charset="0"/>
            </a:endParaRPr>
          </a:p>
          <a:p>
            <a:pPr marL="578358" indent="-514350" algn="just">
              <a:buNone/>
            </a:pPr>
            <a:r>
              <a:rPr lang="es-MX" sz="1800" dirty="0" smtClean="0">
                <a:latin typeface="Arial Black" pitchFamily="34" charset="0"/>
              </a:rPr>
              <a:t>      IDENTIDAD PROFESIONAL Y ÉTICA</a:t>
            </a:r>
          </a:p>
          <a:p>
            <a:pPr marL="578358" indent="-514350" algn="just">
              <a:buFont typeface="+mj-lt"/>
              <a:buAutoNum type="arabicPeriod"/>
            </a:pPr>
            <a:r>
              <a:rPr lang="es-MX" sz="1800" dirty="0" smtClean="0">
                <a:latin typeface="Arial Black" pitchFamily="34" charset="0"/>
              </a:rPr>
              <a:t>Asume su profesión como una carrera de vida, conoce sus derechos y obligaciones y utiliza los recursos al alcance para el mejoramiento de la escuela, y tiene actitudes favorables para la cooperación y el diálogo con los colegas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732614"/>
          </a:xfrm>
        </p:spPr>
        <p:txBody>
          <a:bodyPr>
            <a:normAutofit/>
          </a:bodyPr>
          <a:lstStyle/>
          <a:p>
            <a:r>
              <a:rPr lang="es-MX" sz="2400" dirty="0" smtClean="0">
                <a:latin typeface="Arial Black" pitchFamily="34" charset="0"/>
              </a:rPr>
              <a:t>EVALUACIÓN</a:t>
            </a:r>
            <a:endParaRPr lang="es-MX" sz="2400" dirty="0">
              <a:latin typeface="Arial Black" pitchFamily="34" charset="0"/>
            </a:endParaRPr>
          </a:p>
        </p:txBody>
      </p:sp>
      <p:sp>
        <p:nvSpPr>
          <p:cNvPr id="3" name="2 Marcador de contenido"/>
          <p:cNvSpPr>
            <a:spLocks noGrp="1"/>
          </p:cNvSpPr>
          <p:nvPr>
            <p:ph idx="1"/>
          </p:nvPr>
        </p:nvSpPr>
        <p:spPr>
          <a:xfrm>
            <a:off x="457200" y="1500174"/>
            <a:ext cx="8229600" cy="4954634"/>
          </a:xfrm>
        </p:spPr>
        <p:txBody>
          <a:bodyPr>
            <a:normAutofit/>
          </a:bodyPr>
          <a:lstStyle/>
          <a:p>
            <a:pPr>
              <a:buNone/>
            </a:pPr>
            <a:r>
              <a:rPr lang="es-MX" sz="2400" dirty="0" smtClean="0">
                <a:latin typeface="Arial Black" pitchFamily="34" charset="0"/>
              </a:rPr>
              <a:t>TRABAJOS ESCRITOS 30%</a:t>
            </a:r>
          </a:p>
          <a:p>
            <a:pPr>
              <a:buNone/>
            </a:pPr>
            <a:endParaRPr lang="es-MX" sz="2400" dirty="0" smtClean="0">
              <a:latin typeface="Arial Black" pitchFamily="34" charset="0"/>
            </a:endParaRPr>
          </a:p>
          <a:p>
            <a:pPr>
              <a:buNone/>
            </a:pPr>
            <a:r>
              <a:rPr lang="es-MX" sz="2400" dirty="0" smtClean="0">
                <a:latin typeface="Arial Black" pitchFamily="34" charset="0"/>
              </a:rPr>
              <a:t>JORNADAS DE OBS Y PRACTICA  20%</a:t>
            </a:r>
          </a:p>
          <a:p>
            <a:pPr>
              <a:buNone/>
            </a:pPr>
            <a:endParaRPr lang="es-MX" sz="2400" dirty="0" smtClean="0">
              <a:latin typeface="Arial Black" pitchFamily="34" charset="0"/>
            </a:endParaRPr>
          </a:p>
          <a:p>
            <a:pPr>
              <a:buNone/>
            </a:pPr>
            <a:r>
              <a:rPr lang="es-MX" sz="2400" dirty="0" smtClean="0">
                <a:latin typeface="Arial Black" pitchFamily="34" charset="0"/>
              </a:rPr>
              <a:t>EXÁMENES 40%</a:t>
            </a:r>
          </a:p>
          <a:p>
            <a:pPr>
              <a:buNone/>
            </a:pPr>
            <a:endParaRPr lang="es-MX" sz="2400" dirty="0" smtClean="0">
              <a:latin typeface="Arial Black" pitchFamily="34" charset="0"/>
            </a:endParaRPr>
          </a:p>
          <a:p>
            <a:pPr>
              <a:buNone/>
            </a:pPr>
            <a:r>
              <a:rPr lang="es-MX" sz="2400" smtClean="0">
                <a:latin typeface="Arial Black" pitchFamily="34" charset="0"/>
              </a:rPr>
              <a:t>PARTICIPACION INDIVIDUAL O GRUPAL 10%</a:t>
            </a:r>
            <a:endParaRPr lang="es-MX" sz="2400" dirty="0">
              <a:latin typeface="Arial Black"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161242"/>
          </a:xfrm>
        </p:spPr>
        <p:txBody>
          <a:bodyPr>
            <a:normAutofit/>
          </a:bodyPr>
          <a:lstStyle/>
          <a:p>
            <a:r>
              <a:rPr lang="es-MX" sz="2400" dirty="0" smtClean="0">
                <a:latin typeface="Arial Black" pitchFamily="34" charset="0"/>
              </a:rPr>
              <a:t>LECTURAS DE CENEVAL</a:t>
            </a:r>
            <a:endParaRPr lang="es-MX" sz="2400" dirty="0">
              <a:latin typeface="Arial Black" pitchFamily="34" charset="0"/>
            </a:endParaRPr>
          </a:p>
        </p:txBody>
      </p:sp>
      <p:sp>
        <p:nvSpPr>
          <p:cNvPr id="3" name="2 Marcador de contenido"/>
          <p:cNvSpPr>
            <a:spLocks noGrp="1"/>
          </p:cNvSpPr>
          <p:nvPr>
            <p:ph idx="1"/>
          </p:nvPr>
        </p:nvSpPr>
        <p:spPr/>
        <p:txBody>
          <a:bodyPr>
            <a:normAutofit/>
          </a:bodyPr>
          <a:lstStyle/>
          <a:p>
            <a:pPr algn="just">
              <a:buNone/>
            </a:pPr>
            <a:r>
              <a:rPr lang="es-MX" sz="1800" dirty="0" smtClean="0">
                <a:latin typeface="Arial Black" pitchFamily="34" charset="0"/>
              </a:rPr>
              <a:t>     Spravkin, Mariana, Introducción. Aportes y reflexiones en torno a la educación plástica y Cuando la imagen tiene tres dimensiones. La escultura en la escuela. En Cuestión de imagen.</a:t>
            </a:r>
          </a:p>
          <a:p>
            <a:pPr algn="just">
              <a:buNone/>
            </a:pPr>
            <a:endParaRPr lang="es-MX" sz="1800" dirty="0" smtClean="0">
              <a:latin typeface="Arial Black" pitchFamily="34" charset="0"/>
            </a:endParaRPr>
          </a:p>
          <a:p>
            <a:pPr algn="just">
              <a:buNone/>
            </a:pPr>
            <a:r>
              <a:rPr lang="es-MX" sz="1800" dirty="0" smtClean="0">
                <a:latin typeface="Arial Black" pitchFamily="34" charset="0"/>
              </a:rPr>
              <a:t>     </a:t>
            </a:r>
            <a:r>
              <a:rPr lang="es-MX" sz="1800" dirty="0" err="1" smtClean="0">
                <a:latin typeface="Arial Black" pitchFamily="34" charset="0"/>
              </a:rPr>
              <a:t>Sigler</a:t>
            </a:r>
            <a:r>
              <a:rPr lang="es-MX" sz="1800" dirty="0" smtClean="0">
                <a:latin typeface="Arial Black" pitchFamily="34" charset="0"/>
              </a:rPr>
              <a:t> Islas, Eduardo, Jugar a ser, en SEP- CONACULTA, Módulo lenguajes artísticos. Artes plásticas, danza, literatura, música y teatro. </a:t>
            </a:r>
            <a:endParaRPr lang="es-MX" sz="1800" dirty="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RELACIÓN CON OTROS CURSOS.</a:t>
            </a:r>
            <a:endParaRPr lang="es-MX" dirty="0"/>
          </a:p>
        </p:txBody>
      </p:sp>
      <p:sp>
        <p:nvSpPr>
          <p:cNvPr id="3" name="2 Marcador de contenido"/>
          <p:cNvSpPr>
            <a:spLocks noGrp="1"/>
          </p:cNvSpPr>
          <p:nvPr>
            <p:ph idx="1"/>
          </p:nvPr>
        </p:nvSpPr>
        <p:spPr/>
        <p:txBody>
          <a:bodyPr>
            <a:normAutofit/>
          </a:bodyPr>
          <a:lstStyle/>
          <a:p>
            <a:r>
              <a:rPr lang="es-MX" sz="1800" dirty="0" smtClean="0"/>
              <a:t>Desarrollo de la inteligencia infantil</a:t>
            </a:r>
          </a:p>
          <a:p>
            <a:r>
              <a:rPr lang="es-MX" sz="1800" dirty="0" smtClean="0"/>
              <a:t>Propósitos y contenidos</a:t>
            </a:r>
          </a:p>
          <a:p>
            <a:r>
              <a:rPr lang="es-MX" sz="1800" dirty="0" smtClean="0"/>
              <a:t>Adquisición y desenvolvimiento del lenguaje </a:t>
            </a:r>
          </a:p>
          <a:p>
            <a:r>
              <a:rPr lang="es-MX" sz="1800" dirty="0" smtClean="0"/>
              <a:t>Desarrollo físico y psicomotor</a:t>
            </a:r>
          </a:p>
          <a:p>
            <a:r>
              <a:rPr lang="es-MX" sz="1800" dirty="0" smtClean="0"/>
              <a:t>Socialización y afectividad</a:t>
            </a:r>
          </a:p>
          <a:p>
            <a:r>
              <a:rPr lang="es-MX" sz="1800" dirty="0" smtClean="0"/>
              <a:t>Acercamiento a la práctica docente</a:t>
            </a:r>
          </a:p>
          <a:p>
            <a:pPr algn="just"/>
            <a:endParaRPr lang="es-MX" sz="1800" dirty="0">
              <a:latin typeface="Arial Black"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161242"/>
          </a:xfrm>
        </p:spPr>
        <p:txBody>
          <a:bodyPr>
            <a:normAutofit/>
          </a:bodyPr>
          <a:lstStyle/>
          <a:p>
            <a:r>
              <a:rPr lang="es-MX" sz="2000" dirty="0" smtClean="0">
                <a:latin typeface="Arial Black" pitchFamily="34" charset="0"/>
              </a:rPr>
              <a:t>PROPÓSITOS GENERALES</a:t>
            </a:r>
            <a:endParaRPr lang="es-MX" sz="2000" dirty="0">
              <a:latin typeface="Arial Black" pitchFamily="34" charset="0"/>
            </a:endParaRPr>
          </a:p>
        </p:txBody>
      </p:sp>
      <p:sp>
        <p:nvSpPr>
          <p:cNvPr id="3" name="2 Marcador de contenido"/>
          <p:cNvSpPr>
            <a:spLocks noGrp="1"/>
          </p:cNvSpPr>
          <p:nvPr>
            <p:ph idx="1"/>
          </p:nvPr>
        </p:nvSpPr>
        <p:spPr>
          <a:xfrm>
            <a:off x="457200" y="1428736"/>
            <a:ext cx="8229600" cy="5026072"/>
          </a:xfrm>
        </p:spPr>
        <p:txBody>
          <a:bodyPr>
            <a:normAutofit fontScale="92500" lnSpcReduction="10000"/>
          </a:bodyPr>
          <a:lstStyle/>
          <a:p>
            <a:pPr>
              <a:buNone/>
            </a:pPr>
            <a:endParaRPr lang="es-MX" sz="1800" dirty="0" smtClean="0">
              <a:latin typeface="Arial Black" pitchFamily="34" charset="0"/>
            </a:endParaRPr>
          </a:p>
          <a:p>
            <a:pPr algn="just"/>
            <a:r>
              <a:rPr lang="es-MX" sz="1600" dirty="0" smtClean="0">
                <a:latin typeface="Arial Black" pitchFamily="34" charset="0"/>
              </a:rPr>
              <a:t>Comprender el valor formativo de las actividades de expresión y apreciación plástica y teatral en el desarrollo de las capacidades cognitivas, lingüísticas, sociales y afectivas, y motrices del niño</a:t>
            </a:r>
          </a:p>
          <a:p>
            <a:pPr algn="just"/>
            <a:r>
              <a:rPr lang="es-MX" sz="1600" dirty="0" smtClean="0">
                <a:latin typeface="Arial Black" pitchFamily="34" charset="0"/>
              </a:rPr>
              <a:t>Reconozcan que las actividades artísticas relacionadas con la plástica en la educación preescolar favorecen en el niño  el desarrollo de la imaginación y su capacidad creativa, al reflexionar y resolver problemas relacionados con las formas, texturas y la organización del espacio plano y tridimensional.</a:t>
            </a:r>
          </a:p>
          <a:p>
            <a:pPr algn="just"/>
            <a:r>
              <a:rPr lang="es-MX" sz="1600" dirty="0" smtClean="0">
                <a:latin typeface="Arial Black" pitchFamily="34" charset="0"/>
              </a:rPr>
              <a:t>Adquieran elementos para comprender la importancia del juegos de representación y simulación en el desarrollo del niño, y reflexionen sobre las características y condiciones que debe reunir el juego dramático como una estrategia fundamental para promover la expresión teatral en el nivel preescolar.</a:t>
            </a:r>
          </a:p>
          <a:p>
            <a:pPr algn="just"/>
            <a:r>
              <a:rPr lang="es-MX" sz="1600" dirty="0" smtClean="0">
                <a:latin typeface="Arial Black" pitchFamily="34" charset="0"/>
              </a:rPr>
              <a:t>Adviertan que la lectura de imágenes y la apreciación de obras de teatro ocupan un lugar importante en el desarrollo del niño, al favorecer la capacidad de observar, escuchar, percibir disfrutar y externar su opinión, así mismo reconozcan el valor que pueden tener  las imágenes artísticas en el desarrollo del gusto estético de los niños.</a:t>
            </a:r>
          </a:p>
          <a:p>
            <a:pPr algn="just"/>
            <a:r>
              <a:rPr lang="es-MX" sz="1600" dirty="0" smtClean="0">
                <a:latin typeface="Arial Black" pitchFamily="34" charset="0"/>
              </a:rPr>
              <a:t>Desarrollen competencias para diseñar y aplicar estrategias didácticas que planteen retos a los niños, con el fin de promover en ellos el gusto por la expresión y apreciación plásticas y teatrales.</a:t>
            </a:r>
            <a:endParaRPr lang="es-MX" sz="1600" dirty="0">
              <a:latin typeface="Arial Black"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161242"/>
          </a:xfrm>
        </p:spPr>
        <p:txBody>
          <a:bodyPr>
            <a:normAutofit/>
          </a:bodyPr>
          <a:lstStyle/>
          <a:p>
            <a:r>
              <a:rPr lang="es-MX" sz="2400" dirty="0" smtClean="0">
                <a:latin typeface="Arial Black" pitchFamily="34" charset="0"/>
              </a:rPr>
              <a:t>ORGANIZACIÓN DE LOS CONTENIDOS</a:t>
            </a:r>
            <a:endParaRPr lang="es-MX" sz="2400" dirty="0">
              <a:latin typeface="Arial Black" pitchFamily="34" charset="0"/>
            </a:endParaRPr>
          </a:p>
        </p:txBody>
      </p:sp>
      <p:sp>
        <p:nvSpPr>
          <p:cNvPr id="3" name="2 Marcador de contenido"/>
          <p:cNvSpPr>
            <a:spLocks noGrp="1"/>
          </p:cNvSpPr>
          <p:nvPr>
            <p:ph idx="1"/>
          </p:nvPr>
        </p:nvSpPr>
        <p:spPr/>
        <p:txBody>
          <a:bodyPr>
            <a:normAutofit/>
          </a:bodyPr>
          <a:lstStyle/>
          <a:p>
            <a:r>
              <a:rPr lang="es-MX" sz="2000" dirty="0" smtClean="0">
                <a:latin typeface="Arial Black" pitchFamily="34" charset="0"/>
              </a:rPr>
              <a:t>BLOQUE I EXPRESIÓN Y APRECIACIÓN PLÁSTICAS</a:t>
            </a:r>
          </a:p>
          <a:p>
            <a:endParaRPr lang="es-MX" sz="2000" dirty="0" smtClean="0">
              <a:latin typeface="Arial Black" pitchFamily="34" charset="0"/>
            </a:endParaRPr>
          </a:p>
          <a:p>
            <a:endParaRPr lang="es-MX" sz="2000" dirty="0" smtClean="0">
              <a:latin typeface="Arial Black" pitchFamily="34" charset="0"/>
            </a:endParaRPr>
          </a:p>
          <a:p>
            <a:endParaRPr lang="es-MX" sz="2000" dirty="0" smtClean="0">
              <a:latin typeface="Arial Black" pitchFamily="34" charset="0"/>
            </a:endParaRPr>
          </a:p>
          <a:p>
            <a:r>
              <a:rPr lang="es-MX" sz="2000" dirty="0" smtClean="0">
                <a:latin typeface="Arial Black" pitchFamily="34" charset="0"/>
              </a:rPr>
              <a:t>BLOQUE II EXPRESIÓN Y APRECIACIÓN TEATRALES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161242"/>
          </a:xfrm>
        </p:spPr>
        <p:txBody>
          <a:bodyPr>
            <a:normAutofit/>
          </a:bodyPr>
          <a:lstStyle/>
          <a:p>
            <a:r>
              <a:rPr lang="es-MX" sz="2400" dirty="0" smtClean="0">
                <a:latin typeface="Arial Black" pitchFamily="34" charset="0"/>
              </a:rPr>
              <a:t>ORIENTACIONES DIDÁCTICAS</a:t>
            </a:r>
            <a:endParaRPr lang="es-MX" sz="2400" dirty="0">
              <a:latin typeface="Arial Black" pitchFamily="34" charset="0"/>
            </a:endParaRPr>
          </a:p>
        </p:txBody>
      </p:sp>
      <p:sp>
        <p:nvSpPr>
          <p:cNvPr id="3" name="2 Marcador de contenido"/>
          <p:cNvSpPr>
            <a:spLocks noGrp="1"/>
          </p:cNvSpPr>
          <p:nvPr>
            <p:ph idx="1"/>
          </p:nvPr>
        </p:nvSpPr>
        <p:spPr>
          <a:xfrm>
            <a:off x="457200" y="1571612"/>
            <a:ext cx="8229600" cy="4883196"/>
          </a:xfrm>
        </p:spPr>
        <p:txBody>
          <a:bodyPr>
            <a:normAutofit fontScale="92500" lnSpcReduction="10000"/>
          </a:bodyPr>
          <a:lstStyle/>
          <a:p>
            <a:pPr algn="just"/>
            <a:r>
              <a:rPr lang="es-MX" sz="1800" u="sng" dirty="0" smtClean="0">
                <a:latin typeface="Arial Black" pitchFamily="34" charset="0"/>
              </a:rPr>
              <a:t>PLANEACIÓN DE SESIONES</a:t>
            </a:r>
          </a:p>
          <a:p>
            <a:pPr algn="just"/>
            <a:endParaRPr lang="es-MX" sz="1800" u="sng" dirty="0" smtClean="0">
              <a:latin typeface="Arial Black" pitchFamily="34" charset="0"/>
            </a:endParaRPr>
          </a:p>
          <a:p>
            <a:pPr algn="just"/>
            <a:r>
              <a:rPr lang="es-MX" sz="1800" u="sng" dirty="0" smtClean="0">
                <a:latin typeface="Arial Black" pitchFamily="34" charset="0"/>
              </a:rPr>
              <a:t>ORGANIZACIÓN DE ACTIVIDADES</a:t>
            </a:r>
            <a:r>
              <a:rPr lang="es-MX" sz="1800" dirty="0" smtClean="0">
                <a:latin typeface="Arial Black" pitchFamily="34" charset="0"/>
              </a:rPr>
              <a:t>. Lecturas, discusiones, observaciones, juegos y ejercicios de teatro y de plástica , son las principales actividades que se realizan durante este curso.</a:t>
            </a:r>
          </a:p>
          <a:p>
            <a:pPr algn="just"/>
            <a:r>
              <a:rPr lang="es-MX" sz="1800" u="sng" dirty="0" smtClean="0">
                <a:latin typeface="Arial Black" pitchFamily="34" charset="0"/>
              </a:rPr>
              <a:t>ACTIVIDADES PRÁCTICAS</a:t>
            </a:r>
            <a:r>
              <a:rPr lang="es-MX" sz="1800" dirty="0" smtClean="0">
                <a:latin typeface="Arial Black" pitchFamily="34" charset="0"/>
              </a:rPr>
              <a:t>. Cuando las estudiantes realicen actividades prácticas de teatro y plástica, es conveniente considerar un tiempo breve para  su disposición y su interés hacia  la actividad, a través de situaciones que estimulen su sensibilidad, imaginación y capacidad creativa.</a:t>
            </a:r>
          </a:p>
          <a:p>
            <a:pPr algn="just"/>
            <a:r>
              <a:rPr lang="es-MX" sz="1800" u="sng" dirty="0" smtClean="0">
                <a:latin typeface="Arial Black" pitchFamily="34" charset="0"/>
              </a:rPr>
              <a:t>RECURSOS.</a:t>
            </a:r>
            <a:r>
              <a:rPr lang="es-MX" sz="1800" dirty="0" smtClean="0">
                <a:latin typeface="Arial Black" pitchFamily="34" charset="0"/>
              </a:rPr>
              <a:t> En este curso se utilizan diferentes materiales, principalmente para la producción plástica, lápices, varios tipos de pinturas y soportes, pastas, etc. Es importante que las estudiantes aprovechen los recursos del medio donde se desenvuelven y comprendan que su valor radica en las posibilidades que ofrecen para la expresión y no para lo sofisticado costoso que sean.</a:t>
            </a:r>
          </a:p>
          <a:p>
            <a:pPr algn="just"/>
            <a:r>
              <a:rPr lang="es-MX" sz="1800" dirty="0" smtClean="0">
                <a:latin typeface="Arial Black" pitchFamily="34" charset="0"/>
              </a:rPr>
              <a:t>Otro aspecto </a:t>
            </a:r>
            <a:r>
              <a:rPr lang="es-MX" sz="1800" dirty="0" err="1" smtClean="0">
                <a:latin typeface="Arial Black" pitchFamily="34" charset="0"/>
              </a:rPr>
              <a:t>ue</a:t>
            </a:r>
            <a:r>
              <a:rPr lang="es-MX" sz="1800" dirty="0" smtClean="0">
                <a:latin typeface="Arial Black" pitchFamily="34" charset="0"/>
              </a:rPr>
              <a:t> el maestro tomará en cuenta en su planeación es el  uso del espacio.</a:t>
            </a:r>
            <a:endParaRPr lang="es-MX" sz="1800" dirty="0">
              <a:latin typeface="Arial Black"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u="sng" dirty="0" smtClean="0">
                <a:effectLst/>
                <a:latin typeface="Arial Black" pitchFamily="34" charset="0"/>
              </a:rPr>
              <a:t>APROVECHAMIENTO DE LOS MATERIALES DE ESTUDIO</a:t>
            </a:r>
            <a:endParaRPr lang="es-MX" sz="2400" u="sng" dirty="0">
              <a:effectLst/>
              <a:latin typeface="Arial Black" pitchFamily="34" charset="0"/>
            </a:endParaRPr>
          </a:p>
        </p:txBody>
      </p:sp>
      <p:sp>
        <p:nvSpPr>
          <p:cNvPr id="3" name="2 Marcador de contenido"/>
          <p:cNvSpPr>
            <a:spLocks noGrp="1"/>
          </p:cNvSpPr>
          <p:nvPr>
            <p:ph idx="1"/>
          </p:nvPr>
        </p:nvSpPr>
        <p:spPr>
          <a:xfrm>
            <a:off x="457200" y="1500174"/>
            <a:ext cx="8229600" cy="4954634"/>
          </a:xfrm>
        </p:spPr>
        <p:txBody>
          <a:bodyPr>
            <a:normAutofit/>
          </a:bodyPr>
          <a:lstStyle/>
          <a:p>
            <a:pPr algn="just"/>
            <a:r>
              <a:rPr lang="es-MX" sz="1600" dirty="0" smtClean="0">
                <a:latin typeface="Arial Black" pitchFamily="34" charset="0"/>
              </a:rPr>
              <a:t>Los textos que apoyan el estudio de los curso ofrecen elementos, estrategias y recursos útiles para el ejercicio docente de las futuras educadoras, por lo tanto, es necesario revisarlos con atención, analizar sus principales planteamientos y comentar o discutir en clase sobre ellos.</a:t>
            </a:r>
          </a:p>
          <a:p>
            <a:pPr algn="just"/>
            <a:endParaRPr lang="es-MX" sz="1600" dirty="0" smtClean="0">
              <a:latin typeface="Arial Black" pitchFamily="34" charset="0"/>
            </a:endParaRPr>
          </a:p>
          <a:p>
            <a:pPr algn="just"/>
            <a:r>
              <a:rPr lang="es-MX" sz="1600" u="sng" dirty="0" smtClean="0">
                <a:latin typeface="Arial Black" pitchFamily="34" charset="0"/>
              </a:rPr>
              <a:t>REGISTRO DE INFORMACIÓN.</a:t>
            </a:r>
          </a:p>
          <a:p>
            <a:pPr algn="just">
              <a:buNone/>
            </a:pPr>
            <a:r>
              <a:rPr lang="es-MX" sz="1600" dirty="0" smtClean="0">
                <a:latin typeface="Arial Black" pitchFamily="34" charset="0"/>
              </a:rPr>
              <a:t>      En  las estudiantes ya comprendieron que la redacción de textos les permite afirmar o definir mejor sus ideas, por que al escribir analizan y reflexionan sobre la información que tienen. Esta parte de la formación. También es fundamental que registren las diversas estrategias didácticas que se diseñen para aplicar con los niños, con el propósito de que integren O enriquezcan  un archivo Otro motivo para el registro de información lo constituyen didáctico que les servirá  en su futuro docente. Otro motivo para registrar son las experiencias de apreciación artística de las estudiantes.</a:t>
            </a:r>
            <a:endParaRPr lang="es-MX" sz="1800" dirty="0" smtClean="0">
              <a:latin typeface="Arial Black"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2400" u="sng" dirty="0" smtClean="0">
                <a:latin typeface="Arial Black" pitchFamily="34" charset="0"/>
              </a:rPr>
              <a:t>TRABAJO INDIVIDUAL, EN EQUIPOS Y EN GRUPO</a:t>
            </a:r>
            <a:endParaRPr lang="es-MX" sz="2400" u="sng" dirty="0">
              <a:latin typeface="Arial Black" pitchFamily="34" charset="0"/>
            </a:endParaRPr>
          </a:p>
        </p:txBody>
      </p:sp>
      <p:sp>
        <p:nvSpPr>
          <p:cNvPr id="3" name="2 Marcador de contenido"/>
          <p:cNvSpPr>
            <a:spLocks noGrp="1"/>
          </p:cNvSpPr>
          <p:nvPr>
            <p:ph idx="1"/>
          </p:nvPr>
        </p:nvSpPr>
        <p:spPr/>
        <p:txBody>
          <a:bodyPr>
            <a:normAutofit/>
          </a:bodyPr>
          <a:lstStyle/>
          <a:p>
            <a:r>
              <a:rPr lang="es-MX" sz="1800" dirty="0" smtClean="0">
                <a:latin typeface="Arial Black" pitchFamily="34" charset="0"/>
              </a:rPr>
              <a:t>Las actividades para el curso se efectuarán de manera individual, en equipos y en grupos. Y cabe destacar la participación del docente en estas tres modalidades, ya que mantendrá una actitud de apertura ,disposición , tolerancia y respeto.</a:t>
            </a:r>
          </a:p>
          <a:p>
            <a:r>
              <a:rPr lang="es-MX" sz="1800" u="sng" dirty="0" smtClean="0">
                <a:latin typeface="Arial Black" pitchFamily="34" charset="0"/>
              </a:rPr>
              <a:t>OBSERVACIÓN Y PRÁCTICA EN LOS JARDINES DE NIÑOS.</a:t>
            </a:r>
          </a:p>
          <a:p>
            <a:r>
              <a:rPr lang="es-MX" sz="1800" dirty="0" smtClean="0">
                <a:latin typeface="Arial Black" pitchFamily="34" charset="0"/>
              </a:rPr>
              <a:t>Las estudiantes observarán actividades artísticas que se realizan en los jardines de niños y pondrán en práctica algunas actividades didácticas. Es necesario que registren  tanto sus observaciones como sus experiencias durante las prácticas y que las compartan , analicen y enriquezcan en las sesiones en la escuela normal, con la finalidad de identificar fortalezas y debilidades al aplicar las actividades didácticas.</a:t>
            </a:r>
            <a:endParaRPr lang="es-MX" sz="1800" dirty="0">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518300"/>
          </a:xfrm>
        </p:spPr>
        <p:txBody>
          <a:bodyPr>
            <a:normAutofit/>
          </a:bodyPr>
          <a:lstStyle/>
          <a:p>
            <a:r>
              <a:rPr lang="es-MX" sz="2400" dirty="0" smtClean="0">
                <a:latin typeface="Arial Black" pitchFamily="34" charset="0"/>
              </a:rPr>
              <a:t>PERFIL DE EGRESO</a:t>
            </a:r>
            <a:endParaRPr lang="es-MX" sz="2400" dirty="0">
              <a:latin typeface="Arial Black" pitchFamily="34" charset="0"/>
            </a:endParaRPr>
          </a:p>
        </p:txBody>
      </p:sp>
      <p:sp>
        <p:nvSpPr>
          <p:cNvPr id="3" name="2 Marcador de contenido"/>
          <p:cNvSpPr>
            <a:spLocks noGrp="1"/>
          </p:cNvSpPr>
          <p:nvPr>
            <p:ph idx="1"/>
          </p:nvPr>
        </p:nvSpPr>
        <p:spPr>
          <a:xfrm>
            <a:off x="457200" y="714356"/>
            <a:ext cx="8229600" cy="5740452"/>
          </a:xfrm>
        </p:spPr>
        <p:txBody>
          <a:bodyPr>
            <a:normAutofit/>
          </a:bodyPr>
          <a:lstStyle/>
          <a:p>
            <a:pPr>
              <a:buNone/>
            </a:pPr>
            <a:r>
              <a:rPr lang="es-MX" sz="1400" dirty="0" smtClean="0">
                <a:latin typeface="Arial Black" pitchFamily="34" charset="0"/>
              </a:rPr>
              <a:t>      HABILIDADES INTELECTUALES.</a:t>
            </a:r>
          </a:p>
          <a:p>
            <a:pPr>
              <a:buFont typeface="+mj-lt"/>
              <a:buAutoNum type="arabicPeriod"/>
            </a:pPr>
            <a:r>
              <a:rPr lang="es-MX" sz="1400" dirty="0" smtClean="0">
                <a:latin typeface="Arial Black" pitchFamily="34" charset="0"/>
              </a:rPr>
              <a:t>Posee alta capacidad de comprensión del material escrito y tiene el hábito de la lectura, en particular, valora críticamente lo que lee y lo relaciona  con la realidad.</a:t>
            </a:r>
          </a:p>
          <a:p>
            <a:pPr>
              <a:buFont typeface="+mj-lt"/>
              <a:buAutoNum type="arabicPeriod"/>
            </a:pPr>
            <a:r>
              <a:rPr lang="es-MX" sz="1400" dirty="0" smtClean="0">
                <a:latin typeface="Arial Black" pitchFamily="34" charset="0"/>
              </a:rPr>
              <a:t>Localiza, selecciona y utiliza información de diverso tipo, tanto de fuentes escritas como de material audiovisual, en especial la que necesita para su práctica profesional.</a:t>
            </a:r>
          </a:p>
          <a:p>
            <a:pPr>
              <a:buNone/>
            </a:pPr>
            <a:r>
              <a:rPr lang="es-MX" sz="1400" dirty="0" smtClean="0">
                <a:latin typeface="Arial Black" pitchFamily="34" charset="0"/>
              </a:rPr>
              <a:t>     COMPETENCIAS DIDÁCTICAS</a:t>
            </a:r>
          </a:p>
          <a:p>
            <a:pPr>
              <a:buFont typeface="+mj-lt"/>
              <a:buAutoNum type="arabicPeriod"/>
            </a:pPr>
            <a:r>
              <a:rPr lang="es-MX" sz="1400" dirty="0" smtClean="0">
                <a:latin typeface="Arial Black" pitchFamily="34" charset="0"/>
              </a:rPr>
              <a:t>Sabe diseñar, organizar y poner en práctica estrategias y actividades didácticas adecuadas al desarrollo de los alumnos, así como  a las características sociales y culturales de éstos y de su entorno familiar con el fin que los educandos alcancen la formación que promueve la educación preescolar.</a:t>
            </a:r>
          </a:p>
          <a:p>
            <a:pPr>
              <a:buFont typeface="+mj-lt"/>
              <a:buAutoNum type="arabicPeriod"/>
            </a:pPr>
            <a:r>
              <a:rPr lang="es-MX" sz="1400" dirty="0" smtClean="0">
                <a:latin typeface="Arial Black" pitchFamily="34" charset="0"/>
              </a:rPr>
              <a:t>Reconoce las diferencias individuales  de los educandos que influyen en los procesos de aprendizaje y aplica estrategias didácticas para estimularlos, en especial, es capaz de favorecer el aprendizaje de los niños.</a:t>
            </a:r>
          </a:p>
          <a:p>
            <a:pPr>
              <a:buFont typeface="+mj-lt"/>
              <a:buAutoNum type="arabicPeriod"/>
            </a:pPr>
            <a:r>
              <a:rPr lang="es-MX" sz="1400" dirty="0" smtClean="0">
                <a:latin typeface="Arial Black" pitchFamily="34" charset="0"/>
              </a:rPr>
              <a:t>Es capaz de establecer un clima de relación en el grupo, que favorece actitudes de confianza, autoestima, respeto, orden, creatividad, curiosidad y placer por el estudio, así como el fortalecimiento de la autonomía de los educandos.</a:t>
            </a:r>
          </a:p>
          <a:p>
            <a:pPr>
              <a:buFont typeface="+mj-lt"/>
              <a:buAutoNum type="arabicPeriod"/>
            </a:pPr>
            <a:r>
              <a:rPr lang="es-MX" sz="1400" dirty="0" smtClean="0">
                <a:latin typeface="Arial Black" pitchFamily="34" charset="0"/>
              </a:rPr>
              <a:t>Aprovecha los recursos que ofrece el entorno de la escuela con creatividad, flexibilidad y propósitos para  promover el aprendizaje de los niños.</a:t>
            </a:r>
          </a:p>
          <a:p>
            <a:pPr>
              <a:buNone/>
            </a:pPr>
            <a:endParaRPr lang="es-MX" sz="1600" dirty="0" smtClean="0">
              <a:latin typeface="Arial Black" pitchFamily="34" charset="0"/>
            </a:endParaRPr>
          </a:p>
          <a:p>
            <a:pPr>
              <a:buNone/>
            </a:pPr>
            <a:endParaRPr lang="es-MX" sz="1600" dirty="0" smtClean="0">
              <a:latin typeface="Arial Black" pitchFamily="34" charset="0"/>
            </a:endParaRPr>
          </a:p>
          <a:p>
            <a:pPr>
              <a:buFont typeface="+mj-lt"/>
              <a:buAutoNum type="arabicPeriod"/>
            </a:pPr>
            <a:endParaRPr lang="es-MX" sz="1600" dirty="0" smtClean="0">
              <a:latin typeface="Arial Black" pitchFamily="34" charset="0"/>
            </a:endParaRPr>
          </a:p>
          <a:p>
            <a:pPr>
              <a:buNone/>
            </a:pPr>
            <a:endParaRPr lang="es-MX" sz="1800" dirty="0" smtClean="0">
              <a:latin typeface="Arial Black" pitchFamily="34" charset="0"/>
            </a:endParaRPr>
          </a:p>
          <a:p>
            <a:pPr>
              <a:buNone/>
            </a:pPr>
            <a:endParaRPr lang="es-MX" sz="1800" dirty="0" smtClean="0">
              <a:latin typeface="Arial Black" pitchFamily="34" charset="0"/>
            </a:endParaRPr>
          </a:p>
          <a:p>
            <a:pPr>
              <a:buNone/>
            </a:pPr>
            <a:endParaRPr lang="es-MX" sz="1800" dirty="0" smtClean="0">
              <a:latin typeface="Arial Black" pitchFamily="34" charset="0"/>
            </a:endParaRPr>
          </a:p>
          <a:p>
            <a:pPr>
              <a:buNone/>
            </a:pPr>
            <a:endParaRPr lang="es-MX" sz="1800" dirty="0">
              <a:latin typeface="Arial Black"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266</TotalTime>
  <Words>1286</Words>
  <Application>Microsoft Office PowerPoint</Application>
  <PresentationFormat>Presentación en pantalla (4:3)</PresentationFormat>
  <Paragraphs>70</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Brío</vt:lpstr>
      <vt:lpstr> APRECIACIÓN Y EXPRESION ARTÍSTICA</vt:lpstr>
      <vt:lpstr>LECTURAS DE CENEVAL</vt:lpstr>
      <vt:lpstr>RELACIÓN CON OTROS CURSOS.</vt:lpstr>
      <vt:lpstr>PROPÓSITOS GENERALES</vt:lpstr>
      <vt:lpstr>ORGANIZACIÓN DE LOS CONTENIDOS</vt:lpstr>
      <vt:lpstr>ORIENTACIONES DIDÁCTICAS</vt:lpstr>
      <vt:lpstr>APROVECHAMIENTO DE LOS MATERIALES DE ESTUDIO</vt:lpstr>
      <vt:lpstr>TRABAJO INDIVIDUAL, EN EQUIPOS Y EN GRUPO</vt:lpstr>
      <vt:lpstr>PERFIL DE EGRESO</vt:lpstr>
      <vt:lpstr>CAPACIDAD DE PERCEPCIÓN Y RESPUESTA ALAS CONDICIONES SOCIALES DEL ENTORNO DE LA ESCUELA.</vt:lpstr>
      <vt:lpstr>EVALUACIÓN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APRECIACIÓN Y EXPRESION ARTÍSTICA</dc:title>
  <dc:creator>Yara</dc:creator>
  <cp:lastModifiedBy>Casa</cp:lastModifiedBy>
  <cp:revision>31</cp:revision>
  <dcterms:created xsi:type="dcterms:W3CDTF">2009-01-29T03:52:24Z</dcterms:created>
  <dcterms:modified xsi:type="dcterms:W3CDTF">2010-02-03T00:39:26Z</dcterms:modified>
</cp:coreProperties>
</file>