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1"/>
  </p:notesMasterIdLst>
  <p:sldIdLst>
    <p:sldId id="274" r:id="rId2"/>
    <p:sldId id="257" r:id="rId3"/>
    <p:sldId id="256" r:id="rId4"/>
    <p:sldId id="258" r:id="rId5"/>
    <p:sldId id="259" r:id="rId6"/>
    <p:sldId id="276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4812" autoAdjust="0"/>
    <p:restoredTop sz="94660"/>
  </p:normalViewPr>
  <p:slideViewPr>
    <p:cSldViewPr>
      <p:cViewPr varScale="1">
        <p:scale>
          <a:sx n="46" d="100"/>
          <a:sy n="46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6720"/>
    </p:cViewPr>
  </p:sorterViewPr>
  <p:notesViewPr>
    <p:cSldViewPr>
      <p:cViewPr varScale="1">
        <p:scale>
          <a:sx n="39" d="100"/>
          <a:sy n="39" d="100"/>
        </p:scale>
        <p:origin x="-219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E70EF-F91E-40AF-A3BD-C8DA907BB1F4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F62E0-2449-4D95-BCD0-0F4DDC1017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F62E0-2449-4D95-BCD0-0F4DDC101706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8B64D-28D6-47F4-AE5C-A4BA7BEA377C}" type="datetimeFigureOut">
              <a:rPr lang="es-ES" smtClean="0"/>
              <a:pPr/>
              <a:t>27/08/2009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2D66FF-F982-46EE-B2F6-B3947DF58AF4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abc.gov.ar/LaInstitucion/Organismos/SubEducacion/Documentos/OrientP1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abc.gov.ar/LaInstitucion/SistemaEducativo/Inicial/DocumentosCirculares/2004/orientaciones%20didacticas%203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/>
            <a:endParaRPr lang="es-ES" sz="6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ES" sz="6000" b="1" dirty="0" smtClean="0">
                <a:latin typeface="Arial" pitchFamily="34" charset="0"/>
                <a:cs typeface="Arial" pitchFamily="34" charset="0"/>
              </a:rPr>
              <a:t>Conocimiento del Medio</a:t>
            </a:r>
          </a:p>
          <a:p>
            <a:pPr algn="ctr">
              <a:buNone/>
            </a:pPr>
            <a:r>
              <a:rPr lang="es-ES" sz="6000" b="1" dirty="0" smtClean="0">
                <a:latin typeface="Arial" pitchFamily="34" charset="0"/>
                <a:cs typeface="Arial" pitchFamily="34" charset="0"/>
              </a:rPr>
              <a:t> Natural y Social II</a:t>
            </a:r>
            <a:endParaRPr lang="es-ES" sz="6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TEMAS  Bloque 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5007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1. Las prácticas de la educadora para propiciar que los niños desarrollen sus competencias cognitivas y afectivas al explorar el medio natural y social.</a:t>
            </a:r>
          </a:p>
          <a:p>
            <a:r>
              <a:rPr lang="es-ES" dirty="0" smtClean="0"/>
              <a:t>     El reconocimiento de las ideas previas que tienen los niños. </a:t>
            </a:r>
          </a:p>
          <a:p>
            <a:r>
              <a:rPr lang="es-ES" dirty="0" smtClean="0"/>
              <a:t>   El aprovechamiento de los intereses de los pequeños sobre       los objetos físicos, seres vivos, hechos naturales y acontecimientos sociales. </a:t>
            </a:r>
          </a:p>
          <a:p>
            <a:r>
              <a:rPr lang="es-ES" dirty="0" smtClean="0"/>
              <a:t>   Las oportunidades para indagar en diversas fuentes de información: libros, revistas, videos, testimonios, fotografías o imágenes, entrevistas. </a:t>
            </a:r>
          </a:p>
          <a:p>
            <a:r>
              <a:rPr lang="es-ES" dirty="0" smtClean="0"/>
              <a:t>    El establecimiento de un ambiente en el cual los niños se pregunten constantemente y encuentren respuestas a sus inquietudes. </a:t>
            </a:r>
          </a:p>
          <a:p>
            <a:r>
              <a:rPr lang="es-ES" dirty="0" smtClean="0"/>
              <a:t>    La promoción del diálogo y el intercambio de opiniones entre la maestra y los niños y entre ellos y sus propios compañeros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571480"/>
            <a:ext cx="8501122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2.  Algunas prácticas que se realizan en el preescolar para acercar a los niños al conocimiento del entorno natural y social y que no aportan al desarrollo de sus competencias cognitivas y afectivas.</a:t>
            </a:r>
          </a:p>
          <a:p>
            <a:r>
              <a:rPr lang="es-ES" dirty="0" smtClean="0"/>
              <a:t>Desvalorización de las posibilidades de aprendizaje de los niños o la sobredimensión del nivel cognitivo en el que se encuentran para acercarse al conocimiento del mundo natural y social. </a:t>
            </a:r>
          </a:p>
          <a:p>
            <a:r>
              <a:rPr lang="es-ES" dirty="0" smtClean="0"/>
              <a:t>Se brindan a los niños pocas oportunidades para que formulen preguntas e indaguen sobre el entorno natural y social. </a:t>
            </a:r>
          </a:p>
          <a:p>
            <a:r>
              <a:rPr lang="es-ES" dirty="0" smtClean="0"/>
              <a:t>Prácticas rutinarias relacionadas con el conocimiento del entorno natural y social. </a:t>
            </a:r>
          </a:p>
          <a:p>
            <a:r>
              <a:rPr lang="es-ES" dirty="0" smtClean="0"/>
              <a:t>El mito de responder a los intereses y a las necesidades de los niños. </a:t>
            </a:r>
          </a:p>
          <a:p>
            <a:r>
              <a:rPr lang="es-ES" dirty="0" smtClean="0"/>
              <a:t>La idea de enseñar sólo lo que está cercano al contexto social y natural del niño.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846980"/>
          </a:xfrm>
        </p:spPr>
        <p:txBody>
          <a:bodyPr/>
          <a:lstStyle/>
          <a:p>
            <a:pPr algn="ctr"/>
            <a:r>
              <a:rPr lang="es-ES" dirty="0" smtClean="0"/>
              <a:t>BIBLIOGRAFIA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501122" cy="5357826"/>
          </a:xfrm>
        </p:spPr>
        <p:txBody>
          <a:bodyPr>
            <a:normAutofit fontScale="85000" lnSpcReduction="20000"/>
          </a:bodyPr>
          <a:lstStyle/>
          <a:p>
            <a:r>
              <a:rPr lang="es-ES" dirty="0" err="1" smtClean="0"/>
              <a:t>Hildebrand</a:t>
            </a:r>
            <a:r>
              <a:rPr lang="es-ES" dirty="0" smtClean="0"/>
              <a:t>, </a:t>
            </a:r>
            <a:r>
              <a:rPr lang="es-ES" dirty="0" err="1" smtClean="0"/>
              <a:t>Verna</a:t>
            </a:r>
            <a:r>
              <a:rPr lang="es-ES" dirty="0" smtClean="0"/>
              <a:t> (2002), “¿Qué tiene que considerar el maestro al preparar la educación científica?”, en </a:t>
            </a:r>
            <a:r>
              <a:rPr lang="es-ES" i="1" dirty="0" smtClean="0"/>
              <a:t>Fundamentos de</a:t>
            </a:r>
            <a:r>
              <a:rPr lang="es-ES" dirty="0" smtClean="0"/>
              <a:t> </a:t>
            </a:r>
            <a:r>
              <a:rPr lang="es-ES" i="1" dirty="0" smtClean="0"/>
              <a:t>Educación Infantil. Jardín de niños y preprimaria</a:t>
            </a:r>
            <a:r>
              <a:rPr lang="es-ES" dirty="0" smtClean="0"/>
              <a:t>, México, </a:t>
            </a:r>
            <a:r>
              <a:rPr lang="es-ES" dirty="0" err="1" smtClean="0"/>
              <a:t>Limusa</a:t>
            </a:r>
            <a:r>
              <a:rPr lang="es-ES" dirty="0" smtClean="0"/>
              <a:t>/Noriega Editores, pp. 232-238.</a:t>
            </a:r>
          </a:p>
          <a:p>
            <a:r>
              <a:rPr lang="es-ES" dirty="0" err="1" smtClean="0"/>
              <a:t>Serulnicoff</a:t>
            </a:r>
            <a:r>
              <a:rPr lang="es-ES" dirty="0" smtClean="0"/>
              <a:t>, Adriana E. (1998), “Reflexiones en torno de una propuesta de trabajo con las ciencias sociales”, en </a:t>
            </a:r>
            <a:r>
              <a:rPr lang="es-ES" i="1" dirty="0" smtClean="0"/>
              <a:t>0 a 5. La educación en los primeros años</a:t>
            </a:r>
            <a:r>
              <a:rPr lang="es-ES" dirty="0" smtClean="0"/>
              <a:t>, año I, núm. 3, agosto, Buenos Aires, Ediciones Novedades Educativas, pp. 2-17.</a:t>
            </a:r>
          </a:p>
          <a:p>
            <a:r>
              <a:rPr lang="es-ES" dirty="0" err="1" smtClean="0"/>
              <a:t>Grisovsky</a:t>
            </a:r>
            <a:r>
              <a:rPr lang="es-ES" dirty="0" smtClean="0"/>
              <a:t>, Laura y Cecilia </a:t>
            </a:r>
            <a:r>
              <a:rPr lang="es-ES" dirty="0" err="1" smtClean="0"/>
              <a:t>Bernardi</a:t>
            </a:r>
            <a:r>
              <a:rPr lang="es-ES" dirty="0" smtClean="0"/>
              <a:t> (2002), “Planificar para enseñar ciencias sociales. El trabajo didáctico con recortes del ambiente”, en Ana </a:t>
            </a:r>
            <a:r>
              <a:rPr lang="es-ES" dirty="0" err="1" smtClean="0"/>
              <a:t>Malajovich</a:t>
            </a:r>
            <a:r>
              <a:rPr lang="es-ES" i="1" dirty="0" smtClean="0"/>
              <a:t> </a:t>
            </a:r>
            <a:r>
              <a:rPr lang="es-ES" dirty="0" smtClean="0"/>
              <a:t>(coord.), </a:t>
            </a:r>
            <a:r>
              <a:rPr lang="es-ES" i="1" dirty="0" smtClean="0"/>
              <a:t>Orientaciones didácticas para el nivel inicial. 1ª parte</a:t>
            </a:r>
            <a:r>
              <a:rPr lang="es-ES" dirty="0" smtClean="0"/>
              <a:t>, Buenos Aires, Dirección de Cultura y Educación (Serie desarrollo curricular, 1), pp. 18-24, </a:t>
            </a:r>
            <a:r>
              <a:rPr lang="es-ES" dirty="0" smtClean="0">
                <a:hlinkClick r:id="rId2"/>
              </a:rPr>
              <a:t>http://abc.gov.ar/LaInstitucion/Organismos/SubEducacion/Documentos/OrientP1.pdf</a:t>
            </a:r>
            <a:endParaRPr lang="es-ES" dirty="0" smtClean="0"/>
          </a:p>
          <a:p>
            <a:r>
              <a:rPr lang="es-ES" dirty="0" err="1" smtClean="0"/>
              <a:t>Tonucci</a:t>
            </a:r>
            <a:r>
              <a:rPr lang="es-ES" dirty="0" smtClean="0"/>
              <a:t>, Francesco (1996), “El niño y la ciencia”, en </a:t>
            </a:r>
            <a:r>
              <a:rPr lang="es-ES" i="1" dirty="0" smtClean="0"/>
              <a:t>Con ojos de maestro</a:t>
            </a:r>
            <a:r>
              <a:rPr lang="es-ES" dirty="0" smtClean="0"/>
              <a:t>, Gladis </a:t>
            </a:r>
            <a:r>
              <a:rPr lang="es-ES" dirty="0" err="1" smtClean="0"/>
              <a:t>Koche</a:t>
            </a:r>
            <a:r>
              <a:rPr lang="es-ES" dirty="0" smtClean="0"/>
              <a:t> (trad.), Buenos Aires, Troquel (FLACSO acción), pp. 84-107.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6500834"/>
          </a:xfrm>
        </p:spPr>
        <p:txBody>
          <a:bodyPr>
            <a:normAutofit/>
          </a:bodyPr>
          <a:lstStyle/>
          <a:p>
            <a:pPr algn="l"/>
            <a:r>
              <a:rPr lang="es-ES" sz="1800" dirty="0" smtClean="0">
                <a:solidFill>
                  <a:schemeClr val="tx1"/>
                </a:solidFill>
                <a:effectLst/>
              </a:rPr>
              <a:t>Varela, Brisa y Lila Ferro (2000), “Mitos y representaciones sociales sobre el nivel inicial y los niños pequeños”, en 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Las Ciencias Sociales en el nivel inicial. Andamios para futuros/as ciudadanos/as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, Buenos Aires, Ediciones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Colihue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(Nuevos caminos en educación infantil), pp. 26-31.</a:t>
            </a:r>
            <a:br>
              <a:rPr lang="es-ES" sz="1800" dirty="0" smtClean="0">
                <a:solidFill>
                  <a:schemeClr val="tx1"/>
                </a:solidFill>
                <a:effectLst/>
              </a:rPr>
            </a:br>
            <a:r>
              <a:rPr lang="es-ES" sz="1800" dirty="0" err="1" smtClean="0">
                <a:solidFill>
                  <a:schemeClr val="tx1"/>
                </a:solidFill>
                <a:effectLst/>
              </a:rPr>
              <a:t>Alderoqui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, Silvia (1995), “Una didáctica de lo social: del jardín de infantes a tercer grado”, en Beatriz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Aisenberg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y Silvia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Alderoqui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(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comps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.), 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Didáctica de las ciencias sociales. Aportes y reflexiones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, Buenos Aires,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Paidós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(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Paidós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educador), pp. 163-181.</a:t>
            </a:r>
            <a:br>
              <a:rPr lang="es-ES" sz="1800" dirty="0" smtClean="0">
                <a:solidFill>
                  <a:schemeClr val="tx1"/>
                </a:solidFill>
                <a:effectLst/>
              </a:rPr>
            </a:br>
            <a:r>
              <a:rPr lang="es-ES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es-ES" sz="1800" dirty="0" smtClean="0">
                <a:solidFill>
                  <a:schemeClr val="tx1"/>
                </a:solidFill>
                <a:effectLst/>
              </a:rPr>
            </a:br>
            <a:r>
              <a:rPr lang="es-ES" sz="1800" dirty="0" err="1" smtClean="0">
                <a:solidFill>
                  <a:schemeClr val="tx1"/>
                </a:solidFill>
                <a:effectLst/>
              </a:rPr>
              <a:t>Bredekamp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,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Sue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y Carol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Copple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(eds.) (2002), [“Ejemplos de prácticas adecuadas e inadecuadas para niños de 3 a 5 años de edad”] “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Examples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of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appropriate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and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inappropriate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practices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for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3-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trough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5-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years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olds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”, en </a:t>
            </a:r>
            <a:r>
              <a:rPr lang="es-ES" sz="1800" i="1" dirty="0" err="1" smtClean="0">
                <a:solidFill>
                  <a:schemeClr val="tx1"/>
                </a:solidFill>
                <a:effectLst/>
              </a:rPr>
              <a:t>Developmentally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i="1" dirty="0" err="1" smtClean="0">
                <a:solidFill>
                  <a:schemeClr val="tx1"/>
                </a:solidFill>
                <a:effectLst/>
              </a:rPr>
              <a:t>Appropriate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i="1" dirty="0" err="1" smtClean="0">
                <a:solidFill>
                  <a:schemeClr val="tx1"/>
                </a:solidFill>
                <a:effectLst/>
              </a:rPr>
              <a:t>Practice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 in </a:t>
            </a:r>
            <a:r>
              <a:rPr lang="es-ES" sz="1800" i="1" dirty="0" err="1" smtClean="0">
                <a:solidFill>
                  <a:schemeClr val="tx1"/>
                </a:solidFill>
                <a:effectLst/>
              </a:rPr>
              <a:t>Early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i="1" dirty="0" err="1" smtClean="0">
                <a:solidFill>
                  <a:schemeClr val="tx1"/>
                </a:solidFill>
                <a:effectLst/>
              </a:rPr>
              <a:t>Childhoood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i="1" dirty="0" err="1" smtClean="0">
                <a:solidFill>
                  <a:schemeClr val="tx1"/>
                </a:solidFill>
                <a:effectLst/>
              </a:rPr>
              <a:t>Programs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, Washington,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National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Association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for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the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Education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of Young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Children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, pp. 123-135 [este documento puede consultarse en SEP, 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Desarrollo Físico y Psicomotor I y II. Programas y materiales de apoyo para el estudio. Licenciatura en Educación Preescolar. 2° y 3</a:t>
            </a:r>
            <a:r>
              <a:rPr lang="es-ES" sz="1800" i="1" baseline="30000" dirty="0" smtClean="0">
                <a:solidFill>
                  <a:schemeClr val="tx1"/>
                </a:solidFill>
                <a:effectLst/>
              </a:rPr>
              <a:t>er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 semestres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, México, 2004, pp. 177-194].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 </a:t>
            </a:r>
            <a:br>
              <a:rPr lang="es-ES" sz="1800" i="1" dirty="0" smtClean="0">
                <a:solidFill>
                  <a:schemeClr val="tx1"/>
                </a:solidFill>
                <a:effectLst/>
              </a:rPr>
            </a:br>
            <a:r>
              <a:rPr lang="es-ES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es-ES" sz="1800" dirty="0" smtClean="0">
                <a:solidFill>
                  <a:schemeClr val="tx1"/>
                </a:solidFill>
                <a:effectLst/>
              </a:rPr>
            </a:br>
            <a:r>
              <a:rPr lang="es-ES" sz="1800" b="1" dirty="0" smtClean="0">
                <a:solidFill>
                  <a:schemeClr val="tx1"/>
                </a:solidFill>
                <a:effectLst/>
              </a:rPr>
              <a:t>Bibliografía complementaria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es-ES" sz="1800" dirty="0" smtClean="0">
                <a:solidFill>
                  <a:schemeClr val="tx1"/>
                </a:solidFill>
                <a:effectLst/>
              </a:rPr>
            </a:br>
            <a:r>
              <a:rPr lang="es-ES" sz="1800" dirty="0" err="1" smtClean="0">
                <a:solidFill>
                  <a:schemeClr val="tx1"/>
                </a:solidFill>
                <a:effectLst/>
              </a:rPr>
              <a:t>Benlloch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, Montse (1992), “Presentación” e “Interacciones y actividades de conocimiento físico en el parvulario”, en </a:t>
            </a:r>
            <a:r>
              <a:rPr lang="es-ES" sz="1800" i="1" dirty="0" smtClean="0">
                <a:solidFill>
                  <a:schemeClr val="tx1"/>
                </a:solidFill>
                <a:effectLst/>
              </a:rPr>
              <a:t>Ciencias en el parvulario. Una propuesta psicopedagógica para el ámbito de experimentación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, Barcelona,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Paidós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(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Paidós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educador), pp. 13-19 y 65-69. </a:t>
            </a:r>
            <a:br>
              <a:rPr lang="es-ES" sz="1800" dirty="0" smtClean="0">
                <a:solidFill>
                  <a:schemeClr val="tx1"/>
                </a:solidFill>
                <a:effectLst/>
              </a:rPr>
            </a:br>
            <a:endParaRPr lang="es-ES" sz="18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Temas Bloque 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142984"/>
            <a:ext cx="8858280" cy="57150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1.  El sentido formativo de las actividades didácticas que promueven las competencias cognitivas y afectivas de los niños al interactuar con el entorno natural y social.</a:t>
            </a:r>
          </a:p>
          <a:p>
            <a:r>
              <a:rPr lang="es-ES" dirty="0" smtClean="0"/>
              <a:t>La intención pedagógica y las características de las actividades que se pueden trabajar con los niños. </a:t>
            </a:r>
          </a:p>
          <a:p>
            <a:pPr>
              <a:buNone/>
            </a:pPr>
            <a:r>
              <a:rPr lang="es-ES" dirty="0" smtClean="0"/>
              <a:t>2.  El diseño y la aplicación de actividades didácticas para promover en los niños la exploración y el conocimiento del entorno natural y social.</a:t>
            </a:r>
          </a:p>
          <a:p>
            <a:r>
              <a:rPr lang="es-ES" dirty="0" smtClean="0"/>
              <a:t>El empleo didáctico de las estrategias para el trabajo con los niños: situaciones problemáticas, observación, trabajo con textos e imágenes, experimentación, juego, dramatización y narración. </a:t>
            </a:r>
          </a:p>
          <a:p>
            <a:pPr>
              <a:buNone/>
            </a:pPr>
            <a:r>
              <a:rPr lang="es-ES" dirty="0" smtClean="0"/>
              <a:t>3.  La evaluación de los aprendizajes de los niños al interactuar con el entorno natural y social.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s-ES" dirty="0" smtClean="0"/>
              <a:t>Bibliografía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285860"/>
            <a:ext cx="8858280" cy="5357850"/>
          </a:xfrm>
        </p:spPr>
        <p:txBody>
          <a:bodyPr>
            <a:normAutofit fontScale="77500" lnSpcReduction="20000"/>
          </a:bodyPr>
          <a:lstStyle/>
          <a:p>
            <a:r>
              <a:rPr lang="es-ES" dirty="0" err="1" smtClean="0"/>
              <a:t>Kaufmann</a:t>
            </a:r>
            <a:r>
              <a:rPr lang="es-ES" dirty="0" smtClean="0"/>
              <a:t>, Verónica y Adriana E. </a:t>
            </a:r>
            <a:r>
              <a:rPr lang="es-ES" dirty="0" err="1" smtClean="0"/>
              <a:t>Serulnicoff</a:t>
            </a:r>
            <a:r>
              <a:rPr lang="es-ES" dirty="0" smtClean="0"/>
              <a:t> (2000), “Conocer el ambiente. Una propuesta para las ciencias sociales y naturales en el nivel inicial”, en Ana </a:t>
            </a:r>
            <a:r>
              <a:rPr lang="es-ES" dirty="0" err="1" smtClean="0"/>
              <a:t>Malajovich</a:t>
            </a:r>
            <a:r>
              <a:rPr lang="es-ES" dirty="0" smtClean="0"/>
              <a:t> (</a:t>
            </a:r>
            <a:r>
              <a:rPr lang="es-ES" dirty="0" err="1" smtClean="0"/>
              <a:t>comp</a:t>
            </a:r>
            <a:r>
              <a:rPr lang="es-ES" dirty="0" smtClean="0"/>
              <a:t>.), </a:t>
            </a:r>
            <a:r>
              <a:rPr lang="es-ES" i="1" dirty="0" smtClean="0"/>
              <a:t>Recorridos didácticos en la educación inicial</a:t>
            </a:r>
            <a:r>
              <a:rPr lang="es-ES" dirty="0" smtClean="0"/>
              <a:t>, Buenos Aires, </a:t>
            </a:r>
            <a:r>
              <a:rPr lang="es-ES" dirty="0" err="1" smtClean="0"/>
              <a:t>Paidós</a:t>
            </a:r>
            <a:r>
              <a:rPr lang="es-ES" dirty="0" smtClean="0"/>
              <a:t> (Cuestiones de educación), pp. 42-61.</a:t>
            </a:r>
          </a:p>
          <a:p>
            <a:endParaRPr lang="es-ES" dirty="0" smtClean="0"/>
          </a:p>
          <a:p>
            <a:r>
              <a:rPr lang="es-ES" dirty="0" err="1" smtClean="0"/>
              <a:t>Bernardi</a:t>
            </a:r>
            <a:r>
              <a:rPr lang="es-ES" dirty="0" smtClean="0"/>
              <a:t>, Cecilia </a:t>
            </a:r>
            <a:r>
              <a:rPr lang="es-ES" i="1" dirty="0" smtClean="0"/>
              <a:t>et al.</a:t>
            </a:r>
            <a:r>
              <a:rPr lang="es-ES" dirty="0" smtClean="0"/>
              <a:t> (2003), “El álbum de la ropa”, en Ana </a:t>
            </a:r>
            <a:r>
              <a:rPr lang="es-ES" dirty="0" err="1" smtClean="0"/>
              <a:t>Malajovich</a:t>
            </a:r>
            <a:r>
              <a:rPr lang="es-ES" i="1" dirty="0" smtClean="0"/>
              <a:t> </a:t>
            </a:r>
            <a:r>
              <a:rPr lang="es-ES" dirty="0" smtClean="0"/>
              <a:t>(coord.),</a:t>
            </a:r>
            <a:r>
              <a:rPr lang="es-ES" i="1" dirty="0" smtClean="0"/>
              <a:t> Orientaciones didácticas para el nivel inicial. 3ª parte</a:t>
            </a:r>
            <a:r>
              <a:rPr lang="es-ES" dirty="0" smtClean="0"/>
              <a:t>, Buenos Aires, Dirección de Cultura y Educación (Serie desarrollo curricular, 6), pp. 7-60, </a:t>
            </a:r>
            <a:r>
              <a:rPr lang="es-ES" dirty="0" smtClean="0">
                <a:hlinkClick r:id="rId2"/>
              </a:rPr>
              <a:t>http://abc.gov.ar/LaInstitucion/SistemaEducativo/Inicial/DocumentosCirculares/2004/orientaciones%20didacticas%203.pdf</a:t>
            </a:r>
            <a:endParaRPr lang="es-ES" dirty="0" smtClean="0"/>
          </a:p>
          <a:p>
            <a:r>
              <a:rPr lang="es-ES" dirty="0" err="1" smtClean="0"/>
              <a:t>Thornton</a:t>
            </a:r>
            <a:r>
              <a:rPr lang="es-ES" dirty="0" smtClean="0"/>
              <a:t>, </a:t>
            </a:r>
            <a:r>
              <a:rPr lang="es-ES" dirty="0" err="1" smtClean="0"/>
              <a:t>Stephanie</a:t>
            </a:r>
            <a:r>
              <a:rPr lang="es-ES" dirty="0" smtClean="0"/>
              <a:t> (1998), “El contexto social en la resolución infantil de problemas”, en </a:t>
            </a:r>
            <a:r>
              <a:rPr lang="es-ES" i="1" dirty="0" smtClean="0"/>
              <a:t>La resolución infantil de problemas</a:t>
            </a:r>
            <a:r>
              <a:rPr lang="es-ES" dirty="0" smtClean="0"/>
              <a:t>, Madrid, Morata (Serie </a:t>
            </a:r>
            <a:r>
              <a:rPr lang="es-ES" dirty="0" err="1" smtClean="0"/>
              <a:t>Bruner</a:t>
            </a:r>
            <a:r>
              <a:rPr lang="es-ES" dirty="0" smtClean="0"/>
              <a:t>), pp. 117-147.</a:t>
            </a:r>
          </a:p>
          <a:p>
            <a:r>
              <a:rPr lang="es-ES" dirty="0" err="1" smtClean="0"/>
              <a:t>Tarradellas</a:t>
            </a:r>
            <a:r>
              <a:rPr lang="es-ES" dirty="0" smtClean="0"/>
              <a:t> </a:t>
            </a:r>
            <a:r>
              <a:rPr lang="es-ES" dirty="0" err="1" smtClean="0"/>
              <a:t>Piferrer</a:t>
            </a:r>
            <a:r>
              <a:rPr lang="es-ES" dirty="0" smtClean="0"/>
              <a:t>, Rosa (2001), “La observación”, “La experimentación” y “Variedad de experiencias, materiales”, en Teresa </a:t>
            </a:r>
            <a:r>
              <a:rPr lang="es-ES" dirty="0" err="1" smtClean="0"/>
              <a:t>Lleixà</a:t>
            </a:r>
            <a:r>
              <a:rPr lang="es-ES" dirty="0" smtClean="0"/>
              <a:t> Arribas (coord.), </a:t>
            </a:r>
            <a:r>
              <a:rPr lang="es-ES" i="1" dirty="0" smtClean="0"/>
              <a:t>La educación infantil. 0-6 años. Vol. 1. Descubrimiento de sí mismo y del entorno,</a:t>
            </a:r>
            <a:r>
              <a:rPr lang="es-ES" dirty="0" smtClean="0"/>
              <a:t> 5</a:t>
            </a:r>
            <a:r>
              <a:rPr lang="es-ES" baseline="30000" dirty="0" smtClean="0"/>
              <a:t>a</a:t>
            </a:r>
            <a:r>
              <a:rPr lang="es-ES" dirty="0" smtClean="0"/>
              <a:t> ed., Barcelona, </a:t>
            </a:r>
            <a:r>
              <a:rPr lang="es-ES" dirty="0" err="1" smtClean="0"/>
              <a:t>Paidotribo</a:t>
            </a:r>
            <a:r>
              <a:rPr lang="es-ES" dirty="0" smtClean="0"/>
              <a:t>, pp. 237-242, 242-248 y 268-269.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571480"/>
            <a:ext cx="8429684" cy="6072230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Vega, Silvia (1996), “La flotación”, en </a:t>
            </a:r>
            <a:r>
              <a:rPr lang="es-ES" i="1" dirty="0" smtClean="0"/>
              <a:t>In-fan-</a:t>
            </a:r>
            <a:r>
              <a:rPr lang="es-ES" i="1" dirty="0" err="1" smtClean="0"/>
              <a:t>cia</a:t>
            </a:r>
            <a:r>
              <a:rPr lang="es-ES" i="1" dirty="0" smtClean="0"/>
              <a:t>. Educar de 0 a 6 años,</a:t>
            </a:r>
            <a:r>
              <a:rPr lang="es-ES" dirty="0" smtClean="0"/>
              <a:t> núm. 36, marzo-abril, Barcelona, </a:t>
            </a:r>
            <a:r>
              <a:rPr lang="es-ES" dirty="0" err="1" smtClean="0"/>
              <a:t>Associació</a:t>
            </a:r>
            <a:r>
              <a:rPr lang="es-ES" dirty="0" smtClean="0"/>
              <a:t> de Mestres Rosa </a:t>
            </a:r>
            <a:r>
              <a:rPr lang="es-ES" dirty="0" err="1" smtClean="0"/>
              <a:t>Sensat</a:t>
            </a:r>
            <a:r>
              <a:rPr lang="es-ES" dirty="0" smtClean="0"/>
              <a:t>, pp. 16-19.</a:t>
            </a:r>
          </a:p>
          <a:p>
            <a:r>
              <a:rPr lang="es-ES" dirty="0" err="1" smtClean="0"/>
              <a:t>Guitart</a:t>
            </a:r>
            <a:r>
              <a:rPr lang="es-ES" dirty="0" smtClean="0"/>
              <a:t> </a:t>
            </a:r>
            <a:r>
              <a:rPr lang="es-ES" dirty="0" err="1" smtClean="0"/>
              <a:t>Aced</a:t>
            </a:r>
            <a:r>
              <a:rPr lang="es-ES" dirty="0" smtClean="0"/>
              <a:t>, Rosa (1999), “El juego: fuente de aprendizaje y herramienta educativa”, en </a:t>
            </a:r>
            <a:r>
              <a:rPr lang="es-ES" i="1" dirty="0" smtClean="0"/>
              <a:t>Jugar y divertirse sin excluir.</a:t>
            </a:r>
            <a:r>
              <a:rPr lang="es-ES" dirty="0" smtClean="0"/>
              <a:t> </a:t>
            </a:r>
            <a:r>
              <a:rPr lang="es-ES" i="1" dirty="0" smtClean="0"/>
              <a:t>Recopilación de juegos no competitivos</a:t>
            </a:r>
            <a:r>
              <a:rPr lang="es-ES" dirty="0" smtClean="0"/>
              <a:t>, Barcelona, </a:t>
            </a:r>
            <a:r>
              <a:rPr lang="es-ES" dirty="0" err="1" smtClean="0"/>
              <a:t>Graó</a:t>
            </a:r>
            <a:r>
              <a:rPr lang="es-ES" dirty="0" smtClean="0"/>
              <a:t>, pp. 7-12.</a:t>
            </a:r>
          </a:p>
          <a:p>
            <a:r>
              <a:rPr lang="es-ES" dirty="0" smtClean="0"/>
              <a:t>SEP (1996), “Lotería”, en </a:t>
            </a:r>
            <a:r>
              <a:rPr lang="es-ES" i="1" dirty="0" smtClean="0"/>
              <a:t>Materiales para actividades y juegos educativos. Educación preescolar</a:t>
            </a:r>
            <a:r>
              <a:rPr lang="es-ES" dirty="0" smtClean="0"/>
              <a:t>, México, pp. 9-12.</a:t>
            </a:r>
          </a:p>
          <a:p>
            <a:r>
              <a:rPr lang="es-ES" dirty="0" err="1" smtClean="0"/>
              <a:t>Bodrova</a:t>
            </a:r>
            <a:r>
              <a:rPr lang="es-ES" dirty="0" smtClean="0"/>
              <a:t>, Elena y Deborah J. </a:t>
            </a:r>
            <a:r>
              <a:rPr lang="es-ES" dirty="0" err="1" smtClean="0"/>
              <a:t>Leong</a:t>
            </a:r>
            <a:r>
              <a:rPr lang="es-ES" dirty="0" smtClean="0"/>
              <a:t> (2004), “El juego como actividad conductora”, en </a:t>
            </a:r>
            <a:r>
              <a:rPr lang="es-ES" i="1" dirty="0" smtClean="0"/>
              <a:t>Herramientas de la mente. El aprendizaje en la infancia desde la perspectiva de </a:t>
            </a:r>
            <a:r>
              <a:rPr lang="es-ES" i="1" dirty="0" err="1" smtClean="0"/>
              <a:t>Vygotsky</a:t>
            </a:r>
            <a:r>
              <a:rPr lang="es-ES" dirty="0" smtClean="0"/>
              <a:t>, México, </a:t>
            </a:r>
            <a:r>
              <a:rPr lang="es-ES" dirty="0" err="1" smtClean="0"/>
              <a:t>Pearson</a:t>
            </a:r>
            <a:r>
              <a:rPr lang="es-ES" dirty="0" smtClean="0"/>
              <a:t>/</a:t>
            </a:r>
            <a:r>
              <a:rPr lang="es-ES" dirty="0" err="1" smtClean="0"/>
              <a:t>sep</a:t>
            </a:r>
            <a:r>
              <a:rPr lang="es-ES" dirty="0" smtClean="0"/>
              <a:t> (Biblioteca para la actualización del maestro), pp. 122-134.</a:t>
            </a:r>
          </a:p>
          <a:p>
            <a:r>
              <a:rPr lang="es-ES" dirty="0" err="1" smtClean="0"/>
              <a:t>Aebli</a:t>
            </a:r>
            <a:r>
              <a:rPr lang="es-ES" dirty="0" smtClean="0"/>
              <a:t>, Hans (1998), “Parte didáctica. Didáctica de la narración y la disertación”, en </a:t>
            </a:r>
            <a:r>
              <a:rPr lang="es-ES" i="1" dirty="0" smtClean="0"/>
              <a:t>12 formas básicas de enseñar</a:t>
            </a:r>
            <a:r>
              <a:rPr lang="es-ES" dirty="0" smtClean="0"/>
              <a:t>. </a:t>
            </a:r>
            <a:r>
              <a:rPr lang="es-ES" i="1" dirty="0" smtClean="0"/>
              <a:t>Una didáctica basada en la psicología</a:t>
            </a:r>
            <a:r>
              <a:rPr lang="es-ES" dirty="0" smtClean="0"/>
              <a:t>, Alfredo Guerra Miralles (trad.), Madrid, Narcea, pp. 41-44. </a:t>
            </a:r>
          </a:p>
          <a:p>
            <a:r>
              <a:rPr lang="es-ES" dirty="0" smtClean="0"/>
              <a:t>SEP (2004), “Exploración y conocimiento del mundo”, en </a:t>
            </a:r>
            <a:r>
              <a:rPr lang="es-ES" i="1" dirty="0" smtClean="0"/>
              <a:t>Programa de Educación Preescolar 2004</a:t>
            </a:r>
            <a:r>
              <a:rPr lang="es-ES" dirty="0" smtClean="0"/>
              <a:t>, México, pp. 82-93.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6072230"/>
          </a:xfrm>
        </p:spPr>
        <p:txBody>
          <a:bodyPr>
            <a:normAutofit fontScale="85000" lnSpcReduction="20000"/>
          </a:bodyPr>
          <a:lstStyle/>
          <a:p>
            <a:r>
              <a:rPr lang="es-ES" dirty="0" err="1" smtClean="0"/>
              <a:t>Seefeldt</a:t>
            </a:r>
            <a:r>
              <a:rPr lang="es-ES" dirty="0" smtClean="0"/>
              <a:t>, Carol y </a:t>
            </a:r>
            <a:r>
              <a:rPr lang="es-ES" dirty="0" err="1" smtClean="0"/>
              <a:t>Barbara</a:t>
            </a:r>
            <a:r>
              <a:rPr lang="es-ES" dirty="0" smtClean="0"/>
              <a:t> </a:t>
            </a:r>
            <a:r>
              <a:rPr lang="es-ES" dirty="0" err="1" smtClean="0"/>
              <a:t>Wasik</a:t>
            </a:r>
            <a:r>
              <a:rPr lang="es-ES" dirty="0" smtClean="0"/>
              <a:t> (s/f), “Evaluación y valoración del aprendizaje científico de los niños”, en </a:t>
            </a:r>
            <a:r>
              <a:rPr lang="es-ES" i="1" dirty="0" smtClean="0"/>
              <a:t>Preescolar: los pequeños van a la escuela</a:t>
            </a:r>
            <a:r>
              <a:rPr lang="es-ES" dirty="0" smtClean="0"/>
              <a:t>, </a:t>
            </a:r>
            <a:r>
              <a:rPr lang="es-ES" dirty="0" err="1" smtClean="0"/>
              <a:t>Pearson</a:t>
            </a:r>
            <a:r>
              <a:rPr lang="es-ES" dirty="0" smtClean="0"/>
              <a:t> </a:t>
            </a:r>
            <a:r>
              <a:rPr lang="es-ES" dirty="0" err="1" smtClean="0"/>
              <a:t>Education</a:t>
            </a:r>
            <a:r>
              <a:rPr lang="es-ES" dirty="0" smtClean="0"/>
              <a:t>/SEP (Biblioteca para la actualización del maestro), pp. 296-297 (en prensa) [título original: </a:t>
            </a:r>
            <a:r>
              <a:rPr lang="es-ES" i="1" dirty="0" err="1" smtClean="0"/>
              <a:t>Fours</a:t>
            </a:r>
            <a:r>
              <a:rPr lang="es-ES" dirty="0" smtClean="0"/>
              <a:t> </a:t>
            </a:r>
            <a:r>
              <a:rPr lang="es-ES" i="1" dirty="0" smtClean="0"/>
              <a:t>and </a:t>
            </a:r>
            <a:r>
              <a:rPr lang="es-ES" i="1" dirty="0" err="1" smtClean="0"/>
              <a:t>Fives</a:t>
            </a:r>
            <a:r>
              <a:rPr lang="es-ES" i="1" dirty="0" smtClean="0"/>
              <a:t> </a:t>
            </a:r>
            <a:r>
              <a:rPr lang="es-ES" i="1" dirty="0" err="1" smtClean="0"/>
              <a:t>Go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School</a:t>
            </a:r>
            <a:r>
              <a:rPr lang="es-ES" i="1" dirty="0" smtClean="0"/>
              <a:t>. Kindergarten</a:t>
            </a:r>
            <a:r>
              <a:rPr lang="es-ES" dirty="0" smtClean="0"/>
              <a:t>].</a:t>
            </a:r>
          </a:p>
          <a:p>
            <a:r>
              <a:rPr lang="es-ES" dirty="0" err="1" smtClean="0"/>
              <a:t>Airasian</a:t>
            </a:r>
            <a:r>
              <a:rPr lang="es-ES" dirty="0" smtClean="0"/>
              <a:t>, Peter W. (2002), “Evaluación del portafolio”, en </a:t>
            </a:r>
            <a:r>
              <a:rPr lang="es-ES" i="1" dirty="0" smtClean="0"/>
              <a:t>La evaluación en el salón de clases</a:t>
            </a:r>
            <a:r>
              <a:rPr lang="es-ES" dirty="0" smtClean="0"/>
              <a:t>, México, McGraw-Hill/SEP (Biblioteca para la actualización del maestro), pp. 153-161.</a:t>
            </a:r>
          </a:p>
          <a:p>
            <a:r>
              <a:rPr lang="es-ES" dirty="0" err="1" smtClean="0"/>
              <a:t>Turri</a:t>
            </a:r>
            <a:r>
              <a:rPr lang="es-ES" dirty="0" smtClean="0"/>
              <a:t>, Claudia y Silvina </a:t>
            </a:r>
            <a:r>
              <a:rPr lang="es-ES" dirty="0" err="1" smtClean="0"/>
              <a:t>Canedo</a:t>
            </a:r>
            <a:r>
              <a:rPr lang="es-ES" dirty="0" smtClean="0"/>
              <a:t> (2004), “El uso de portfolios. Una propuesta para la evaluación de procesos de aprendizaje”, en </a:t>
            </a:r>
            <a:r>
              <a:rPr lang="es-ES" i="1" dirty="0" smtClean="0"/>
              <a:t>Novedades educativas. Ideas y recursos</a:t>
            </a:r>
            <a:r>
              <a:rPr lang="es-ES" dirty="0" smtClean="0"/>
              <a:t>, año XVI, núm. 168, diciembre, Buenos Aires, Ediciones Novedades Educativas, pp. 11-15.</a:t>
            </a:r>
          </a:p>
          <a:p>
            <a:r>
              <a:rPr lang="es-ES" b="1" dirty="0" smtClean="0"/>
              <a:t>Bibliografía complementaria</a:t>
            </a:r>
            <a:endParaRPr lang="es-ES" dirty="0" smtClean="0"/>
          </a:p>
          <a:p>
            <a:r>
              <a:rPr lang="es-ES" dirty="0" err="1" smtClean="0"/>
              <a:t>Arcà</a:t>
            </a:r>
            <a:r>
              <a:rPr lang="es-ES" dirty="0" smtClean="0"/>
              <a:t>, María (1994), “Jugar, experimentar, aprender”, en </a:t>
            </a:r>
            <a:r>
              <a:rPr lang="es-ES" i="1" dirty="0" smtClean="0"/>
              <a:t>Cuadernos de Pedagogía</a:t>
            </a:r>
            <a:r>
              <a:rPr lang="es-ES" dirty="0" smtClean="0"/>
              <a:t>, núm. 221, enero, Jaume </a:t>
            </a:r>
            <a:r>
              <a:rPr lang="es-ES" dirty="0" err="1" smtClean="0"/>
              <a:t>Gavaldá</a:t>
            </a:r>
            <a:r>
              <a:rPr lang="es-ES" dirty="0" smtClean="0"/>
              <a:t> (trad.), Barcelona, </a:t>
            </a:r>
            <a:r>
              <a:rPr lang="es-ES" dirty="0" err="1" smtClean="0"/>
              <a:t>Fontalba</a:t>
            </a:r>
            <a:r>
              <a:rPr lang="es-ES" dirty="0" smtClean="0"/>
              <a:t>, pp. 14-16. [La consulta se realizó en el </a:t>
            </a:r>
            <a:r>
              <a:rPr lang="es-ES" dirty="0" err="1" smtClean="0"/>
              <a:t>cd</a:t>
            </a:r>
            <a:r>
              <a:rPr lang="es-ES" dirty="0" smtClean="0"/>
              <a:t> </a:t>
            </a:r>
            <a:r>
              <a:rPr lang="es-ES" dirty="0" err="1" smtClean="0"/>
              <a:t>rom</a:t>
            </a:r>
            <a:r>
              <a:rPr lang="es-ES" dirty="0" smtClean="0"/>
              <a:t> </a:t>
            </a:r>
            <a:r>
              <a:rPr lang="es-ES" i="1" dirty="0" smtClean="0"/>
              <a:t>25 años contigo</a:t>
            </a:r>
            <a:r>
              <a:rPr lang="es-ES" dirty="0" smtClean="0"/>
              <a:t>. </a:t>
            </a:r>
            <a:r>
              <a:rPr lang="es-ES" i="1" dirty="0" smtClean="0"/>
              <a:t>Cuadernos de Pedagogía 1975-1999</a:t>
            </a:r>
            <a:r>
              <a:rPr lang="es-ES" dirty="0" smtClean="0"/>
              <a:t>.] </a:t>
            </a:r>
          </a:p>
          <a:p>
            <a:r>
              <a:rPr lang="es-ES" dirty="0" smtClean="0"/>
              <a:t>Elizondo, Aurora (1995), “La narrativa en la educación básica”, en </a:t>
            </a:r>
            <a:r>
              <a:rPr lang="es-ES" i="1" dirty="0" smtClean="0"/>
              <a:t>Investigación en</a:t>
            </a:r>
            <a:r>
              <a:rPr lang="es-ES" dirty="0" smtClean="0"/>
              <a:t> </a:t>
            </a:r>
            <a:r>
              <a:rPr lang="es-ES" i="1" dirty="0" smtClean="0"/>
              <a:t>la escuela</a:t>
            </a:r>
            <a:r>
              <a:rPr lang="es-ES" dirty="0" smtClean="0"/>
              <a:t>, núm. 25, Sevilla, Díada/Universidad de Sevilla, pp. 44-47.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571480"/>
            <a:ext cx="8401080" cy="6000792"/>
          </a:xfrm>
        </p:spPr>
        <p:txBody>
          <a:bodyPr>
            <a:normAutofit fontScale="77500" lnSpcReduction="20000"/>
          </a:bodyPr>
          <a:lstStyle/>
          <a:p>
            <a:r>
              <a:rPr lang="es-ES" dirty="0" err="1" smtClean="0"/>
              <a:t>Masnou</a:t>
            </a:r>
            <a:r>
              <a:rPr lang="es-ES" dirty="0" smtClean="0"/>
              <a:t>, Fina y Carme </a:t>
            </a:r>
            <a:r>
              <a:rPr lang="es-ES" dirty="0" err="1" smtClean="0"/>
              <a:t>Thió</a:t>
            </a:r>
            <a:r>
              <a:rPr lang="es-ES" dirty="0" smtClean="0"/>
              <a:t> de Pol (2000), “Juegos de representación o simbólicos”, en Ester </a:t>
            </a:r>
            <a:r>
              <a:rPr lang="es-ES" dirty="0" err="1" smtClean="0"/>
              <a:t>Casals</a:t>
            </a:r>
            <a:r>
              <a:rPr lang="es-ES" dirty="0" smtClean="0"/>
              <a:t> y Otilia </a:t>
            </a:r>
            <a:r>
              <a:rPr lang="es-ES" dirty="0" err="1" smtClean="0"/>
              <a:t>Defis</a:t>
            </a:r>
            <a:r>
              <a:rPr lang="es-ES" dirty="0" smtClean="0"/>
              <a:t> (</a:t>
            </a:r>
            <a:r>
              <a:rPr lang="es-ES" dirty="0" err="1" smtClean="0"/>
              <a:t>coords</a:t>
            </a:r>
            <a:r>
              <a:rPr lang="es-ES" dirty="0" smtClean="0"/>
              <a:t>.), </a:t>
            </a:r>
            <a:r>
              <a:rPr lang="es-ES" i="1" dirty="0" smtClean="0"/>
              <a:t>Educación infantil y valores</a:t>
            </a:r>
            <a:r>
              <a:rPr lang="es-ES" dirty="0" smtClean="0"/>
              <a:t>, 2ª ed., Bilbao, </a:t>
            </a:r>
            <a:r>
              <a:rPr lang="es-ES" dirty="0" err="1" smtClean="0"/>
              <a:t>Desclée</a:t>
            </a:r>
            <a:r>
              <a:rPr lang="es-ES" dirty="0" smtClean="0"/>
              <a:t> de </a:t>
            </a:r>
            <a:r>
              <a:rPr lang="es-ES" dirty="0" err="1" smtClean="0"/>
              <a:t>Brouwer</a:t>
            </a:r>
            <a:r>
              <a:rPr lang="es-ES" dirty="0" smtClean="0"/>
              <a:t>, pp. 150-153.</a:t>
            </a:r>
          </a:p>
          <a:p>
            <a:endParaRPr lang="es-ES" dirty="0" smtClean="0"/>
          </a:p>
          <a:p>
            <a:r>
              <a:rPr lang="es-ES" dirty="0" smtClean="0"/>
              <a:t>Méndez, Laura Marcela (2000), “La ciudad y el tiempo se investigan”, en Ada </a:t>
            </a:r>
            <a:r>
              <a:rPr lang="es-ES" dirty="0" err="1" smtClean="0"/>
              <a:t>Kopitowski</a:t>
            </a:r>
            <a:r>
              <a:rPr lang="es-ES" dirty="0" smtClean="0"/>
              <a:t> (coord.), </a:t>
            </a:r>
            <a:r>
              <a:rPr lang="es-ES" i="1" dirty="0" smtClean="0"/>
              <a:t>¡Sociales primero!</a:t>
            </a:r>
            <a:r>
              <a:rPr lang="es-ES" dirty="0" smtClean="0"/>
              <a:t> </a:t>
            </a:r>
            <a:r>
              <a:rPr lang="es-ES" i="1" dirty="0" smtClean="0"/>
              <a:t>La teoría va a la escuela</a:t>
            </a:r>
            <a:r>
              <a:rPr lang="es-ES" dirty="0" smtClean="0"/>
              <a:t>, Buenos Aires, Ediciones Novedades Educa-</a:t>
            </a:r>
            <a:r>
              <a:rPr lang="es-ES" dirty="0" err="1" smtClean="0"/>
              <a:t>tivas</a:t>
            </a:r>
            <a:r>
              <a:rPr lang="es-ES" dirty="0" smtClean="0"/>
              <a:t>, pp. 73-80. 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Caironi</a:t>
            </a:r>
            <a:r>
              <a:rPr lang="es-ES" dirty="0" smtClean="0"/>
              <a:t>, Graciela (2000), “Colecciones”, en </a:t>
            </a:r>
            <a:r>
              <a:rPr lang="es-ES" i="1" dirty="0" smtClean="0"/>
              <a:t>Taller de ciencias al aire libre. Actividades para maestros y niños curiosos</a:t>
            </a:r>
            <a:r>
              <a:rPr lang="es-ES" dirty="0" smtClean="0"/>
              <a:t>, Buenos Aires, Novedades Educativas (Proyecto en la escuela 2000), pp. 69-74.</a:t>
            </a:r>
          </a:p>
          <a:p>
            <a:endParaRPr lang="es-ES" dirty="0" smtClean="0"/>
          </a:p>
          <a:p>
            <a:r>
              <a:rPr lang="es-ES" dirty="0" err="1" smtClean="0"/>
              <a:t>D’Angelo</a:t>
            </a:r>
            <a:r>
              <a:rPr lang="es-ES" dirty="0" smtClean="0"/>
              <a:t>, Estela y Ángeles Medina (1999), “Los animales en la vida cotidiana del aula: propuesta para distintos proyectos”, en </a:t>
            </a:r>
            <a:r>
              <a:rPr lang="es-ES" i="1" dirty="0" smtClean="0"/>
              <a:t>0 a 5. La educación en los primeros años</a:t>
            </a:r>
            <a:r>
              <a:rPr lang="es-ES" dirty="0" smtClean="0"/>
              <a:t>, año II, núm. 17, octubre, Buenos Aires, Ediciones Novedades Educativas, pp. 56-66.</a:t>
            </a:r>
          </a:p>
          <a:p>
            <a:endParaRPr lang="es-ES" dirty="0" smtClean="0"/>
          </a:p>
          <a:p>
            <a:r>
              <a:rPr lang="es-ES" dirty="0" err="1" smtClean="0"/>
              <a:t>Albalat</a:t>
            </a:r>
            <a:r>
              <a:rPr lang="es-ES" dirty="0" smtClean="0"/>
              <a:t>, Horacio y Magali Lara (1997), </a:t>
            </a:r>
            <a:r>
              <a:rPr lang="es-ES" i="1" dirty="0" smtClean="0"/>
              <a:t>A las plantas les gusta tener los pies en la tierra</a:t>
            </a:r>
            <a:r>
              <a:rPr lang="es-ES" dirty="0" smtClean="0"/>
              <a:t>, México, SEP(Libros del rincón).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2714644"/>
          </a:xfrm>
        </p:spPr>
        <p:txBody>
          <a:bodyPr>
            <a:normAutofit/>
          </a:bodyPr>
          <a:lstStyle/>
          <a:p>
            <a:pPr algn="ctr"/>
            <a:r>
              <a:rPr lang="es-ES" sz="6000" dirty="0" smtClean="0">
                <a:latin typeface="Arial" pitchFamily="34" charset="0"/>
                <a:cs typeface="Arial" pitchFamily="34" charset="0"/>
              </a:rPr>
              <a:t>Asesor:</a:t>
            </a:r>
            <a:br>
              <a:rPr lang="es-ES" sz="6000" dirty="0" smtClean="0">
                <a:latin typeface="Arial" pitchFamily="34" charset="0"/>
                <a:cs typeface="Arial" pitchFamily="34" charset="0"/>
              </a:rPr>
            </a:br>
            <a:r>
              <a:rPr lang="es-ES" sz="6000" dirty="0" smtClean="0">
                <a:latin typeface="Arial" pitchFamily="34" charset="0"/>
                <a:cs typeface="Arial" pitchFamily="34" charset="0"/>
              </a:rPr>
              <a:t>Eloísa Cobos Martínez</a:t>
            </a:r>
            <a:endParaRPr lang="es-ES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Que las estudiantes reflexionen sobre los retos que implica la intervención docente para aproximar sistemáticamente a los pequeños al conocimiento de los objetos físicos, los seres vivos, los fenómenos naturales y los acontecimientos sociales que ocurren en la vida cotidiana. </a:t>
            </a:r>
          </a:p>
          <a:p>
            <a:endParaRPr lang="es-E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1470025"/>
          </a:xfrm>
        </p:spPr>
        <p:txBody>
          <a:bodyPr/>
          <a:lstStyle/>
          <a:p>
            <a:pPr algn="ctr"/>
            <a:r>
              <a:rPr lang="es-ES" dirty="0" smtClean="0"/>
              <a:t>Propósitos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1643050"/>
            <a:ext cx="8143932" cy="3995750"/>
          </a:xfrm>
        </p:spPr>
        <p:txBody>
          <a:bodyPr>
            <a:normAutofit/>
          </a:bodyPr>
          <a:lstStyle/>
          <a:p>
            <a:pPr algn="l"/>
            <a:r>
              <a:rPr lang="es-ES" dirty="0"/>
              <a:t>Q</a:t>
            </a:r>
            <a:r>
              <a:rPr lang="es-ES" dirty="0" smtClean="0"/>
              <a:t>ue las alumnas normalistas</a:t>
            </a:r>
            <a:r>
              <a:rPr lang="es-ES" baseline="30000" dirty="0" smtClean="0"/>
              <a:t> </a:t>
            </a:r>
            <a:r>
              <a:rPr lang="es-ES" dirty="0" smtClean="0"/>
              <a:t>adquieran y desarrollen habilidades para diseñar y aplicar actividades didácticas que permitan a los niños en edad preescolar poner en juego sus competencias cognitivas y afectivas al interactuar con el medio</a:t>
            </a:r>
            <a:r>
              <a:rPr lang="es-ES" baseline="30000" dirty="0" smtClean="0"/>
              <a:t> </a:t>
            </a:r>
            <a:r>
              <a:rPr lang="es-ES" dirty="0" smtClean="0"/>
              <a:t>natural y social. </a:t>
            </a:r>
            <a:endParaRPr lang="es-E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714356"/>
            <a:ext cx="8686800" cy="5411807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s-ES" dirty="0" smtClean="0"/>
              <a:t>	</a:t>
            </a:r>
            <a:r>
              <a:rPr lang="es-ES" sz="3600" dirty="0" smtClean="0"/>
              <a:t>Que los aprendizajes de las alumnas normalistas les permitan avanzar en el desarrollo de sus competencias didácticas y fortalecer en los niños los aprendizajes sobre el medio natural y social, lo cual contribuye a desarrollar su sensibilidad y disposición para conocer, valorar y cuidar el medio, y procurar con ello una mejor calidad de vida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Relación con otras asignaturas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Conocimiento del Medio Natural y Social I</a:t>
            </a:r>
          </a:p>
          <a:p>
            <a:r>
              <a:rPr lang="es-ES" dirty="0" smtClean="0"/>
              <a:t>Observación y Práctica Docente III</a:t>
            </a:r>
          </a:p>
          <a:p>
            <a:r>
              <a:rPr lang="es-ES" dirty="0" smtClean="0"/>
              <a:t>Taller de Diseño de Actividades Didácticas I</a:t>
            </a:r>
          </a:p>
          <a:p>
            <a:r>
              <a:rPr lang="es-ES" dirty="0" smtClean="0"/>
              <a:t>Entorno Familiar y Social I</a:t>
            </a:r>
          </a:p>
          <a:p>
            <a:r>
              <a:rPr lang="es-ES" dirty="0" smtClean="0"/>
              <a:t>Asignatura Regional I</a:t>
            </a:r>
          </a:p>
          <a:p>
            <a:r>
              <a:rPr lang="es-ES" dirty="0" smtClean="0"/>
              <a:t>Cuidado de la Salud Infantil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Criterios de Evaluación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EXAMEN         </a:t>
            </a:r>
            <a:r>
              <a:rPr lang="es-ES" sz="3200" b="1" dirty="0" smtClean="0">
                <a:latin typeface="Arial" pitchFamily="34" charset="0"/>
                <a:cs typeface="Arial" pitchFamily="34" charset="0"/>
              </a:rPr>
              <a:t>50%</a:t>
            </a:r>
          </a:p>
          <a:p>
            <a:pPr>
              <a:buNone/>
            </a:pPr>
            <a:endParaRPr lang="es-E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TRABAJOS ESCRITOS  </a:t>
            </a:r>
            <a:r>
              <a:rPr lang="es-ES" sz="3200" b="1" dirty="0" smtClean="0">
                <a:latin typeface="Arial" pitchFamily="34" charset="0"/>
                <a:cs typeface="Arial" pitchFamily="34" charset="0"/>
              </a:rPr>
              <a:t>20%</a:t>
            </a:r>
          </a:p>
          <a:p>
            <a:pPr>
              <a:buNone/>
            </a:pPr>
            <a:endParaRPr lang="es-E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PARTICIPACIÓN , EXPOSICIONES Y MANEJO DE MATERIAL  </a:t>
            </a:r>
            <a:r>
              <a:rPr lang="es-ES" sz="3200" b="1" dirty="0" smtClean="0">
                <a:latin typeface="Arial" pitchFamily="34" charset="0"/>
                <a:cs typeface="Arial" pitchFamily="34" charset="0"/>
              </a:rPr>
              <a:t>10%</a:t>
            </a:r>
          </a:p>
          <a:p>
            <a:pPr>
              <a:buNone/>
            </a:pPr>
            <a:endParaRPr lang="es-E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OBSERVACIÓN Y TRABAJO DOCENTE          </a:t>
            </a:r>
            <a:r>
              <a:rPr lang="es-ES" sz="3200" b="1" dirty="0" smtClean="0">
                <a:latin typeface="Arial" pitchFamily="34" charset="0"/>
                <a:cs typeface="Arial" pitchFamily="34" charset="0"/>
              </a:rPr>
              <a:t>20%</a:t>
            </a:r>
          </a:p>
          <a:p>
            <a:pPr lvl="3">
              <a:buNone/>
            </a:pPr>
            <a:endParaRPr lang="es-ES" sz="4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470025"/>
          </a:xfrm>
        </p:spPr>
        <p:txBody>
          <a:bodyPr/>
          <a:lstStyle/>
          <a:p>
            <a:r>
              <a:rPr lang="es-ES" dirty="0" smtClean="0"/>
              <a:t>Propósitos Generales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715436" cy="5214974"/>
          </a:xfrm>
        </p:spPr>
        <p:txBody>
          <a:bodyPr>
            <a:normAutofit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Mediante el estudio de los temas y la realización de las actividades del curso se pretende que las estudiantes normalistas: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Analicen las formas de intervención docente que favorecen el desarrollo de las competencias cognitivas y afectivas de los niños al interactuar con el medio natural y social. 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Reconozcan y utilicen la resolución de problemas, la observación, la experimentación, la narración, la dramatización, el juego y el trabajo con textos e imágenes como estrategias didácticas que propician que los niños desarrollen sus competencias cognitivas y afectivas al interactuar con el medio natural y social. </a:t>
            </a:r>
          </a:p>
          <a:p>
            <a:pPr algn="l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714356"/>
            <a:ext cx="8301038" cy="5429288"/>
          </a:xfrm>
        </p:spPr>
        <p:txBody>
          <a:bodyPr>
            <a:noAutofit/>
          </a:bodyPr>
          <a:lstStyle/>
          <a:p>
            <a:pPr algn="l"/>
            <a:r>
              <a:rPr lang="es-ES" sz="2600" dirty="0" smtClean="0">
                <a:solidFill>
                  <a:schemeClr val="tx1"/>
                </a:solidFill>
                <a:effectLst/>
              </a:rPr>
              <a:t>Adquieran y desarrollen habilidades para diseñar y aplicar actividades didácticas que favorezcan las competencias de los niños al relacionarse con el entorno natural y social. </a:t>
            </a:r>
            <a:br>
              <a:rPr lang="es-ES" sz="2600" dirty="0" smtClean="0">
                <a:solidFill>
                  <a:schemeClr val="tx1"/>
                </a:solidFill>
                <a:effectLst/>
              </a:rPr>
            </a:br>
            <a:r>
              <a:rPr lang="es-ES" sz="2600" dirty="0" smtClean="0">
                <a:solidFill>
                  <a:schemeClr val="tx1"/>
                </a:solidFill>
                <a:effectLst/>
              </a:rPr>
              <a:t/>
            </a:r>
            <a:br>
              <a:rPr lang="es-ES" sz="2600" dirty="0" smtClean="0">
                <a:solidFill>
                  <a:schemeClr val="tx1"/>
                </a:solidFill>
                <a:effectLst/>
              </a:rPr>
            </a:br>
            <a:r>
              <a:rPr lang="es-ES" sz="2600" dirty="0" smtClean="0">
                <a:solidFill>
                  <a:schemeClr val="tx1"/>
                </a:solidFill>
                <a:effectLst/>
              </a:rPr>
              <a:t>Comprendan la importancia de evaluar los aprendizajes de los niños, cuando interactúan con el medio natural y social; adquieran elementos para trabajar con los portafolios como una estrategia de evaluación que permite a la educadora conocer los avances de los niños y reflexionar sobre su propia intervención. </a:t>
            </a:r>
            <a:r>
              <a:rPr lang="es-ES" sz="2600" dirty="0" smtClean="0"/>
              <a:t/>
            </a:r>
            <a:br>
              <a:rPr lang="es-ES" sz="2600" dirty="0" smtClean="0"/>
            </a:br>
            <a:endParaRPr lang="es-E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BLOQUES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 I   El conocimiento del entorno natural y social y el trabajo educativo que se realiza en el preescolar</a:t>
            </a:r>
          </a:p>
          <a:p>
            <a:endParaRPr lang="es-ES" dirty="0"/>
          </a:p>
          <a:p>
            <a:r>
              <a:rPr lang="es-ES" dirty="0" smtClean="0"/>
              <a:t>II  La intervención de la Educadora para favorecer las competencias de los niños al explorar y conocer el medio natural y social</a:t>
            </a:r>
          </a:p>
          <a:p>
            <a:pPr lvl="1">
              <a:buNone/>
            </a:pPr>
            <a:endParaRPr lang="es-ES" dirty="0" smtClean="0"/>
          </a:p>
          <a:p>
            <a:pPr lvl="1"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1468</Words>
  <Application>Microsoft Office PowerPoint</Application>
  <PresentationFormat>Presentación en pantalla (4:3)</PresentationFormat>
  <Paragraphs>87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Flujo</vt:lpstr>
      <vt:lpstr>Diapositiva 1</vt:lpstr>
      <vt:lpstr>Diapositiva 2</vt:lpstr>
      <vt:lpstr>Propósitos</vt:lpstr>
      <vt:lpstr>Diapositiva 4</vt:lpstr>
      <vt:lpstr>Relación con otras asignaturas</vt:lpstr>
      <vt:lpstr>Criterios de Evaluación</vt:lpstr>
      <vt:lpstr>Propósitos Generales</vt:lpstr>
      <vt:lpstr>Adquieran y desarrollen habilidades para diseñar y aplicar actividades didácticas que favorezcan las competencias de los niños al relacionarse con el entorno natural y social.   Comprendan la importancia de evaluar los aprendizajes de los niños, cuando interactúan con el medio natural y social; adquieran elementos para trabajar con los portafolios como una estrategia de evaluación que permite a la educadora conocer los avances de los niños y reflexionar sobre su propia intervención.  </vt:lpstr>
      <vt:lpstr>BLOQUES</vt:lpstr>
      <vt:lpstr>TEMAS  Bloque I</vt:lpstr>
      <vt:lpstr>Diapositiva 11</vt:lpstr>
      <vt:lpstr>BIBLIOGRAFIA</vt:lpstr>
      <vt:lpstr>Varela, Brisa y Lila Ferro (2000), “Mitos y representaciones sociales sobre el nivel inicial y los niños pequeños”, en Las Ciencias Sociales en el nivel inicial. Andamios para futuros/as ciudadanos/as, Buenos Aires, Ediciones Colihue (Nuevos caminos en educación infantil), pp. 26-31. Alderoqui, Silvia (1995), “Una didáctica de lo social: del jardín de infantes a tercer grado”, en Beatriz Aisenberg y Silvia Alderoqui (comps.), Didáctica de las ciencias sociales. Aportes y reflexiones, Buenos Aires, Paidós (Paidós educador), pp. 163-181.  Bredekamp, Sue y Carol Copple (eds.) (2002), [“Ejemplos de prácticas adecuadas e inadecuadas para niños de 3 a 5 años de edad”] “Examples of appropriate and inappropriate practices for 3- trough 5- years olds”, en Developmentally Appropriate Practice in Early Childhoood Programs, Washington, National Association for the Education of Young Children, pp. 123-135 [este documento puede consultarse en SEP, Desarrollo Físico y Psicomotor I y II. Programas y materiales de apoyo para el estudio. Licenciatura en Educación Preescolar. 2° y 3er semestres, México, 2004, pp. 177-194].   Bibliografía complementaria Benlloch, Montse (1992), “Presentación” e “Interacciones y actividades de conocimiento físico en el parvulario”, en Ciencias en el parvulario. Una propuesta psicopedagógica para el ámbito de experimentación, Barcelona, Paidós (Paidós educador), pp. 13-19 y 65-69.  </vt:lpstr>
      <vt:lpstr>Temas Bloque II</vt:lpstr>
      <vt:lpstr>Bibliografía </vt:lpstr>
      <vt:lpstr>Diapositiva 16</vt:lpstr>
      <vt:lpstr>Diapositiva 17</vt:lpstr>
      <vt:lpstr>Diapositiva 18</vt:lpstr>
      <vt:lpstr>Asesor: Eloísa Cobos Martínez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Propósitos</dc:title>
  <dc:creator>Valued Acer Customer</dc:creator>
  <cp:lastModifiedBy>Valued Acer Customer</cp:lastModifiedBy>
  <cp:revision>14</cp:revision>
  <dcterms:created xsi:type="dcterms:W3CDTF">2009-08-23T20:53:33Z</dcterms:created>
  <dcterms:modified xsi:type="dcterms:W3CDTF">2009-08-27T17:25:15Z</dcterms:modified>
</cp:coreProperties>
</file>