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60" r:id="rId5"/>
    <p:sldId id="270" r:id="rId6"/>
    <p:sldId id="271" r:id="rId7"/>
    <p:sldId id="272" r:id="rId8"/>
    <p:sldId id="273" r:id="rId9"/>
    <p:sldId id="274" r:id="rId10"/>
    <p:sldId id="261" r:id="rId11"/>
    <p:sldId id="275" r:id="rId12"/>
    <p:sldId id="276" r:id="rId13"/>
    <p:sldId id="277" r:id="rId14"/>
    <p:sldId id="259" r:id="rId15"/>
    <p:sldId id="268" r:id="rId16"/>
    <p:sldId id="263" r:id="rId17"/>
    <p:sldId id="264" r:id="rId18"/>
    <p:sldId id="265" r:id="rId19"/>
    <p:sldId id="266" r:id="rId2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43F749-7BB3-4886-A03A-AEEE92171482}" type="datetimeFigureOut">
              <a:rPr lang="es-MX" smtClean="0"/>
              <a:t>18/08/2011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D4884E-0587-481C-AC20-B91C3665776A}"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1</a:t>
            </a:fld>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10</a:t>
            </a:fld>
            <a:endParaRPr 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11</a:t>
            </a:fld>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12</a:t>
            </a:fld>
            <a:endParaRPr lang="es-MX"/>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13</a:t>
            </a:fld>
            <a:endParaRPr lang="es-MX"/>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14</a:t>
            </a:fld>
            <a:endParaRPr lang="es-MX"/>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15</a:t>
            </a:fld>
            <a:endParaRPr lang="es-MX"/>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16</a:t>
            </a:fld>
            <a:endParaRPr lang="es-MX"/>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17</a:t>
            </a:fld>
            <a:endParaRPr lang="es-MX"/>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18</a:t>
            </a:fld>
            <a:endParaRPr lang="es-MX"/>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19</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2</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3</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4</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5</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6</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7</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8</a:t>
            </a:fld>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2D4884E-0587-481C-AC20-B91C3665776A}" type="slidenum">
              <a:rPr lang="es-MX" smtClean="0"/>
              <a:t>9</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A779479D-304F-47FB-B740-F3E794AB0FF7}" type="datetimeFigureOut">
              <a:rPr lang="es-MX" smtClean="0"/>
              <a:pPr/>
              <a:t>18/08/2011</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6B44DB0F-5F51-445E-87AB-70C6A3D4D7A3}"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779479D-304F-47FB-B740-F3E794AB0FF7}" type="datetimeFigureOut">
              <a:rPr lang="es-MX" smtClean="0"/>
              <a:pPr/>
              <a:t>18/08/2011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B44DB0F-5F51-445E-87AB-70C6A3D4D7A3}"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779479D-304F-47FB-B740-F3E794AB0FF7}" type="datetimeFigureOut">
              <a:rPr lang="es-MX" smtClean="0"/>
              <a:pPr/>
              <a:t>18/08/2011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B44DB0F-5F51-445E-87AB-70C6A3D4D7A3}"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A779479D-304F-47FB-B740-F3E794AB0FF7}" type="datetimeFigureOut">
              <a:rPr lang="es-MX" smtClean="0"/>
              <a:pPr/>
              <a:t>18/08/2011</a:t>
            </a:fld>
            <a:endParaRPr lang="es-MX"/>
          </a:p>
        </p:txBody>
      </p:sp>
      <p:sp>
        <p:nvSpPr>
          <p:cNvPr id="9" name="8 Marcador de número de diapositiva"/>
          <p:cNvSpPr>
            <a:spLocks noGrp="1"/>
          </p:cNvSpPr>
          <p:nvPr>
            <p:ph type="sldNum" sz="quarter" idx="15"/>
          </p:nvPr>
        </p:nvSpPr>
        <p:spPr/>
        <p:txBody>
          <a:bodyPr rtlCol="0"/>
          <a:lstStyle/>
          <a:p>
            <a:fld id="{6B44DB0F-5F51-445E-87AB-70C6A3D4D7A3}" type="slidenum">
              <a:rPr lang="es-MX" smtClean="0"/>
              <a:pPr/>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A779479D-304F-47FB-B740-F3E794AB0FF7}" type="datetimeFigureOut">
              <a:rPr lang="es-MX" smtClean="0"/>
              <a:pPr/>
              <a:t>18/08/2011</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6B44DB0F-5F51-445E-87AB-70C6A3D4D7A3}"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A779479D-304F-47FB-B740-F3E794AB0FF7}" type="datetimeFigureOut">
              <a:rPr lang="es-MX" smtClean="0"/>
              <a:pPr/>
              <a:t>18/08/2011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B44DB0F-5F51-445E-87AB-70C6A3D4D7A3}" type="slidenum">
              <a:rPr lang="es-MX" smtClean="0"/>
              <a:pPr/>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A779479D-304F-47FB-B740-F3E794AB0FF7}" type="datetimeFigureOut">
              <a:rPr lang="es-MX" smtClean="0"/>
              <a:pPr/>
              <a:t>18/08/2011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6B44DB0F-5F51-445E-87AB-70C6A3D4D7A3}" type="slidenum">
              <a:rPr lang="es-MX" smtClean="0"/>
              <a:pPr/>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A779479D-304F-47FB-B740-F3E794AB0FF7}" type="datetimeFigureOut">
              <a:rPr lang="es-MX" smtClean="0"/>
              <a:pPr/>
              <a:t>18/08/2011</a:t>
            </a:fld>
            <a:endParaRPr lang="es-MX"/>
          </a:p>
        </p:txBody>
      </p:sp>
      <p:sp>
        <p:nvSpPr>
          <p:cNvPr id="7" name="6 Marcador de número de diapositiva"/>
          <p:cNvSpPr>
            <a:spLocks noGrp="1"/>
          </p:cNvSpPr>
          <p:nvPr>
            <p:ph type="sldNum" sz="quarter" idx="11"/>
          </p:nvPr>
        </p:nvSpPr>
        <p:spPr/>
        <p:txBody>
          <a:bodyPr rtlCol="0"/>
          <a:lstStyle/>
          <a:p>
            <a:fld id="{6B44DB0F-5F51-445E-87AB-70C6A3D4D7A3}" type="slidenum">
              <a:rPr lang="es-MX" smtClean="0"/>
              <a:pPr/>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779479D-304F-47FB-B740-F3E794AB0FF7}" type="datetimeFigureOut">
              <a:rPr lang="es-MX" smtClean="0"/>
              <a:pPr/>
              <a:t>18/08/2011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6B44DB0F-5F51-445E-87AB-70C6A3D4D7A3}"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A779479D-304F-47FB-B740-F3E794AB0FF7}" type="datetimeFigureOut">
              <a:rPr lang="es-MX" smtClean="0"/>
              <a:pPr/>
              <a:t>18/08/2011</a:t>
            </a:fld>
            <a:endParaRPr lang="es-MX"/>
          </a:p>
        </p:txBody>
      </p:sp>
      <p:sp>
        <p:nvSpPr>
          <p:cNvPr id="22" name="21 Marcador de número de diapositiva"/>
          <p:cNvSpPr>
            <a:spLocks noGrp="1"/>
          </p:cNvSpPr>
          <p:nvPr>
            <p:ph type="sldNum" sz="quarter" idx="15"/>
          </p:nvPr>
        </p:nvSpPr>
        <p:spPr/>
        <p:txBody>
          <a:bodyPr rtlCol="0"/>
          <a:lstStyle/>
          <a:p>
            <a:fld id="{6B44DB0F-5F51-445E-87AB-70C6A3D4D7A3}" type="slidenum">
              <a:rPr lang="es-MX" smtClean="0"/>
              <a:pPr/>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A779479D-304F-47FB-B740-F3E794AB0FF7}" type="datetimeFigureOut">
              <a:rPr lang="es-MX" smtClean="0"/>
              <a:pPr/>
              <a:t>18/08/2011</a:t>
            </a:fld>
            <a:endParaRPr lang="es-MX"/>
          </a:p>
        </p:txBody>
      </p:sp>
      <p:sp>
        <p:nvSpPr>
          <p:cNvPr id="18" name="17 Marcador de número de diapositiva"/>
          <p:cNvSpPr>
            <a:spLocks noGrp="1"/>
          </p:cNvSpPr>
          <p:nvPr>
            <p:ph type="sldNum" sz="quarter" idx="11"/>
          </p:nvPr>
        </p:nvSpPr>
        <p:spPr/>
        <p:txBody>
          <a:bodyPr rtlCol="0"/>
          <a:lstStyle/>
          <a:p>
            <a:fld id="{6B44DB0F-5F51-445E-87AB-70C6A3D4D7A3}" type="slidenum">
              <a:rPr lang="es-MX" smtClean="0"/>
              <a:pPr/>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779479D-304F-47FB-B740-F3E794AB0FF7}" type="datetimeFigureOut">
              <a:rPr lang="es-MX" smtClean="0"/>
              <a:pPr/>
              <a:t>18/08/2011</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B44DB0F-5F51-445E-87AB-70C6A3D4D7A3}"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4282" y="1142984"/>
            <a:ext cx="8786874" cy="1894362"/>
          </a:xfrm>
        </p:spPr>
        <p:txBody>
          <a:bodyPr/>
          <a:lstStyle/>
          <a:p>
            <a:r>
              <a:rPr lang="es-MX" dirty="0" smtClean="0"/>
              <a:t>Escuela normal de educación preescolar</a:t>
            </a:r>
            <a:br>
              <a:rPr lang="es-MX" dirty="0" smtClean="0"/>
            </a:br>
            <a:r>
              <a:rPr lang="es-MX" dirty="0" smtClean="0"/>
              <a:t/>
            </a:r>
            <a:br>
              <a:rPr lang="es-MX" dirty="0" smtClean="0"/>
            </a:br>
            <a:r>
              <a:rPr lang="es-MX" dirty="0" smtClean="0"/>
              <a:t>encuadre de cuidado de la salud infantil</a:t>
            </a:r>
            <a:endParaRPr lang="es-MX" dirty="0"/>
          </a:p>
        </p:txBody>
      </p:sp>
      <p:sp>
        <p:nvSpPr>
          <p:cNvPr id="3" name="2 Subtítulo"/>
          <p:cNvSpPr>
            <a:spLocks noGrp="1"/>
          </p:cNvSpPr>
          <p:nvPr>
            <p:ph type="subTitle" idx="1"/>
          </p:nvPr>
        </p:nvSpPr>
        <p:spPr>
          <a:xfrm>
            <a:off x="2286000" y="3357562"/>
            <a:ext cx="6172200" cy="3017360"/>
          </a:xfrm>
        </p:spPr>
        <p:txBody>
          <a:bodyPr>
            <a:normAutofit/>
          </a:bodyPr>
          <a:lstStyle/>
          <a:p>
            <a:pPr algn="r"/>
            <a:r>
              <a:rPr lang="es-MX" dirty="0" smtClean="0"/>
              <a:t>CICLO ESCOLAR </a:t>
            </a:r>
            <a:r>
              <a:rPr lang="es-MX" dirty="0" smtClean="0"/>
              <a:t>2011-2012</a:t>
            </a:r>
            <a:endParaRPr lang="es-MX" dirty="0" smtClean="0"/>
          </a:p>
          <a:p>
            <a:pPr algn="r"/>
            <a:r>
              <a:rPr lang="es-MX" dirty="0" smtClean="0"/>
              <a:t>5TO. SEMESTRE</a:t>
            </a:r>
          </a:p>
          <a:p>
            <a:pPr algn="r"/>
            <a:endParaRPr lang="es-MX" dirty="0" smtClean="0"/>
          </a:p>
          <a:p>
            <a:r>
              <a:rPr lang="es-MX" dirty="0" smtClean="0"/>
              <a:t>PROFESORA:</a:t>
            </a:r>
            <a:endParaRPr lang="es-MX" dirty="0" smtClean="0"/>
          </a:p>
          <a:p>
            <a:endParaRPr lang="es-MX" dirty="0" smtClean="0"/>
          </a:p>
          <a:p>
            <a:pPr>
              <a:buFont typeface="Arial" charset="0"/>
              <a:buChar char="•"/>
            </a:pPr>
            <a:r>
              <a:rPr lang="es-MX" dirty="0" smtClean="0"/>
              <a:t>MAYRA CRISTINA BUENO ZERTUCHE</a:t>
            </a:r>
          </a:p>
          <a:p>
            <a:pPr>
              <a:buFont typeface="Arial" charset="0"/>
              <a:buChar char="•"/>
            </a:pPr>
            <a:endParaRPr lang="es-MX" dirty="0" smtClean="0"/>
          </a:p>
          <a:p>
            <a:pPr>
              <a:buFont typeface="Arial" charset="0"/>
              <a:buChar char="•"/>
            </a:pPr>
            <a:endParaRPr lang="es-MX" dirty="0" smtClean="0"/>
          </a:p>
          <a:p>
            <a:endParaRPr lang="es-MX" dirty="0" smtClean="0"/>
          </a:p>
          <a:p>
            <a:pPr algn="r"/>
            <a:endParaRPr lang="es-MX"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COMPETENCIAS A DESARROLLAR DE PERFIL DE EGRESO:</a:t>
            </a:r>
            <a:endParaRPr lang="es-MX" dirty="0"/>
          </a:p>
        </p:txBody>
      </p:sp>
      <p:sp>
        <p:nvSpPr>
          <p:cNvPr id="3" name="2 Marcador de contenido"/>
          <p:cNvSpPr>
            <a:spLocks noGrp="1"/>
          </p:cNvSpPr>
          <p:nvPr>
            <p:ph sz="quarter" idx="1"/>
          </p:nvPr>
        </p:nvSpPr>
        <p:spPr>
          <a:xfrm>
            <a:off x="571472" y="1714488"/>
            <a:ext cx="7467600" cy="4873752"/>
          </a:xfrm>
        </p:spPr>
        <p:txBody>
          <a:bodyPr/>
          <a:lstStyle/>
          <a:p>
            <a:r>
              <a:rPr lang="es-MX" dirty="0" smtClean="0"/>
              <a:t>1.- HABILIDADES INTELECTUALES ESPECÍFICAS: </a:t>
            </a:r>
          </a:p>
          <a:p>
            <a:pPr marL="457200" indent="-457200">
              <a:buNone/>
            </a:pPr>
            <a:r>
              <a:rPr lang="es-MX" dirty="0" smtClean="0"/>
              <a:t>a)  Posee alta capacidad de comprensión del  material escrito y tiene el hábito de la lectura.</a:t>
            </a:r>
          </a:p>
          <a:p>
            <a:pPr marL="457200" indent="-457200">
              <a:buNone/>
            </a:pPr>
            <a:r>
              <a:rPr lang="es-MX" dirty="0" smtClean="0"/>
              <a:t>b) Expresa sus ideas con claridad, sencillez y corrección en forma escrita y oral.</a:t>
            </a:r>
          </a:p>
          <a:p>
            <a:pPr marL="457200" indent="-457200">
              <a:buNone/>
            </a:pPr>
            <a:r>
              <a:rPr lang="es-MX" dirty="0" smtClean="0"/>
              <a:t>d) Tiene disposición y capacidades propicias para la investigación científica.</a:t>
            </a:r>
          </a:p>
          <a:p>
            <a:pPr marL="457200" indent="-457200">
              <a:buNone/>
            </a:pPr>
            <a:r>
              <a:rPr lang="es-MX" dirty="0" smtClean="0"/>
              <a:t>e) Localiza, selecciona y utiliza información de diverso tipo.</a:t>
            </a:r>
          </a:p>
          <a:p>
            <a:pPr marL="457200" indent="-457200">
              <a:buNone/>
            </a:pPr>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28604"/>
            <a:ext cx="7467600" cy="6045348"/>
          </a:xfrm>
        </p:spPr>
        <p:txBody>
          <a:bodyPr/>
          <a:lstStyle/>
          <a:p>
            <a:r>
              <a:rPr lang="es-MX" dirty="0" smtClean="0"/>
              <a:t>2.- DOMINIO DE LOS PROPÓSITOS Y CONTENIDOS BÁSICOS DE LA EDUCACIÓN PREESCOLAR:</a:t>
            </a:r>
          </a:p>
          <a:p>
            <a:pPr marL="457200" indent="-457200">
              <a:buNone/>
            </a:pPr>
            <a:r>
              <a:rPr lang="es-MX" dirty="0" smtClean="0"/>
              <a:t>a) Reconoce la educación preescolar como un servicio que promueve la democratización de las oportunidades de desarrollo de la población infantil, y que contribuye a compensar las desigualdades culturales y sociales de origen.</a:t>
            </a:r>
          </a:p>
          <a:p>
            <a:pPr marL="457200" indent="-457200">
              <a:buNone/>
            </a:pPr>
            <a:r>
              <a:rPr lang="es-MX" dirty="0" smtClean="0"/>
              <a:t>    </a:t>
            </a:r>
          </a:p>
          <a:p>
            <a:pPr marL="457200" indent="-457200">
              <a:buNone/>
            </a:pPr>
            <a:r>
              <a:rPr lang="es-MX" dirty="0" smtClean="0"/>
              <a:t>   3.- COMPETENCIAS DIDÁCTICAS:</a:t>
            </a:r>
          </a:p>
          <a:p>
            <a:pPr marL="457200" indent="-457200">
              <a:buNone/>
            </a:pPr>
            <a:endParaRPr lang="es-MX" dirty="0" smtClean="0"/>
          </a:p>
          <a:p>
            <a:pPr marL="457200" indent="-457200">
              <a:buNone/>
            </a:pPr>
            <a:r>
              <a:rPr lang="es-MX" dirty="0" smtClean="0"/>
              <a:t>a) Sabe diseñar, organizar, organizar y poner en práctica estrategias y actividades didácticas adecuadas al desarrollo de los alumnos</a:t>
            </a:r>
          </a:p>
          <a:p>
            <a:pPr marL="457200" indent="-457200">
              <a:buAutoNum type="alphaLcParenR"/>
            </a:pPr>
            <a:endParaRPr lang="es-MX" dirty="0" smtClean="0"/>
          </a:p>
          <a:p>
            <a:pPr marL="457200" indent="-457200">
              <a:buAutoNum type="alphaLcParenR"/>
            </a:pPr>
            <a:endParaRPr lang="es-MX" dirty="0" smtClean="0"/>
          </a:p>
          <a:p>
            <a:pPr marL="457200" indent="-457200">
              <a:buAutoNum type="alphaLcParenR"/>
            </a:pPr>
            <a:endParaRPr lang="es-MX" dirty="0" smtClean="0"/>
          </a:p>
          <a:p>
            <a:pPr>
              <a:buNone/>
            </a:pPr>
            <a:endParaRPr lang="es-MX"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00042"/>
            <a:ext cx="7467600" cy="5973910"/>
          </a:xfrm>
        </p:spPr>
        <p:txBody>
          <a:bodyPr/>
          <a:lstStyle/>
          <a:p>
            <a:r>
              <a:rPr lang="es-MX" dirty="0" smtClean="0"/>
              <a:t>4.- IDENTIDAD PROFESIONAL Y ÉTICA:</a:t>
            </a:r>
          </a:p>
          <a:p>
            <a:pPr marL="457200" indent="-457200">
              <a:buNone/>
            </a:pPr>
            <a:r>
              <a:rPr lang="es-MX" dirty="0" smtClean="0"/>
              <a:t>a) Asume, como principios de su acción y de sus relaciones con los alumnos, las madres y los padres de familia y sus colegas, los valores que la humanidad ha creado y consagrado a lo largo de la historia.</a:t>
            </a:r>
          </a:p>
          <a:p>
            <a:pPr marL="457200" indent="-457200">
              <a:buNone/>
            </a:pPr>
            <a:r>
              <a:rPr lang="es-MX" dirty="0" smtClean="0"/>
              <a:t>e) Asume su profesión como una carrera de vida, conoce sus derechos y obligaciones y utiliza los recursos al alcance para el mejoramiento de su capacidad profesional.</a:t>
            </a:r>
          </a:p>
          <a:p>
            <a:pPr marL="457200" indent="-457200">
              <a:buNone/>
            </a:pPr>
            <a:r>
              <a:rPr lang="es-MX" dirty="0" smtClean="0"/>
              <a:t>f) Valora el trabajo en equipo como un medio para la formación continua y el mejoramiento de la escuela, y tiene actitudes favorables para la cooperación y el diálogo con sus colegas.</a:t>
            </a: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00042"/>
            <a:ext cx="8043890" cy="5973910"/>
          </a:xfrm>
        </p:spPr>
        <p:txBody>
          <a:bodyPr/>
          <a:lstStyle/>
          <a:p>
            <a:r>
              <a:rPr lang="es-MX" dirty="0" smtClean="0"/>
              <a:t>5.- CAPACIDAD DE PERCEPCIÓN Y RESPUESTA A LAS CONDICIONES SOCIALES DEL ENTORNO DE LA ESCUELA:</a:t>
            </a:r>
          </a:p>
          <a:p>
            <a:pPr>
              <a:buNone/>
            </a:pPr>
            <a:r>
              <a:rPr lang="es-MX" dirty="0" smtClean="0"/>
              <a:t>b) Valora la función educativa de la familia, se relaciona con los padres de los alumnos y es capaz de orientarlos para que participen en la formación del educando.</a:t>
            </a:r>
          </a:p>
          <a:p>
            <a:pPr>
              <a:buNone/>
            </a:pPr>
            <a:r>
              <a:rPr lang="es-MX" dirty="0" smtClean="0"/>
              <a:t>c) Promueve la solidaridad y el apoyo de la comunidad hacia la escuela.</a:t>
            </a:r>
          </a:p>
          <a:p>
            <a:pPr>
              <a:buNone/>
            </a:pPr>
            <a:r>
              <a:rPr lang="es-MX" dirty="0" smtClean="0"/>
              <a:t>d) Reconoce los principales problemas que enfrenta la comunidad en la que labora y tiene la disposición para contribuir a su solución con la información necesaria, a través de la participación directa o mediante la búsqueda de apoyos externos, sin que ello implique el descuido de las tareas educativas..</a:t>
            </a:r>
            <a:endParaRPr lang="es-MX"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EVALUACIÓN:</a:t>
            </a:r>
            <a:endParaRPr lang="es-MX" dirty="0"/>
          </a:p>
        </p:txBody>
      </p:sp>
      <p:sp>
        <p:nvSpPr>
          <p:cNvPr id="3" name="2 Marcador de contenido"/>
          <p:cNvSpPr>
            <a:spLocks noGrp="1"/>
          </p:cNvSpPr>
          <p:nvPr>
            <p:ph sz="quarter" idx="1"/>
          </p:nvPr>
        </p:nvSpPr>
        <p:spPr/>
        <p:txBody>
          <a:bodyPr>
            <a:normAutofit/>
          </a:bodyPr>
          <a:lstStyle/>
          <a:p>
            <a:pPr algn="just"/>
            <a:r>
              <a:rPr lang="es-MX" dirty="0" smtClean="0"/>
              <a:t>Exámenes……………………………………….. 40 %</a:t>
            </a:r>
          </a:p>
          <a:p>
            <a:pPr algn="just"/>
            <a:r>
              <a:rPr lang="es-MX" dirty="0" smtClean="0"/>
              <a:t>Trabajos escritos ………………………………..30 %</a:t>
            </a:r>
          </a:p>
          <a:p>
            <a:pPr algn="just"/>
            <a:r>
              <a:rPr lang="es-MX" dirty="0" smtClean="0"/>
              <a:t>Participaciones, Exposiciones y manejo de material ………………………………………….10 %</a:t>
            </a:r>
          </a:p>
          <a:p>
            <a:pPr algn="just"/>
            <a:r>
              <a:rPr lang="es-MX" dirty="0" smtClean="0"/>
              <a:t>Observación y práctica docente…………...…. 20 </a:t>
            </a:r>
            <a:r>
              <a:rPr lang="es-MX" dirty="0" smtClean="0"/>
              <a:t>%</a:t>
            </a:r>
            <a:endParaRPr lang="es-MX" dirty="0" smtClean="0"/>
          </a:p>
          <a:p>
            <a:pPr algn="ctr"/>
            <a:endParaRPr lang="es-MX" dirty="0" smtClean="0"/>
          </a:p>
          <a:p>
            <a:pPr algn="ctr">
              <a:buNone/>
            </a:pPr>
            <a:r>
              <a:rPr lang="es-MX" dirty="0" smtClean="0"/>
              <a:t>   Nota: En los períodos de evaluación en los cuales no existan jornadas de observación y práctica el porcentaje asignado a éste rubro se distribuirán </a:t>
            </a:r>
            <a:r>
              <a:rPr lang="es-MX" smtClean="0"/>
              <a:t>a </a:t>
            </a:r>
            <a:r>
              <a:rPr lang="es-MX" smtClean="0"/>
              <a:t>exámenes 50%, trabajos </a:t>
            </a:r>
            <a:r>
              <a:rPr lang="es-MX" dirty="0" smtClean="0"/>
              <a:t>escritos </a:t>
            </a:r>
            <a:r>
              <a:rPr lang="es-MX" dirty="0" smtClean="0"/>
              <a:t>40% </a:t>
            </a:r>
            <a:r>
              <a:rPr lang="es-MX" dirty="0" smtClean="0"/>
              <a:t>y a participaciones el </a:t>
            </a:r>
            <a:r>
              <a:rPr lang="es-MX" dirty="0" smtClean="0"/>
              <a:t>10 </a:t>
            </a:r>
            <a:r>
              <a:rPr lang="es-MX" dirty="0" smtClean="0"/>
              <a:t>%. </a:t>
            </a:r>
          </a:p>
          <a:p>
            <a:pPr>
              <a:buNone/>
            </a:pPr>
            <a:endParaRPr lang="es-MX" dirty="0" smtClean="0"/>
          </a:p>
          <a:p>
            <a:pPr>
              <a:buNone/>
            </a:pPr>
            <a:endParaRPr lang="es-MX"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a:grpSpLocks/>
          </p:cNvGrpSpPr>
          <p:nvPr/>
        </p:nvGrpSpPr>
        <p:grpSpPr bwMode="auto">
          <a:xfrm>
            <a:off x="285720" y="1071361"/>
            <a:ext cx="8358484" cy="5432625"/>
            <a:chOff x="-34" y="-40"/>
            <a:chExt cx="5726" cy="4027"/>
          </a:xfrm>
        </p:grpSpPr>
        <p:sp>
          <p:nvSpPr>
            <p:cNvPr id="5" name="Text Box 4"/>
            <p:cNvSpPr txBox="1">
              <a:spLocks noChangeArrowheads="1"/>
            </p:cNvSpPr>
            <p:nvPr/>
          </p:nvSpPr>
          <p:spPr bwMode="auto">
            <a:xfrm>
              <a:off x="1729" y="346"/>
              <a:ext cx="1825" cy="549"/>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800" b="1" dirty="0">
                  <a:solidFill>
                    <a:srgbClr val="3333CC"/>
                  </a:solidFill>
                </a:rPr>
                <a:t>OBSERVACIÓN </a:t>
              </a:r>
            </a:p>
            <a:p>
              <a:pPr algn="ctr"/>
              <a:r>
                <a:rPr lang="es-MX" sz="1800" b="1" dirty="0">
                  <a:solidFill>
                    <a:srgbClr val="3333CC"/>
                  </a:solidFill>
                </a:rPr>
                <a:t>Y PRÁCTICA DOCENTE IV</a:t>
              </a:r>
              <a:endParaRPr lang="es-ES" sz="1800" b="1" dirty="0">
                <a:solidFill>
                  <a:srgbClr val="3333CC"/>
                </a:solidFill>
              </a:endParaRPr>
            </a:p>
          </p:txBody>
        </p:sp>
        <p:sp>
          <p:nvSpPr>
            <p:cNvPr id="6" name="Text Box 5"/>
            <p:cNvSpPr txBox="1">
              <a:spLocks noChangeArrowheads="1"/>
            </p:cNvSpPr>
            <p:nvPr/>
          </p:nvSpPr>
          <p:spPr bwMode="auto">
            <a:xfrm>
              <a:off x="1124" y="2074"/>
              <a:ext cx="1243" cy="38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800" b="1" dirty="0">
                  <a:solidFill>
                    <a:srgbClr val="3333CC"/>
                  </a:solidFill>
                </a:rPr>
                <a:t>ASIGNATURA</a:t>
              </a:r>
            </a:p>
            <a:p>
              <a:pPr algn="ctr"/>
              <a:r>
                <a:rPr lang="es-MX" sz="1800" b="1" dirty="0">
                  <a:solidFill>
                    <a:srgbClr val="3333CC"/>
                  </a:solidFill>
                </a:rPr>
                <a:t>REGIONAL</a:t>
              </a:r>
              <a:endParaRPr lang="es-ES" sz="1800" b="1" dirty="0">
                <a:solidFill>
                  <a:srgbClr val="3333CC"/>
                </a:solidFill>
              </a:endParaRPr>
            </a:p>
          </p:txBody>
        </p:sp>
        <p:sp>
          <p:nvSpPr>
            <p:cNvPr id="7" name="Text Box 6"/>
            <p:cNvSpPr txBox="1">
              <a:spLocks noChangeArrowheads="1"/>
            </p:cNvSpPr>
            <p:nvPr/>
          </p:nvSpPr>
          <p:spPr bwMode="auto">
            <a:xfrm>
              <a:off x="1663" y="3220"/>
              <a:ext cx="2572" cy="38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800" b="1" dirty="0">
                  <a:solidFill>
                    <a:srgbClr val="3333CC"/>
                  </a:solidFill>
                </a:rPr>
                <a:t>TALLER DE DISEÑO</a:t>
              </a:r>
            </a:p>
            <a:p>
              <a:pPr algn="ctr"/>
              <a:r>
                <a:rPr lang="es-MX" sz="1800" b="1" dirty="0">
                  <a:solidFill>
                    <a:srgbClr val="3333CC"/>
                  </a:solidFill>
                </a:rPr>
                <a:t>ACTIVIDADES DIDACTICAS II</a:t>
              </a:r>
              <a:endParaRPr lang="es-ES" sz="1800" b="1" dirty="0">
                <a:solidFill>
                  <a:srgbClr val="3333CC"/>
                </a:solidFill>
              </a:endParaRPr>
            </a:p>
          </p:txBody>
        </p:sp>
        <p:sp>
          <p:nvSpPr>
            <p:cNvPr id="8" name="Text Box 7"/>
            <p:cNvSpPr txBox="1">
              <a:spLocks noChangeArrowheads="1"/>
            </p:cNvSpPr>
            <p:nvPr/>
          </p:nvSpPr>
          <p:spPr bwMode="auto">
            <a:xfrm>
              <a:off x="-34" y="-40"/>
              <a:ext cx="1175" cy="116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b="1" dirty="0" smtClean="0">
                  <a:solidFill>
                    <a:srgbClr val="FF6600"/>
                  </a:solidFill>
                </a:rPr>
                <a:t>CUIDADO DE LA SALUD INFANTIL </a:t>
              </a:r>
              <a:endParaRPr lang="es-ES" b="1" dirty="0">
                <a:solidFill>
                  <a:srgbClr val="FF6600"/>
                </a:solidFill>
              </a:endParaRPr>
            </a:p>
          </p:txBody>
        </p:sp>
        <p:sp>
          <p:nvSpPr>
            <p:cNvPr id="9" name="Text Box 8"/>
            <p:cNvSpPr txBox="1">
              <a:spLocks noChangeArrowheads="1"/>
            </p:cNvSpPr>
            <p:nvPr/>
          </p:nvSpPr>
          <p:spPr bwMode="auto">
            <a:xfrm>
              <a:off x="4059" y="663"/>
              <a:ext cx="1633" cy="212"/>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600" b="1">
                  <a:solidFill>
                    <a:srgbClr val="FF6600"/>
                  </a:solidFill>
                </a:rPr>
                <a:t>Asignatura Regional II</a:t>
              </a:r>
              <a:endParaRPr lang="es-ES" sz="1600" b="1">
                <a:solidFill>
                  <a:srgbClr val="FF6600"/>
                </a:solidFill>
              </a:endParaRPr>
            </a:p>
          </p:txBody>
        </p:sp>
        <p:sp>
          <p:nvSpPr>
            <p:cNvPr id="10" name="Text Box 9"/>
            <p:cNvSpPr txBox="1">
              <a:spLocks noChangeArrowheads="1"/>
            </p:cNvSpPr>
            <p:nvPr/>
          </p:nvSpPr>
          <p:spPr bwMode="auto">
            <a:xfrm>
              <a:off x="1052" y="1031"/>
              <a:ext cx="953" cy="632"/>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200">
                  <a:solidFill>
                    <a:srgbClr val="0070C0"/>
                  </a:solidFill>
                </a:rPr>
                <a:t>Actividades para el fomento de la salud física y emocional del niño</a:t>
              </a:r>
              <a:endParaRPr lang="es-ES" sz="1200">
                <a:solidFill>
                  <a:srgbClr val="0070C0"/>
                </a:solidFill>
              </a:endParaRPr>
            </a:p>
          </p:txBody>
        </p:sp>
        <p:sp>
          <p:nvSpPr>
            <p:cNvPr id="11" name="Text Box 10"/>
            <p:cNvSpPr txBox="1">
              <a:spLocks noChangeArrowheads="1"/>
            </p:cNvSpPr>
            <p:nvPr/>
          </p:nvSpPr>
          <p:spPr bwMode="auto">
            <a:xfrm>
              <a:off x="843" y="3630"/>
              <a:ext cx="680" cy="288"/>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200">
                  <a:solidFill>
                    <a:srgbClr val="000000"/>
                  </a:solidFill>
                </a:rPr>
                <a:t>Impacto y diversidad</a:t>
              </a:r>
              <a:endParaRPr lang="es-ES" sz="1200">
                <a:solidFill>
                  <a:srgbClr val="000000"/>
                </a:solidFill>
              </a:endParaRPr>
            </a:p>
          </p:txBody>
        </p:sp>
        <p:sp>
          <p:nvSpPr>
            <p:cNvPr id="12" name="Text Box 11"/>
            <p:cNvSpPr txBox="1">
              <a:spLocks noChangeArrowheads="1"/>
            </p:cNvSpPr>
            <p:nvPr/>
          </p:nvSpPr>
          <p:spPr bwMode="auto">
            <a:xfrm>
              <a:off x="137" y="3113"/>
              <a:ext cx="793"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400" b="1">
                  <a:solidFill>
                    <a:srgbClr val="FF0000"/>
                  </a:solidFill>
                </a:rPr>
                <a:t>Entorno Familiar y Social II</a:t>
              </a:r>
              <a:endParaRPr lang="es-ES" sz="1400" b="1">
                <a:solidFill>
                  <a:srgbClr val="FF0000"/>
                </a:solidFill>
              </a:endParaRPr>
            </a:p>
          </p:txBody>
        </p:sp>
        <p:sp>
          <p:nvSpPr>
            <p:cNvPr id="13" name="Text Box 12"/>
            <p:cNvSpPr txBox="1">
              <a:spLocks noChangeArrowheads="1"/>
            </p:cNvSpPr>
            <p:nvPr/>
          </p:nvSpPr>
          <p:spPr bwMode="auto">
            <a:xfrm>
              <a:off x="4024" y="3585"/>
              <a:ext cx="862" cy="402"/>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200">
                  <a:solidFill>
                    <a:srgbClr val="000000"/>
                  </a:solidFill>
                </a:rPr>
                <a:t>Diferentes formas de trabajo</a:t>
              </a:r>
              <a:endParaRPr lang="es-ES" sz="1200">
                <a:solidFill>
                  <a:srgbClr val="000000"/>
                </a:solidFill>
              </a:endParaRPr>
            </a:p>
          </p:txBody>
        </p:sp>
        <p:sp>
          <p:nvSpPr>
            <p:cNvPr id="14" name="Text Box 13"/>
            <p:cNvSpPr txBox="1">
              <a:spLocks noChangeArrowheads="1"/>
            </p:cNvSpPr>
            <p:nvPr/>
          </p:nvSpPr>
          <p:spPr bwMode="auto">
            <a:xfrm>
              <a:off x="4695" y="3294"/>
              <a:ext cx="816" cy="326"/>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400" b="1">
                  <a:solidFill>
                    <a:srgbClr val="FF6600"/>
                  </a:solidFill>
                </a:rPr>
                <a:t>Seminario de TSHPE</a:t>
              </a:r>
              <a:endParaRPr lang="es-ES" sz="1400" b="1">
                <a:solidFill>
                  <a:srgbClr val="FF6600"/>
                </a:solidFill>
              </a:endParaRPr>
            </a:p>
          </p:txBody>
        </p:sp>
        <p:sp>
          <p:nvSpPr>
            <p:cNvPr id="15" name="Text Box 14"/>
            <p:cNvSpPr txBox="1">
              <a:spLocks noChangeArrowheads="1"/>
            </p:cNvSpPr>
            <p:nvPr/>
          </p:nvSpPr>
          <p:spPr bwMode="auto">
            <a:xfrm rot="-2414961">
              <a:off x="3272" y="2589"/>
              <a:ext cx="1189" cy="402"/>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200">
                  <a:solidFill>
                    <a:srgbClr val="000000"/>
                  </a:solidFill>
                </a:rPr>
                <a:t>Metodología por modalidades y estrategias</a:t>
              </a:r>
              <a:endParaRPr lang="es-ES" sz="1200">
                <a:solidFill>
                  <a:srgbClr val="000000"/>
                </a:solidFill>
              </a:endParaRPr>
            </a:p>
          </p:txBody>
        </p:sp>
        <p:sp>
          <p:nvSpPr>
            <p:cNvPr id="16" name="Text Box 15"/>
            <p:cNvSpPr txBox="1">
              <a:spLocks noChangeArrowheads="1"/>
            </p:cNvSpPr>
            <p:nvPr/>
          </p:nvSpPr>
          <p:spPr bwMode="auto">
            <a:xfrm rot="-3315175">
              <a:off x="2563" y="1804"/>
              <a:ext cx="1495" cy="337"/>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200">
                  <a:solidFill>
                    <a:srgbClr val="0070C0"/>
                  </a:solidFill>
                </a:rPr>
                <a:t>Adecuación de actividad práctica del contexto de trabajo</a:t>
              </a:r>
              <a:endParaRPr lang="es-ES" sz="1200">
                <a:solidFill>
                  <a:srgbClr val="0070C0"/>
                </a:solidFill>
              </a:endParaRPr>
            </a:p>
          </p:txBody>
        </p:sp>
        <p:sp>
          <p:nvSpPr>
            <p:cNvPr id="17" name="Text Box 16"/>
            <p:cNvSpPr txBox="1">
              <a:spLocks noChangeArrowheads="1"/>
            </p:cNvSpPr>
            <p:nvPr/>
          </p:nvSpPr>
          <p:spPr bwMode="auto">
            <a:xfrm>
              <a:off x="3424" y="119"/>
              <a:ext cx="1769" cy="192"/>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400" b="1">
                  <a:solidFill>
                    <a:srgbClr val="FF0066"/>
                  </a:solidFill>
                </a:rPr>
                <a:t>Contexto Urbano Marginado</a:t>
              </a:r>
              <a:endParaRPr lang="es-ES" sz="1400" b="1">
                <a:solidFill>
                  <a:srgbClr val="FF0066"/>
                </a:solidFill>
              </a:endParaRPr>
            </a:p>
          </p:txBody>
        </p:sp>
        <p:sp>
          <p:nvSpPr>
            <p:cNvPr id="18" name="Text Box 17"/>
            <p:cNvSpPr txBox="1">
              <a:spLocks noChangeArrowheads="1"/>
            </p:cNvSpPr>
            <p:nvPr/>
          </p:nvSpPr>
          <p:spPr bwMode="auto">
            <a:xfrm rot="-5400000">
              <a:off x="-503" y="1945"/>
              <a:ext cx="1769" cy="202"/>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200" dirty="0">
                  <a:solidFill>
                    <a:srgbClr val="FF0000"/>
                  </a:solidFill>
                </a:rPr>
                <a:t>Hábitos</a:t>
              </a:r>
              <a:endParaRPr lang="es-ES" sz="1200" dirty="0">
                <a:solidFill>
                  <a:srgbClr val="FF0000"/>
                </a:solidFill>
              </a:endParaRPr>
            </a:p>
          </p:txBody>
        </p:sp>
        <p:sp>
          <p:nvSpPr>
            <p:cNvPr id="19" name="Line 18"/>
            <p:cNvSpPr>
              <a:spLocks noChangeShapeType="1"/>
            </p:cNvSpPr>
            <p:nvPr/>
          </p:nvSpPr>
          <p:spPr bwMode="auto">
            <a:xfrm>
              <a:off x="2564" y="1186"/>
              <a:ext cx="44" cy="1972"/>
            </a:xfrm>
            <a:prstGeom prst="line">
              <a:avLst/>
            </a:prstGeom>
            <a:ln w="28575">
              <a:solidFill>
                <a:srgbClr val="FF00FF"/>
              </a:solidFill>
              <a:round/>
              <a:headEnd type="triangle" w="med" len="med"/>
              <a:tailEnd type="triangle" w="med" len="med"/>
            </a:ln>
            <a:extLst>
              <a:ext uri="{909E8E84-426E-40dd-AFC4-6F175D3DCCD1}">
                <a14:hiddenFill xmlns:a14="http://schemas.microsoft.com/office/drawing/2007/7/7/main" xmlns="">
                  <a:noFill/>
                </a14:hiddenFill>
              </a:ext>
            </a:extLst>
          </p:spPr>
          <p:txBody>
            <a:bodyPr/>
            <a:lstStyle/>
            <a:p>
              <a:endParaRPr lang="es-MX"/>
            </a:p>
          </p:txBody>
        </p:sp>
        <p:sp>
          <p:nvSpPr>
            <p:cNvPr id="20" name="Line 20"/>
            <p:cNvSpPr>
              <a:spLocks noChangeShapeType="1"/>
            </p:cNvSpPr>
            <p:nvPr/>
          </p:nvSpPr>
          <p:spPr bwMode="auto">
            <a:xfrm>
              <a:off x="521" y="1117"/>
              <a:ext cx="0" cy="1950"/>
            </a:xfrm>
            <a:prstGeom prst="line">
              <a:avLst/>
            </a:prstGeom>
            <a:ln w="28575">
              <a:solidFill>
                <a:srgbClr val="FF00FF"/>
              </a:solidFill>
              <a:round/>
              <a:headEnd type="triangle" w="med" len="med"/>
              <a:tailEnd type="triangle" w="med" len="med"/>
            </a:ln>
            <a:extLst>
              <a:ext uri="{909E8E84-426E-40dd-AFC4-6F175D3DCCD1}">
                <a14:hiddenFill xmlns:a14="http://schemas.microsoft.com/office/drawing/2007/7/7/main" xmlns="">
                  <a:noFill/>
                </a14:hiddenFill>
              </a:ext>
            </a:extLst>
          </p:spPr>
          <p:txBody>
            <a:bodyPr/>
            <a:lstStyle/>
            <a:p>
              <a:endParaRPr lang="es-MX"/>
            </a:p>
          </p:txBody>
        </p:sp>
        <p:sp>
          <p:nvSpPr>
            <p:cNvPr id="21" name="Line 21"/>
            <p:cNvSpPr>
              <a:spLocks noChangeShapeType="1"/>
            </p:cNvSpPr>
            <p:nvPr/>
          </p:nvSpPr>
          <p:spPr bwMode="auto">
            <a:xfrm>
              <a:off x="5057" y="935"/>
              <a:ext cx="0" cy="1179"/>
            </a:xfrm>
            <a:prstGeom prst="line">
              <a:avLst/>
            </a:prstGeom>
            <a:ln w="28575">
              <a:solidFill>
                <a:srgbClr val="FF00FF"/>
              </a:solidFill>
              <a:round/>
              <a:headEnd type="triangle" w="med" len="med"/>
              <a:tailEnd type="triangle" w="med" len="med"/>
            </a:ln>
            <a:extLst>
              <a:ext uri="{909E8E84-426E-40dd-AFC4-6F175D3DCCD1}">
                <a14:hiddenFill xmlns:a14="http://schemas.microsoft.com/office/drawing/2007/7/7/main" xmlns="">
                  <a:noFill/>
                </a14:hiddenFill>
              </a:ext>
            </a:extLst>
          </p:spPr>
          <p:txBody>
            <a:bodyPr/>
            <a:lstStyle/>
            <a:p>
              <a:endParaRPr lang="es-MX"/>
            </a:p>
          </p:txBody>
        </p:sp>
        <p:sp>
          <p:nvSpPr>
            <p:cNvPr id="22" name="Line 22"/>
            <p:cNvSpPr>
              <a:spLocks noChangeShapeType="1"/>
            </p:cNvSpPr>
            <p:nvPr/>
          </p:nvSpPr>
          <p:spPr bwMode="auto">
            <a:xfrm flipH="1" flipV="1">
              <a:off x="1111" y="709"/>
              <a:ext cx="723" cy="32"/>
            </a:xfrm>
            <a:prstGeom prst="line">
              <a:avLst/>
            </a:prstGeom>
            <a:ln w="28575">
              <a:solidFill>
                <a:srgbClr val="FF00FF"/>
              </a:solidFill>
              <a:round/>
              <a:headEnd type="triangle" w="med" len="med"/>
              <a:tailEnd type="triangle" w="med" len="med"/>
            </a:ln>
            <a:extLst>
              <a:ext uri="{909E8E84-426E-40dd-AFC4-6F175D3DCCD1}">
                <a14:hiddenFill xmlns:a14="http://schemas.microsoft.com/office/drawing/2007/7/7/main" xmlns="">
                  <a:noFill/>
                </a14:hiddenFill>
              </a:ext>
            </a:extLst>
          </p:spPr>
          <p:txBody>
            <a:bodyPr/>
            <a:lstStyle/>
            <a:p>
              <a:endParaRPr lang="es-MX"/>
            </a:p>
          </p:txBody>
        </p:sp>
        <p:sp>
          <p:nvSpPr>
            <p:cNvPr id="23" name="Line 23"/>
            <p:cNvSpPr>
              <a:spLocks noChangeShapeType="1"/>
            </p:cNvSpPr>
            <p:nvPr/>
          </p:nvSpPr>
          <p:spPr bwMode="auto">
            <a:xfrm flipH="1" flipV="1">
              <a:off x="3346" y="726"/>
              <a:ext cx="759" cy="28"/>
            </a:xfrm>
            <a:prstGeom prst="line">
              <a:avLst/>
            </a:prstGeom>
            <a:ln w="28575">
              <a:solidFill>
                <a:srgbClr val="FF00FF"/>
              </a:solidFill>
              <a:round/>
              <a:headEnd type="triangle" w="med" len="med"/>
              <a:tailEnd type="triangle" w="med" len="med"/>
            </a:ln>
            <a:extLst>
              <a:ext uri="{909E8E84-426E-40dd-AFC4-6F175D3DCCD1}">
                <a14:hiddenFill xmlns:a14="http://schemas.microsoft.com/office/drawing/2007/7/7/main" xmlns="">
                  <a:noFill/>
                </a14:hiddenFill>
              </a:ext>
            </a:extLst>
          </p:spPr>
          <p:txBody>
            <a:bodyPr/>
            <a:lstStyle/>
            <a:p>
              <a:endParaRPr lang="es-MX"/>
            </a:p>
          </p:txBody>
        </p:sp>
        <p:sp>
          <p:nvSpPr>
            <p:cNvPr id="24" name="Line 24"/>
            <p:cNvSpPr>
              <a:spLocks noChangeShapeType="1"/>
            </p:cNvSpPr>
            <p:nvPr/>
          </p:nvSpPr>
          <p:spPr bwMode="auto">
            <a:xfrm flipH="1">
              <a:off x="2653" y="935"/>
              <a:ext cx="1815" cy="2224"/>
            </a:xfrm>
            <a:prstGeom prst="line">
              <a:avLst/>
            </a:prstGeom>
            <a:ln w="28575">
              <a:solidFill>
                <a:srgbClr val="FF00FF"/>
              </a:solidFill>
              <a:round/>
              <a:headEnd type="triangle" w="med" len="med"/>
              <a:tailEnd type="triangle" w="med" len="med"/>
            </a:ln>
            <a:extLst>
              <a:ext uri="{909E8E84-426E-40dd-AFC4-6F175D3DCCD1}">
                <a14:hiddenFill xmlns:a14="http://schemas.microsoft.com/office/drawing/2007/7/7/main" xmlns="">
                  <a:noFill/>
                </a14:hiddenFill>
              </a:ext>
            </a:extLst>
          </p:spPr>
          <p:txBody>
            <a:bodyPr/>
            <a:lstStyle/>
            <a:p>
              <a:endParaRPr lang="es-MX"/>
            </a:p>
          </p:txBody>
        </p:sp>
        <p:sp>
          <p:nvSpPr>
            <p:cNvPr id="25" name="Text Box 26"/>
            <p:cNvSpPr txBox="1">
              <a:spLocks noChangeArrowheads="1"/>
            </p:cNvSpPr>
            <p:nvPr/>
          </p:nvSpPr>
          <p:spPr bwMode="auto">
            <a:xfrm>
              <a:off x="4467" y="2106"/>
              <a:ext cx="1225" cy="191"/>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s-MX" sz="1400" b="1">
                  <a:solidFill>
                    <a:srgbClr val="FF6600"/>
                  </a:solidFill>
                </a:rPr>
                <a:t>Gestión Escolar</a:t>
              </a:r>
              <a:endParaRPr lang="es-ES" sz="1400" b="1">
                <a:solidFill>
                  <a:srgbClr val="FF6600"/>
                </a:solidFill>
              </a:endParaRPr>
            </a:p>
          </p:txBody>
        </p:sp>
        <p:sp>
          <p:nvSpPr>
            <p:cNvPr id="26" name="Line 27"/>
            <p:cNvSpPr>
              <a:spLocks noChangeShapeType="1"/>
            </p:cNvSpPr>
            <p:nvPr/>
          </p:nvSpPr>
          <p:spPr bwMode="auto">
            <a:xfrm flipH="1">
              <a:off x="3659" y="2523"/>
              <a:ext cx="1081" cy="707"/>
            </a:xfrm>
            <a:prstGeom prst="line">
              <a:avLst/>
            </a:prstGeom>
            <a:ln w="28575">
              <a:solidFill>
                <a:srgbClr val="FF00FF"/>
              </a:solidFill>
              <a:round/>
              <a:headEnd type="triangle" w="med" len="med"/>
              <a:tailEnd type="triangle" w="med" len="med"/>
            </a:ln>
            <a:extLst>
              <a:ext uri="{909E8E84-426E-40dd-AFC4-6F175D3DCCD1}">
                <a14:hiddenFill xmlns:a14="http://schemas.microsoft.com/office/drawing/2007/7/7/main" xmlns="">
                  <a:noFill/>
                </a14:hiddenFill>
              </a:ext>
            </a:extLst>
          </p:spPr>
          <p:txBody>
            <a:bodyPr/>
            <a:lstStyle/>
            <a:p>
              <a:endParaRPr lang="es-MX"/>
            </a:p>
          </p:txBody>
        </p:sp>
        <p:sp>
          <p:nvSpPr>
            <p:cNvPr id="27" name="Line 28"/>
            <p:cNvSpPr>
              <a:spLocks noChangeShapeType="1"/>
            </p:cNvSpPr>
            <p:nvPr/>
          </p:nvSpPr>
          <p:spPr bwMode="auto">
            <a:xfrm flipH="1" flipV="1">
              <a:off x="4076" y="3402"/>
              <a:ext cx="618" cy="28"/>
            </a:xfrm>
            <a:prstGeom prst="line">
              <a:avLst/>
            </a:prstGeom>
            <a:ln w="28575">
              <a:solidFill>
                <a:srgbClr val="FF00FF"/>
              </a:solidFill>
              <a:round/>
              <a:headEnd type="triangle" w="med" len="med"/>
              <a:tailEnd type="triangle" w="med" len="med"/>
            </a:ln>
            <a:extLst>
              <a:ext uri="{909E8E84-426E-40dd-AFC4-6F175D3DCCD1}">
                <a14:hiddenFill xmlns:a14="http://schemas.microsoft.com/office/drawing/2007/7/7/main" xmlns="">
                  <a:noFill/>
                </a14:hiddenFill>
              </a:ext>
            </a:extLst>
          </p:spPr>
          <p:txBody>
            <a:bodyPr/>
            <a:lstStyle/>
            <a:p>
              <a:endParaRPr lang="es-MX"/>
            </a:p>
          </p:txBody>
        </p:sp>
        <p:sp>
          <p:nvSpPr>
            <p:cNvPr id="28" name="Line 29"/>
            <p:cNvSpPr>
              <a:spLocks noChangeShapeType="1"/>
            </p:cNvSpPr>
            <p:nvPr/>
          </p:nvSpPr>
          <p:spPr bwMode="auto">
            <a:xfrm flipH="1">
              <a:off x="884" y="3475"/>
              <a:ext cx="771" cy="0"/>
            </a:xfrm>
            <a:prstGeom prst="line">
              <a:avLst/>
            </a:prstGeom>
            <a:ln w="28575">
              <a:solidFill>
                <a:srgbClr val="FF00FF"/>
              </a:solidFill>
              <a:round/>
              <a:headEnd type="triangle" w="med" len="med"/>
              <a:tailEnd type="triangle" w="med" len="med"/>
            </a:ln>
            <a:extLst>
              <a:ext uri="{909E8E84-426E-40dd-AFC4-6F175D3DCCD1}">
                <a14:hiddenFill xmlns:a14="http://schemas.microsoft.com/office/drawing/2007/7/7/main" xmlns="">
                  <a:noFill/>
                </a14:hiddenFill>
              </a:ext>
            </a:extLst>
          </p:spPr>
          <p:txBody>
            <a:bodyPr/>
            <a:lstStyle/>
            <a:p>
              <a:endParaRPr lang="es-MX"/>
            </a:p>
          </p:txBody>
        </p:sp>
      </p:grpSp>
      <p:sp>
        <p:nvSpPr>
          <p:cNvPr id="29" name="1 Título"/>
          <p:cNvSpPr>
            <a:spLocks noGrp="1"/>
          </p:cNvSpPr>
          <p:nvPr>
            <p:ph type="title"/>
          </p:nvPr>
        </p:nvSpPr>
        <p:spPr>
          <a:xfrm>
            <a:off x="676300" y="274638"/>
            <a:ext cx="7467600" cy="725470"/>
          </a:xfrm>
        </p:spPr>
        <p:txBody>
          <a:bodyPr/>
          <a:lstStyle/>
          <a:p>
            <a:r>
              <a:rPr lang="es-MX" dirty="0" smtClean="0"/>
              <a:t>VINCULACIÓN CON OTROS CURSOS:</a:t>
            </a:r>
            <a:endParaRPr lang="es-MX" dirty="0"/>
          </a:p>
        </p:txBody>
      </p:sp>
    </p:spTree>
    <p:extLst>
      <p:ext uri="{BB962C8B-B14F-4D97-AF65-F5344CB8AC3E}">
        <p14:creationId xmlns:p14="http://schemas.microsoft.com/office/powerpoint/2007/7/12/main" xmlns="" val="4022410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MATERIALES A UTILIZAR:</a:t>
            </a:r>
            <a:endParaRPr lang="es-MX" dirty="0"/>
          </a:p>
        </p:txBody>
      </p:sp>
      <p:sp>
        <p:nvSpPr>
          <p:cNvPr id="3" name="2 Marcador de contenido"/>
          <p:cNvSpPr>
            <a:spLocks noGrp="1"/>
          </p:cNvSpPr>
          <p:nvPr>
            <p:ph sz="quarter" idx="1"/>
          </p:nvPr>
        </p:nvSpPr>
        <p:spPr/>
        <p:txBody>
          <a:bodyPr>
            <a:normAutofit/>
          </a:bodyPr>
          <a:lstStyle/>
          <a:p>
            <a:r>
              <a:rPr lang="es-MX" sz="3200" dirty="0" smtClean="0"/>
              <a:t>Planes.</a:t>
            </a:r>
          </a:p>
          <a:p>
            <a:r>
              <a:rPr lang="es-MX" sz="3200" dirty="0" smtClean="0"/>
              <a:t>Programa.</a:t>
            </a:r>
          </a:p>
          <a:p>
            <a:r>
              <a:rPr lang="es-MX" sz="3200" dirty="0" smtClean="0"/>
              <a:t>Antología.</a:t>
            </a:r>
          </a:p>
          <a:p>
            <a:r>
              <a:rPr lang="es-MX" sz="3200" dirty="0" err="1" smtClean="0"/>
              <a:t>TIC´s</a:t>
            </a:r>
            <a:r>
              <a:rPr lang="es-MX" sz="3200" dirty="0" smtClean="0"/>
              <a:t> (multimedia, videos, páginas web, etc.).</a:t>
            </a:r>
          </a:p>
          <a:p>
            <a:r>
              <a:rPr lang="es-MX" sz="3200" dirty="0" smtClean="0"/>
              <a:t>Manual de primeros auxilios.</a:t>
            </a:r>
          </a:p>
          <a:p>
            <a:r>
              <a:rPr lang="es-MX" sz="3200" dirty="0" smtClean="0"/>
              <a:t>Lineamientos de protección civil.</a:t>
            </a:r>
          </a:p>
          <a:p>
            <a:endParaRPr lang="es-MX"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428604"/>
            <a:ext cx="7467600" cy="1143000"/>
          </a:xfrm>
        </p:spPr>
        <p:txBody>
          <a:bodyPr/>
          <a:lstStyle/>
          <a:p>
            <a:r>
              <a:rPr lang="es-MX" dirty="0" smtClean="0"/>
              <a:t>FECHAS DE EVALUACIÓN:</a:t>
            </a:r>
            <a:endParaRPr lang="es-MX" dirty="0"/>
          </a:p>
        </p:txBody>
      </p:sp>
      <p:sp>
        <p:nvSpPr>
          <p:cNvPr id="3" name="2 Marcador de contenido"/>
          <p:cNvSpPr>
            <a:spLocks noGrp="1"/>
          </p:cNvSpPr>
          <p:nvPr>
            <p:ph sz="quarter" idx="1"/>
          </p:nvPr>
        </p:nvSpPr>
        <p:spPr>
          <a:xfrm>
            <a:off x="500034" y="1984248"/>
            <a:ext cx="7467600" cy="4873752"/>
          </a:xfrm>
        </p:spPr>
        <p:txBody>
          <a:bodyPr/>
          <a:lstStyle/>
          <a:p>
            <a:r>
              <a:rPr lang="es-MX" dirty="0" smtClean="0"/>
              <a:t>1er período……………………….. </a:t>
            </a:r>
            <a:r>
              <a:rPr lang="es-MX" dirty="0" smtClean="0"/>
              <a:t>06</a:t>
            </a:r>
            <a:r>
              <a:rPr lang="es-MX" dirty="0" smtClean="0"/>
              <a:t> </a:t>
            </a:r>
            <a:r>
              <a:rPr lang="es-MX" dirty="0" smtClean="0"/>
              <a:t>de Octubre</a:t>
            </a:r>
          </a:p>
          <a:p>
            <a:pPr>
              <a:buNone/>
            </a:pPr>
            <a:endParaRPr lang="es-MX" dirty="0" smtClean="0"/>
          </a:p>
          <a:p>
            <a:r>
              <a:rPr lang="es-MX" dirty="0" smtClean="0"/>
              <a:t>2do período………………………. </a:t>
            </a:r>
            <a:r>
              <a:rPr lang="es-MX" dirty="0" smtClean="0"/>
              <a:t>24 </a:t>
            </a:r>
            <a:r>
              <a:rPr lang="es-MX" dirty="0" smtClean="0"/>
              <a:t>de Noviembre</a:t>
            </a:r>
          </a:p>
          <a:p>
            <a:endParaRPr lang="es-MX" dirty="0" smtClean="0"/>
          </a:p>
          <a:p>
            <a:r>
              <a:rPr lang="es-MX" dirty="0" smtClean="0"/>
              <a:t>3er período…………………….….</a:t>
            </a:r>
            <a:r>
              <a:rPr lang="es-MX" dirty="0" smtClean="0"/>
              <a:t>26 </a:t>
            </a:r>
            <a:r>
              <a:rPr lang="es-MX" dirty="0" smtClean="0"/>
              <a:t>de Enero</a:t>
            </a:r>
            <a:endParaRPr lang="es-MX"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428604"/>
            <a:ext cx="7467600" cy="1143000"/>
          </a:xfrm>
        </p:spPr>
        <p:txBody>
          <a:bodyPr>
            <a:normAutofit/>
          </a:bodyPr>
          <a:lstStyle/>
          <a:p>
            <a:r>
              <a:rPr lang="es-MX" dirty="0" smtClean="0"/>
              <a:t>SEMANAS DE OBSERVACIÓN Y PRÁCTICA DOCENTE:</a:t>
            </a:r>
            <a:endParaRPr lang="es-MX" dirty="0"/>
          </a:p>
        </p:txBody>
      </p:sp>
      <p:sp>
        <p:nvSpPr>
          <p:cNvPr id="3" name="2 Marcador de contenido"/>
          <p:cNvSpPr>
            <a:spLocks noGrp="1"/>
          </p:cNvSpPr>
          <p:nvPr>
            <p:ph sz="quarter" idx="1"/>
          </p:nvPr>
        </p:nvSpPr>
        <p:spPr>
          <a:xfrm>
            <a:off x="500034" y="1984248"/>
            <a:ext cx="7467600" cy="4873752"/>
          </a:xfrm>
        </p:spPr>
        <p:txBody>
          <a:bodyPr/>
          <a:lstStyle/>
          <a:p>
            <a:r>
              <a:rPr lang="es-MX" dirty="0" smtClean="0"/>
              <a:t>1er visita previa</a:t>
            </a:r>
            <a:r>
              <a:rPr lang="es-MX" dirty="0" smtClean="0"/>
              <a:t>……………..12 </a:t>
            </a:r>
            <a:r>
              <a:rPr lang="es-MX" dirty="0" smtClean="0"/>
              <a:t>de </a:t>
            </a:r>
            <a:r>
              <a:rPr lang="es-MX" dirty="0" smtClean="0"/>
              <a:t>Octu</a:t>
            </a:r>
            <a:r>
              <a:rPr lang="es-MX" dirty="0" smtClean="0"/>
              <a:t>bre</a:t>
            </a:r>
            <a:endParaRPr lang="es-MX" dirty="0" smtClean="0"/>
          </a:p>
          <a:p>
            <a:r>
              <a:rPr lang="es-MX" dirty="0" smtClean="0"/>
              <a:t>Jornada de OPD</a:t>
            </a:r>
            <a:r>
              <a:rPr lang="es-MX" dirty="0" smtClean="0"/>
              <a:t>……………..24 </a:t>
            </a:r>
            <a:r>
              <a:rPr lang="es-MX" dirty="0" err="1" smtClean="0"/>
              <a:t>Oct</a:t>
            </a:r>
            <a:r>
              <a:rPr lang="es-MX" dirty="0" smtClean="0"/>
              <a:t>– </a:t>
            </a:r>
            <a:r>
              <a:rPr lang="es-MX" dirty="0" smtClean="0"/>
              <a:t>4</a:t>
            </a:r>
            <a:r>
              <a:rPr lang="es-MX" dirty="0" smtClean="0"/>
              <a:t> </a:t>
            </a:r>
            <a:r>
              <a:rPr lang="es-MX" dirty="0" smtClean="0"/>
              <a:t>de </a:t>
            </a:r>
            <a:r>
              <a:rPr lang="es-MX" dirty="0" smtClean="0"/>
              <a:t>Nov.</a:t>
            </a:r>
            <a:endParaRPr lang="es-MX" dirty="0" smtClean="0"/>
          </a:p>
          <a:p>
            <a:endParaRPr lang="es-MX" dirty="0" smtClean="0"/>
          </a:p>
          <a:p>
            <a:r>
              <a:rPr lang="es-MX" dirty="0" smtClean="0"/>
              <a:t>2da visita previa……..………23 de Noviembre</a:t>
            </a:r>
          </a:p>
          <a:p>
            <a:r>
              <a:rPr lang="es-MX" dirty="0" smtClean="0"/>
              <a:t>Jornada de </a:t>
            </a:r>
            <a:r>
              <a:rPr lang="es-MX" dirty="0" smtClean="0"/>
              <a:t>OPD</a:t>
            </a:r>
            <a:r>
              <a:rPr lang="es-MX" dirty="0" smtClean="0"/>
              <a:t>….......….</a:t>
            </a:r>
            <a:r>
              <a:rPr lang="es-MX" dirty="0" smtClean="0"/>
              <a:t>28 </a:t>
            </a:r>
            <a:r>
              <a:rPr lang="es-MX" dirty="0" smtClean="0"/>
              <a:t>de </a:t>
            </a:r>
            <a:r>
              <a:rPr lang="es-MX" dirty="0" err="1" smtClean="0"/>
              <a:t>Nov</a:t>
            </a:r>
            <a:r>
              <a:rPr lang="es-MX" dirty="0" smtClean="0"/>
              <a:t> – </a:t>
            </a:r>
            <a:r>
              <a:rPr lang="es-MX" dirty="0" smtClean="0"/>
              <a:t>9</a:t>
            </a:r>
            <a:r>
              <a:rPr lang="es-MX" dirty="0" smtClean="0"/>
              <a:t> </a:t>
            </a:r>
            <a:r>
              <a:rPr lang="es-MX" dirty="0" smtClean="0"/>
              <a:t>de </a:t>
            </a:r>
            <a:r>
              <a:rPr lang="es-MX" dirty="0" err="1" smtClean="0"/>
              <a:t>Dic</a:t>
            </a:r>
            <a:r>
              <a:rPr lang="es-MX" dirty="0" smtClean="0"/>
              <a:t> *</a:t>
            </a:r>
          </a:p>
          <a:p>
            <a:endParaRPr lang="es-MX" dirty="0" smtClean="0"/>
          </a:p>
          <a:p>
            <a:r>
              <a:rPr lang="es-MX" dirty="0" smtClean="0"/>
              <a:t>*: Probable cambio.</a:t>
            </a:r>
            <a:endParaRPr lang="es-MX"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ACTIVIDADES:</a:t>
            </a:r>
            <a:endParaRPr lang="es-MX" dirty="0"/>
          </a:p>
        </p:txBody>
      </p:sp>
      <p:sp>
        <p:nvSpPr>
          <p:cNvPr id="3" name="2 Marcador de contenido"/>
          <p:cNvSpPr>
            <a:spLocks noGrp="1"/>
          </p:cNvSpPr>
          <p:nvPr>
            <p:ph sz="quarter" idx="1"/>
          </p:nvPr>
        </p:nvSpPr>
        <p:spPr>
          <a:xfrm>
            <a:off x="428596" y="1643050"/>
            <a:ext cx="7467600" cy="4873752"/>
          </a:xfrm>
        </p:spPr>
        <p:txBody>
          <a:bodyPr>
            <a:normAutofit fontScale="47500" lnSpcReduction="20000"/>
          </a:bodyPr>
          <a:lstStyle/>
          <a:p>
            <a:r>
              <a:rPr lang="es-MX" sz="4400" dirty="0" smtClean="0"/>
              <a:t>CIERRE DEL CURSO: Participar en una junta con los padres de familia abordando el resumen de los temas vistos en la asignatura.</a:t>
            </a:r>
          </a:p>
          <a:p>
            <a:endParaRPr lang="es-MX" sz="4400" dirty="0" smtClean="0"/>
          </a:p>
          <a:p>
            <a:endParaRPr lang="es-MX" sz="4400" dirty="0" smtClean="0"/>
          </a:p>
          <a:p>
            <a:pPr>
              <a:buNone/>
            </a:pPr>
            <a:endParaRPr lang="es-MX" sz="4400" dirty="0" smtClean="0"/>
          </a:p>
          <a:p>
            <a:r>
              <a:rPr lang="es-MX" sz="4400" dirty="0" smtClean="0"/>
              <a:t>PRODUCTO FINAL: Presentación del cuadro de las cuatro vertientes para promover la salud del </a:t>
            </a:r>
            <a:r>
              <a:rPr lang="es-MX" sz="4400" dirty="0" smtClean="0"/>
              <a:t>escolar, elaboración </a:t>
            </a:r>
            <a:r>
              <a:rPr lang="es-MX" sz="4400" dirty="0" smtClean="0"/>
              <a:t>de fichero sobre cuidado de la salud infantil y directorio de instituciones.</a:t>
            </a:r>
          </a:p>
          <a:p>
            <a:endParaRPr lang="es-MX" dirty="0" smtClean="0"/>
          </a:p>
          <a:p>
            <a:endParaRPr lang="es-MX" dirty="0" smtClean="0"/>
          </a:p>
          <a:p>
            <a:endParaRPr lang="es-MX" dirty="0" smtClean="0"/>
          </a:p>
          <a:p>
            <a:endParaRPr lang="es-MX" dirty="0" smtClean="0"/>
          </a:p>
          <a:p>
            <a:pPr>
              <a:buNone/>
            </a:pPr>
            <a:endParaRPr lang="es-MX" dirty="0" smtClean="0"/>
          </a:p>
          <a:p>
            <a:endParaRPr lang="es-MX" dirty="0" smtClean="0"/>
          </a:p>
          <a:p>
            <a:pPr algn="r">
              <a:buNone/>
            </a:pPr>
            <a:r>
              <a:rPr lang="es-MX" sz="4400" b="1" i="1" dirty="0" smtClean="0">
                <a:solidFill>
                  <a:srgbClr val="C00000"/>
                </a:solidFill>
              </a:rPr>
              <a:t>¡ÉXITO!</a:t>
            </a:r>
            <a:endParaRPr lang="es-MX" sz="4400" b="1" i="1"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Propósitos de la asignatura</a:t>
            </a:r>
            <a:br>
              <a:rPr lang="es-MX" dirty="0" smtClean="0"/>
            </a:br>
            <a:endParaRPr lang="es-MX" dirty="0"/>
          </a:p>
        </p:txBody>
      </p:sp>
      <p:sp>
        <p:nvSpPr>
          <p:cNvPr id="3" name="2 Marcador de contenido"/>
          <p:cNvSpPr>
            <a:spLocks noGrp="1"/>
          </p:cNvSpPr>
          <p:nvPr>
            <p:ph sz="quarter" idx="1"/>
          </p:nvPr>
        </p:nvSpPr>
        <p:spPr/>
        <p:txBody>
          <a:bodyPr/>
          <a:lstStyle/>
          <a:p>
            <a:r>
              <a:rPr lang="es-MX" dirty="0" smtClean="0"/>
              <a:t>Comprendan las repercusiones que pueden tener los factores nutricionales, la morbilidad y los accidentes en el crecimiento y en el desarrollo de los niños en edad preescolar.</a:t>
            </a:r>
          </a:p>
          <a:p>
            <a:pPr>
              <a:buNone/>
            </a:pPr>
            <a:endParaRPr lang="es-MX" dirty="0" smtClean="0"/>
          </a:p>
          <a:p>
            <a:r>
              <a:rPr lang="es-MX" dirty="0" smtClean="0"/>
              <a:t>Conozcan las formas de prevención y detección de los trastornos, las enfermedades y los accidentes más frecuentes que presentan los niños durante la edad preescolar.</a:t>
            </a:r>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214422"/>
            <a:ext cx="7467600" cy="5259530"/>
          </a:xfrm>
        </p:spPr>
        <p:txBody>
          <a:bodyPr/>
          <a:lstStyle/>
          <a:p>
            <a:r>
              <a:rPr lang="es-MX" dirty="0" smtClean="0"/>
              <a:t>Obtengan los elementos que les permitan promover en las escuelas un entorno saludable  para los niños, definir los contenidos relacionados con la educación para la salud que serán tratados en el jardín de niños y orientar a los padres de familia sobre el cuidado de la salud infantil.</a:t>
            </a:r>
          </a:p>
          <a:p>
            <a:pPr>
              <a:buNone/>
            </a:pPr>
            <a:endParaRPr lang="es-MX" dirty="0" smtClean="0"/>
          </a:p>
          <a:p>
            <a:r>
              <a:rPr lang="es-MX" dirty="0" smtClean="0"/>
              <a:t>Ejerciten sus habilidades didácticas en el diseño de estrategias que promuevan en los niños la adquisición de conocimientos, hábitos y actitudes favorables para su salud y su cuidado personal.</a:t>
            </a:r>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PRESENTACIÓN DE LOS BLOQUES:</a:t>
            </a:r>
            <a:endParaRPr lang="es-MX" dirty="0"/>
          </a:p>
        </p:txBody>
      </p:sp>
      <p:sp>
        <p:nvSpPr>
          <p:cNvPr id="3" name="2 Marcador de contenido"/>
          <p:cNvSpPr>
            <a:spLocks noGrp="1"/>
          </p:cNvSpPr>
          <p:nvPr>
            <p:ph sz="quarter" idx="1"/>
          </p:nvPr>
        </p:nvSpPr>
        <p:spPr/>
        <p:txBody>
          <a:bodyPr>
            <a:normAutofit/>
          </a:bodyPr>
          <a:lstStyle/>
          <a:p>
            <a:r>
              <a:rPr lang="es-MX" b="1" i="1" u="sng" dirty="0" smtClean="0">
                <a:solidFill>
                  <a:srgbClr val="C00000"/>
                </a:solidFill>
              </a:rPr>
              <a:t>Bloque I. La nutrición en la salud y en el desarrollo de los niños</a:t>
            </a:r>
          </a:p>
          <a:p>
            <a:pPr>
              <a:buNone/>
            </a:pPr>
            <a:r>
              <a:rPr lang="es-MX" dirty="0" smtClean="0"/>
              <a:t>Temas</a:t>
            </a:r>
          </a:p>
          <a:p>
            <a:pPr>
              <a:buNone/>
            </a:pPr>
            <a:r>
              <a:rPr lang="es-MX" dirty="0" smtClean="0"/>
              <a:t>1. Nutrición y alimentación: conceptos básicos.</a:t>
            </a:r>
          </a:p>
          <a:p>
            <a:pPr>
              <a:buNone/>
            </a:pPr>
            <a:r>
              <a:rPr lang="es-MX" i="1" dirty="0" smtClean="0"/>
              <a:t>a) Alimentación y nutrición.</a:t>
            </a:r>
          </a:p>
          <a:p>
            <a:pPr>
              <a:buNone/>
            </a:pPr>
            <a:r>
              <a:rPr lang="es-MX" i="1" dirty="0" smtClean="0"/>
              <a:t>b) Los nutrimentos y sus funciones en el organismo.</a:t>
            </a:r>
          </a:p>
          <a:p>
            <a:pPr>
              <a:buNone/>
            </a:pPr>
            <a:r>
              <a:rPr lang="es-MX" i="1" dirty="0" smtClean="0"/>
              <a:t>c) Grupos de alimentos.</a:t>
            </a:r>
          </a:p>
          <a:p>
            <a:pPr>
              <a:buNone/>
            </a:pPr>
            <a:r>
              <a:rPr lang="es-MX" i="1" dirty="0" smtClean="0"/>
              <a:t>d) Características de una buena alimentación.</a:t>
            </a:r>
          </a:p>
          <a:p>
            <a:pPr>
              <a:buNone/>
            </a:pPr>
            <a:r>
              <a:rPr lang="es-MX" i="1" dirty="0" smtClean="0"/>
              <a:t>e) Factores que influyen en la nutrición de los niños mexicanos: económicos, culturales, </a:t>
            </a:r>
            <a:r>
              <a:rPr lang="es-MX" dirty="0" smtClean="0"/>
              <a:t>ambientales y afectivos.</a:t>
            </a: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642918"/>
            <a:ext cx="8643998" cy="5693866"/>
          </a:xfrm>
          <a:prstGeom prst="rect">
            <a:avLst/>
          </a:prstGeom>
        </p:spPr>
        <p:txBody>
          <a:bodyPr wrap="square">
            <a:spAutoFit/>
          </a:bodyPr>
          <a:lstStyle/>
          <a:p>
            <a:r>
              <a:rPr lang="es-MX" sz="2800" dirty="0"/>
              <a:t>2. La nutrición en las etapas </a:t>
            </a:r>
            <a:r>
              <a:rPr lang="es-MX" sz="2800" dirty="0" err="1"/>
              <a:t>iniciales</a:t>
            </a:r>
            <a:r>
              <a:rPr lang="es-MX" sz="2800" dirty="0"/>
              <a:t> </a:t>
            </a:r>
            <a:r>
              <a:rPr lang="es-MX" sz="2800" dirty="0" smtClean="0"/>
              <a:t>del </a:t>
            </a:r>
            <a:r>
              <a:rPr lang="es-MX" sz="2800" dirty="0"/>
              <a:t>desarrollo.</a:t>
            </a:r>
          </a:p>
          <a:p>
            <a:r>
              <a:rPr lang="es-MX" sz="2800" i="1" dirty="0"/>
              <a:t>a) La alimentación de la mujer durante el embarazo y la lactancia. Sus efectos en el</a:t>
            </a:r>
          </a:p>
          <a:p>
            <a:r>
              <a:rPr lang="es-MX" sz="2800" dirty="0"/>
              <a:t>desarrollo infantil.</a:t>
            </a:r>
          </a:p>
          <a:p>
            <a:r>
              <a:rPr lang="es-MX" sz="2800" i="1" dirty="0"/>
              <a:t>b) La alimentación durante el primer año de vida</a:t>
            </a:r>
            <a:r>
              <a:rPr lang="es-MX" sz="2800" i="1" dirty="0" smtClean="0"/>
              <a:t>.</a:t>
            </a:r>
          </a:p>
          <a:p>
            <a:endParaRPr lang="es-MX" sz="2800" i="1" dirty="0"/>
          </a:p>
          <a:p>
            <a:r>
              <a:rPr lang="es-MX" sz="2800" dirty="0"/>
              <a:t>3. Nutrición y desarrollo en la edad preescolar.</a:t>
            </a:r>
          </a:p>
          <a:p>
            <a:r>
              <a:rPr lang="es-MX" sz="2800" i="1" dirty="0"/>
              <a:t>a) La alimentación entre el segundo y el quinto año de vida.</a:t>
            </a:r>
          </a:p>
          <a:p>
            <a:r>
              <a:rPr lang="es-MX" sz="2800" i="1" dirty="0"/>
              <a:t>b) La alimentación de niñas y niños enfermos.</a:t>
            </a:r>
          </a:p>
          <a:p>
            <a:r>
              <a:rPr lang="es-MX" sz="2800" i="1" dirty="0"/>
              <a:t>c) La alimentación en la prevención de anemia, diabetes y obesidad</a:t>
            </a:r>
            <a:r>
              <a:rPr lang="es-MX" sz="2800" i="1" dirty="0" smtClean="0"/>
              <a:t>.</a:t>
            </a:r>
            <a:endParaRPr lang="es-MX" sz="28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928670"/>
            <a:ext cx="8286808" cy="4832092"/>
          </a:xfrm>
          <a:prstGeom prst="rect">
            <a:avLst/>
          </a:prstGeom>
        </p:spPr>
        <p:txBody>
          <a:bodyPr wrap="square">
            <a:spAutoFit/>
          </a:bodyPr>
          <a:lstStyle/>
          <a:p>
            <a:r>
              <a:rPr lang="es-MX" sz="2800" dirty="0" smtClean="0"/>
              <a:t>4. La desnutrición y sus efectos en el desarrollo físico y en el desenvolvimiento de</a:t>
            </a:r>
          </a:p>
          <a:p>
            <a:r>
              <a:rPr lang="es-MX" sz="2800" dirty="0" smtClean="0"/>
              <a:t>los niños.</a:t>
            </a:r>
          </a:p>
          <a:p>
            <a:r>
              <a:rPr lang="es-MX" sz="2800" i="1" dirty="0" smtClean="0"/>
              <a:t>a) Niveles y características de la desnutrición. Atención y seguimiento.</a:t>
            </a:r>
          </a:p>
          <a:p>
            <a:r>
              <a:rPr lang="es-MX" sz="2800" i="1" dirty="0" smtClean="0"/>
              <a:t>b) Métodos y procedimientos para detectar con oportunidad la desnutrición. Supervisión</a:t>
            </a:r>
          </a:p>
          <a:p>
            <a:r>
              <a:rPr lang="es-MX" sz="2800" dirty="0" smtClean="0"/>
              <a:t>del crecimiento.</a:t>
            </a:r>
          </a:p>
          <a:p>
            <a:r>
              <a:rPr lang="es-MX" sz="2800" i="1" dirty="0" smtClean="0"/>
              <a:t>c) Problemas en la visión, la audición y la postura de los niños durante la edad</a:t>
            </a:r>
          </a:p>
          <a:p>
            <a:r>
              <a:rPr lang="es-MX" sz="2800" dirty="0" smtClean="0"/>
              <a:t>preescolar.</a:t>
            </a:r>
            <a:endParaRPr lang="es-MX"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500042"/>
            <a:ext cx="8572560" cy="5632311"/>
          </a:xfrm>
          <a:prstGeom prst="rect">
            <a:avLst/>
          </a:prstGeom>
        </p:spPr>
        <p:txBody>
          <a:bodyPr wrap="square">
            <a:spAutoFit/>
          </a:bodyPr>
          <a:lstStyle/>
          <a:p>
            <a:r>
              <a:rPr lang="es-MX" sz="2400" b="1" i="1" u="sng" dirty="0" smtClean="0">
                <a:solidFill>
                  <a:srgbClr val="C00000"/>
                </a:solidFill>
              </a:rPr>
              <a:t>Bloque II. Enfermedades y accidentes frecuentes durante la infancia:</a:t>
            </a:r>
          </a:p>
          <a:p>
            <a:r>
              <a:rPr lang="es-MX" sz="2400" b="1" i="1" u="sng" dirty="0" smtClean="0">
                <a:solidFill>
                  <a:srgbClr val="C00000"/>
                </a:solidFill>
              </a:rPr>
              <a:t>prevención, señales de alarma y atención</a:t>
            </a:r>
          </a:p>
          <a:p>
            <a:endParaRPr lang="es-MX" sz="2400" b="1" i="1" u="sng" dirty="0" smtClean="0">
              <a:solidFill>
                <a:srgbClr val="C00000"/>
              </a:solidFill>
            </a:endParaRPr>
          </a:p>
          <a:p>
            <a:r>
              <a:rPr lang="es-MX" sz="2400" dirty="0" smtClean="0"/>
              <a:t>Temas</a:t>
            </a:r>
          </a:p>
          <a:p>
            <a:pPr marL="457200" indent="-457200">
              <a:buAutoNum type="arabicPeriod"/>
            </a:pPr>
            <a:r>
              <a:rPr lang="es-MX" sz="2400" dirty="0" smtClean="0"/>
              <a:t>La higiene y los cuidados en la prevención de enfermedades.</a:t>
            </a:r>
          </a:p>
          <a:p>
            <a:r>
              <a:rPr lang="es-MX" sz="2400" i="1" dirty="0" smtClean="0"/>
              <a:t>a) El aseo y el cuidado del cuerpo desde el nacimiento. Repercusiones en la afectividad, </a:t>
            </a:r>
            <a:r>
              <a:rPr lang="es-MX" sz="2400" dirty="0" smtClean="0"/>
              <a:t>la salud y la formación de hábitos en los niños.</a:t>
            </a:r>
          </a:p>
          <a:p>
            <a:r>
              <a:rPr lang="es-MX" sz="2400" i="1" dirty="0" smtClean="0"/>
              <a:t>b) La higiene en los alimentos, el agua y el ambiente que rodea al niño. Repercusiones </a:t>
            </a:r>
            <a:r>
              <a:rPr lang="es-MX" sz="2400" dirty="0" smtClean="0"/>
              <a:t>en la salud infantil.</a:t>
            </a:r>
          </a:p>
          <a:p>
            <a:r>
              <a:rPr lang="es-MX" sz="2400" i="1" dirty="0" smtClean="0"/>
              <a:t>c) El contacto con los animales, factor de riesgo para la salud infantil. Las mascotas </a:t>
            </a:r>
            <a:r>
              <a:rPr lang="es-MX" sz="2400" dirty="0" smtClean="0"/>
              <a:t>y los cuidados que requieren, como seres vivos y para prevenir enfermedades.</a:t>
            </a:r>
            <a:endParaRPr lang="es-MX"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357166"/>
            <a:ext cx="8501122" cy="6001643"/>
          </a:xfrm>
          <a:prstGeom prst="rect">
            <a:avLst/>
          </a:prstGeom>
        </p:spPr>
        <p:txBody>
          <a:bodyPr wrap="square">
            <a:spAutoFit/>
          </a:bodyPr>
          <a:lstStyle/>
          <a:p>
            <a:r>
              <a:rPr lang="es-MX" sz="2400" dirty="0" smtClean="0"/>
              <a:t>2. Enfermedades frecuentes durante la infancia: prevención, señales de alarma, atención y cuidados.</a:t>
            </a:r>
          </a:p>
          <a:p>
            <a:r>
              <a:rPr lang="es-MX" sz="2400" i="1" dirty="0" smtClean="0"/>
              <a:t>a) Enfermedades respiratorias agudas.</a:t>
            </a:r>
          </a:p>
          <a:p>
            <a:r>
              <a:rPr lang="es-MX" sz="2400" i="1" dirty="0" smtClean="0"/>
              <a:t>b) Enfermedades gastrointestinales.</a:t>
            </a:r>
          </a:p>
          <a:p>
            <a:r>
              <a:rPr lang="es-MX" sz="2400" i="1" dirty="0" smtClean="0"/>
              <a:t>c) Enfermedades de la piel y problemas bucodentales.</a:t>
            </a:r>
          </a:p>
          <a:p>
            <a:r>
              <a:rPr lang="es-MX" sz="2400" i="1" dirty="0" smtClean="0"/>
              <a:t>d) Enfermedades que se pueden prevenir mediante las vacunas. Esquema de vacunación </a:t>
            </a:r>
            <a:r>
              <a:rPr lang="es-MX" sz="2400" dirty="0" smtClean="0"/>
              <a:t>universal.</a:t>
            </a:r>
          </a:p>
          <a:p>
            <a:endParaRPr lang="es-MX" sz="2400" dirty="0" smtClean="0"/>
          </a:p>
          <a:p>
            <a:r>
              <a:rPr lang="es-MX" sz="2400" dirty="0" smtClean="0"/>
              <a:t>3. Prevención de accidentes y desastres.</a:t>
            </a:r>
          </a:p>
          <a:p>
            <a:r>
              <a:rPr lang="es-MX" sz="2400" i="1" dirty="0" smtClean="0"/>
              <a:t>a) Hacia una cultura de la prevención y el auto cuidado en los niños. Accidentes </a:t>
            </a:r>
            <a:r>
              <a:rPr lang="es-MX" sz="2400" dirty="0" smtClean="0"/>
              <a:t>frecuentes en la casa y en la escuela. Identificación de factores de riesgo.</a:t>
            </a:r>
          </a:p>
          <a:p>
            <a:r>
              <a:rPr lang="es-MX" sz="2400" i="1" dirty="0" smtClean="0"/>
              <a:t>b) Primeros auxilios. El botiquín familiar y escolar.</a:t>
            </a:r>
          </a:p>
          <a:p>
            <a:r>
              <a:rPr lang="es-MX" sz="2400" i="1" dirty="0" smtClean="0"/>
              <a:t>c) Prevención ante los desastres. Seguridad en el hogar y en la escuela. El comité </a:t>
            </a:r>
            <a:r>
              <a:rPr lang="es-MX" sz="2400" dirty="0" smtClean="0"/>
              <a:t>de seguridad escolar, organización y funcionamiento.</a:t>
            </a:r>
            <a:endParaRPr lang="es-MX"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179249"/>
            <a:ext cx="8643998" cy="6678751"/>
          </a:xfrm>
          <a:prstGeom prst="rect">
            <a:avLst/>
          </a:prstGeom>
        </p:spPr>
        <p:txBody>
          <a:bodyPr wrap="square">
            <a:spAutoFit/>
          </a:bodyPr>
          <a:lstStyle/>
          <a:p>
            <a:r>
              <a:rPr lang="es-MX" sz="2400" b="1" i="1" u="sng" dirty="0" smtClean="0">
                <a:solidFill>
                  <a:srgbClr val="C00000"/>
                </a:solidFill>
              </a:rPr>
              <a:t>Bloque III. La educación preescolar y la promoción de la salud infantil</a:t>
            </a:r>
          </a:p>
          <a:p>
            <a:endParaRPr lang="es-MX" sz="2000" dirty="0" smtClean="0"/>
          </a:p>
          <a:p>
            <a:r>
              <a:rPr lang="es-MX" sz="2000" dirty="0" smtClean="0"/>
              <a:t>Temas</a:t>
            </a:r>
          </a:p>
          <a:p>
            <a:r>
              <a:rPr lang="es-MX" sz="2000" dirty="0" smtClean="0"/>
              <a:t>1. Salud y escuela.</a:t>
            </a:r>
          </a:p>
          <a:p>
            <a:r>
              <a:rPr lang="es-MX" sz="2000" i="1" dirty="0" smtClean="0"/>
              <a:t>a) Responsabilidades institucionales SEP-SSA. Directorio de instituciones y servicios.</a:t>
            </a:r>
          </a:p>
          <a:p>
            <a:r>
              <a:rPr lang="es-MX" sz="2000" i="1" dirty="0" smtClean="0"/>
              <a:t>b) La escuela como entorno saludable. Condiciones del edificio, relaciones sociales</a:t>
            </a:r>
          </a:p>
          <a:p>
            <a:r>
              <a:rPr lang="es-MX" sz="2000" dirty="0" smtClean="0"/>
              <a:t>y educativas.</a:t>
            </a:r>
          </a:p>
          <a:p>
            <a:r>
              <a:rPr lang="es-MX" sz="2000" dirty="0" smtClean="0"/>
              <a:t>2. Función docente en el cuidado de la salud infantil.</a:t>
            </a:r>
          </a:p>
          <a:p>
            <a:r>
              <a:rPr lang="es-MX" sz="2000" i="1" dirty="0" smtClean="0"/>
              <a:t>a) La salud en las docentes, factor indispensable para promover el cuidado de la</a:t>
            </a:r>
          </a:p>
          <a:p>
            <a:r>
              <a:rPr lang="es-MX" sz="2000" dirty="0" smtClean="0"/>
              <a:t>salud infantil.</a:t>
            </a:r>
          </a:p>
          <a:p>
            <a:r>
              <a:rPr lang="es-MX" sz="2000" i="1" dirty="0" smtClean="0"/>
              <a:t>b) Las actividades de enseñanza en el tratamiento de los contenidos educativos</a:t>
            </a:r>
          </a:p>
          <a:p>
            <a:r>
              <a:rPr lang="es-MX" sz="2000" dirty="0" smtClean="0"/>
              <a:t>relacionados con la salud infantil. Formación de hábitos y actitudes.</a:t>
            </a:r>
          </a:p>
          <a:p>
            <a:r>
              <a:rPr lang="es-MX" sz="2000" dirty="0" smtClean="0"/>
              <a:t>3. Escuela, familia y salud infantil.</a:t>
            </a:r>
          </a:p>
          <a:p>
            <a:r>
              <a:rPr lang="es-MX" sz="2000" i="1" dirty="0" smtClean="0"/>
              <a:t>a) La comunicación entre las educadoras y los padres de familia. Acciones educativas</a:t>
            </a:r>
          </a:p>
          <a:p>
            <a:r>
              <a:rPr lang="es-MX" sz="2000" dirty="0" smtClean="0"/>
              <a:t>durante las reuniones con padres de familia.</a:t>
            </a:r>
            <a:endParaRPr lang="es-MX"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552</TotalTime>
  <Words>1484</Words>
  <Application>Microsoft Office PowerPoint</Application>
  <PresentationFormat>Presentación en pantalla (4:3)</PresentationFormat>
  <Paragraphs>175</Paragraphs>
  <Slides>19</Slides>
  <Notes>19</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Mirador</vt:lpstr>
      <vt:lpstr>Escuela normal de educación preescolar  encuadre de cuidado de la salud infantil</vt:lpstr>
      <vt:lpstr>    Propósitos de la asignatura </vt:lpstr>
      <vt:lpstr>Diapositiva 3</vt:lpstr>
      <vt:lpstr>PRESENTACIÓN DE LOS BLOQUES:</vt:lpstr>
      <vt:lpstr>Diapositiva 5</vt:lpstr>
      <vt:lpstr>Diapositiva 6</vt:lpstr>
      <vt:lpstr>Diapositiva 7</vt:lpstr>
      <vt:lpstr>Diapositiva 8</vt:lpstr>
      <vt:lpstr>Diapositiva 9</vt:lpstr>
      <vt:lpstr>COMPETENCIAS A DESARROLLAR DE PERFIL DE EGRESO:</vt:lpstr>
      <vt:lpstr>Diapositiva 11</vt:lpstr>
      <vt:lpstr>Diapositiva 12</vt:lpstr>
      <vt:lpstr>Diapositiva 13</vt:lpstr>
      <vt:lpstr>EVALUACIÓN:</vt:lpstr>
      <vt:lpstr>VINCULACIÓN CON OTROS CURSOS:</vt:lpstr>
      <vt:lpstr>MATERIALES A UTILIZAR:</vt:lpstr>
      <vt:lpstr>FECHAS DE EVALUACIÓN:</vt:lpstr>
      <vt:lpstr>SEMANAS DE OBSERVACIÓN Y PRÁCTICA DOCENTE:</vt:lpstr>
      <vt:lpstr>ACTIVIDADES: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Mayra</dc:creator>
  <cp:lastModifiedBy>Mayra</cp:lastModifiedBy>
  <cp:revision>44</cp:revision>
  <dcterms:created xsi:type="dcterms:W3CDTF">2010-08-16T16:40:09Z</dcterms:created>
  <dcterms:modified xsi:type="dcterms:W3CDTF">2011-08-18T19:15:06Z</dcterms:modified>
</cp:coreProperties>
</file>