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086" y="-51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68FE5D-1BAF-4995-84B9-9F955C6EDE7F}" type="datetimeFigureOut">
              <a:rPr lang="es-ES" smtClean="0"/>
              <a:pPr/>
              <a:t>09/09/2009</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EF140F-3D73-445B-AAE9-7D6CAF0568B6}"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BDEF140F-3D73-445B-AAE9-7D6CAF0568B6}" type="slidenum">
              <a:rPr lang="es-ES" smtClean="0"/>
              <a:pPr/>
              <a:t>3</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0871DA5F-6127-4C3C-AC50-0B9040A3C5C3}" type="datetimeFigureOut">
              <a:rPr lang="es-ES" smtClean="0"/>
              <a:pPr/>
              <a:t>09/09/2009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B30FA19-CAA5-4F26-A27A-BF271C0D9BCB}"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0871DA5F-6127-4C3C-AC50-0B9040A3C5C3}" type="datetimeFigureOut">
              <a:rPr lang="es-ES" smtClean="0"/>
              <a:pPr/>
              <a:t>09/09/2009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B30FA19-CAA5-4F26-A27A-BF271C0D9BCB}"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0871DA5F-6127-4C3C-AC50-0B9040A3C5C3}" type="datetimeFigureOut">
              <a:rPr lang="es-ES" smtClean="0"/>
              <a:pPr/>
              <a:t>09/09/2009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B30FA19-CAA5-4F26-A27A-BF271C0D9BCB}"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0871DA5F-6127-4C3C-AC50-0B9040A3C5C3}" type="datetimeFigureOut">
              <a:rPr lang="es-ES" smtClean="0"/>
              <a:pPr/>
              <a:t>09/09/2009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B30FA19-CAA5-4F26-A27A-BF271C0D9BCB}"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871DA5F-6127-4C3C-AC50-0B9040A3C5C3}" type="datetimeFigureOut">
              <a:rPr lang="es-ES" smtClean="0"/>
              <a:pPr/>
              <a:t>09/09/2009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B30FA19-CAA5-4F26-A27A-BF271C0D9BCB}"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0871DA5F-6127-4C3C-AC50-0B9040A3C5C3}" type="datetimeFigureOut">
              <a:rPr lang="es-ES" smtClean="0"/>
              <a:pPr/>
              <a:t>09/09/2009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3B30FA19-CAA5-4F26-A27A-BF271C0D9BCB}"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0871DA5F-6127-4C3C-AC50-0B9040A3C5C3}" type="datetimeFigureOut">
              <a:rPr lang="es-ES" smtClean="0"/>
              <a:pPr/>
              <a:t>09/09/2009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3B30FA19-CAA5-4F26-A27A-BF271C0D9BCB}"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0871DA5F-6127-4C3C-AC50-0B9040A3C5C3}" type="datetimeFigureOut">
              <a:rPr lang="es-ES" smtClean="0"/>
              <a:pPr/>
              <a:t>09/09/2009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3B30FA19-CAA5-4F26-A27A-BF271C0D9BCB}"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871DA5F-6127-4C3C-AC50-0B9040A3C5C3}" type="datetimeFigureOut">
              <a:rPr lang="es-ES" smtClean="0"/>
              <a:pPr/>
              <a:t>09/09/2009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3B30FA19-CAA5-4F26-A27A-BF271C0D9BCB}"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871DA5F-6127-4C3C-AC50-0B9040A3C5C3}" type="datetimeFigureOut">
              <a:rPr lang="es-ES" smtClean="0"/>
              <a:pPr/>
              <a:t>09/09/2009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3B30FA19-CAA5-4F26-A27A-BF271C0D9BCB}"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871DA5F-6127-4C3C-AC50-0B9040A3C5C3}" type="datetimeFigureOut">
              <a:rPr lang="es-ES" smtClean="0"/>
              <a:pPr/>
              <a:t>09/09/2009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3B30FA19-CAA5-4F26-A27A-BF271C0D9BCB}"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71DA5F-6127-4C3C-AC50-0B9040A3C5C3}" type="datetimeFigureOut">
              <a:rPr lang="es-ES" smtClean="0"/>
              <a:pPr/>
              <a:t>09/09/2009</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30FA19-CAA5-4F26-A27A-BF271C0D9BCB}"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eliceo.com/files/2008/12/ninos-dibujando.jp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http://www.fapar.org/imagenes2/preescolar.jpg"/>
          <p:cNvPicPr>
            <a:picLocks noChangeAspect="1" noChangeArrowheads="1"/>
          </p:cNvPicPr>
          <p:nvPr/>
        </p:nvPicPr>
        <p:blipFill>
          <a:blip r:embed="rId2"/>
          <a:srcRect/>
          <a:stretch>
            <a:fillRect/>
          </a:stretch>
        </p:blipFill>
        <p:spPr bwMode="auto">
          <a:xfrm>
            <a:off x="1214414" y="-23007"/>
            <a:ext cx="6651640" cy="6881007"/>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
        <p:nvSpPr>
          <p:cNvPr id="2" name="1 Título"/>
          <p:cNvSpPr>
            <a:spLocks noGrp="1"/>
          </p:cNvSpPr>
          <p:nvPr>
            <p:ph type="ctrTitle"/>
          </p:nvPr>
        </p:nvSpPr>
        <p:spPr/>
        <p:txBody>
          <a:bodyPr/>
          <a:lstStyle/>
          <a:p>
            <a:r>
              <a:rPr lang="es-ES" dirty="0" smtClean="0"/>
              <a:t>CUIDADO DE LA SALUD INFANTIL</a:t>
            </a:r>
            <a:endParaRPr lang="es-ES" dirty="0"/>
          </a:p>
        </p:txBody>
      </p:sp>
      <p:sp>
        <p:nvSpPr>
          <p:cNvPr id="3" name="2 Subtítulo"/>
          <p:cNvSpPr>
            <a:spLocks noGrp="1"/>
          </p:cNvSpPr>
          <p:nvPr>
            <p:ph type="subTitle" idx="1"/>
          </p:nvPr>
        </p:nvSpPr>
        <p:spPr/>
        <p:txBody>
          <a:bodyPr/>
          <a:lstStyle/>
          <a:p>
            <a:r>
              <a:rPr lang="es-ES" b="1" dirty="0" smtClean="0">
                <a:solidFill>
                  <a:srgbClr val="FF0000"/>
                </a:solidFill>
              </a:rPr>
              <a:t>LICENCIATURA EN EDUCACION PREESCOLAR  5º SEMESTRE </a:t>
            </a:r>
            <a:endParaRPr lang="es-ES" b="1"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Criterios de Evaluación</a:t>
            </a:r>
            <a:endParaRPr lang="es-ES" dirty="0"/>
          </a:p>
        </p:txBody>
      </p:sp>
      <p:sp>
        <p:nvSpPr>
          <p:cNvPr id="3" name="2 Marcador de contenido"/>
          <p:cNvSpPr>
            <a:spLocks noGrp="1"/>
          </p:cNvSpPr>
          <p:nvPr>
            <p:ph idx="1"/>
          </p:nvPr>
        </p:nvSpPr>
        <p:spPr/>
        <p:txBody>
          <a:bodyPr/>
          <a:lstStyle/>
          <a:p>
            <a:r>
              <a:rPr lang="es-ES" dirty="0" smtClean="0"/>
              <a:t>Examen                                              50%</a:t>
            </a:r>
          </a:p>
          <a:p>
            <a:pPr>
              <a:buNone/>
            </a:pPr>
            <a:endParaRPr lang="es-ES" dirty="0" smtClean="0"/>
          </a:p>
          <a:p>
            <a:r>
              <a:rPr lang="es-ES" dirty="0" smtClean="0"/>
              <a:t>Trabajos escritos                               20%</a:t>
            </a:r>
          </a:p>
          <a:p>
            <a:pPr>
              <a:buNone/>
            </a:pPr>
            <a:endParaRPr lang="es-ES" dirty="0" smtClean="0"/>
          </a:p>
          <a:p>
            <a:r>
              <a:rPr lang="es-ES" dirty="0" smtClean="0"/>
              <a:t>Participaciones, exposiciones y manejo </a:t>
            </a:r>
          </a:p>
          <a:p>
            <a:pPr>
              <a:buNone/>
            </a:pPr>
            <a:r>
              <a:rPr lang="es-ES" dirty="0" smtClean="0"/>
              <a:t>    de material                                        10%</a:t>
            </a:r>
          </a:p>
          <a:p>
            <a:r>
              <a:rPr lang="es-ES" dirty="0" smtClean="0"/>
              <a:t>Observación y práctica docente     20%</a:t>
            </a:r>
          </a:p>
          <a:p>
            <a:endParaRPr lang="es-E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Criterios de evaluación </a:t>
            </a:r>
            <a:endParaRPr lang="es-ES" dirty="0"/>
          </a:p>
        </p:txBody>
      </p:sp>
      <p:sp>
        <p:nvSpPr>
          <p:cNvPr id="3" name="2 Marcador de contenido"/>
          <p:cNvSpPr>
            <a:spLocks noGrp="1"/>
          </p:cNvSpPr>
          <p:nvPr>
            <p:ph idx="1"/>
          </p:nvPr>
        </p:nvSpPr>
        <p:spPr/>
        <p:txBody>
          <a:bodyPr/>
          <a:lstStyle/>
          <a:p>
            <a:r>
              <a:rPr lang="es-ES" dirty="0" smtClean="0"/>
              <a:t>Semanal para conjuntarlo en el avance programático</a:t>
            </a:r>
          </a:p>
          <a:p>
            <a:r>
              <a:rPr lang="es-ES" dirty="0" smtClean="0"/>
              <a:t>Examen de diagnóstico</a:t>
            </a:r>
          </a:p>
          <a:p>
            <a:endParaRPr lang="es-ES" dirty="0" smtClean="0"/>
          </a:p>
          <a:p>
            <a:r>
              <a:rPr lang="es-ES" dirty="0" smtClean="0"/>
              <a:t>Examen de periodo</a:t>
            </a:r>
          </a:p>
          <a:p>
            <a:r>
              <a:rPr lang="es-ES" dirty="0" smtClean="0"/>
              <a:t>Examen extraordinario 120 reactivos de opción múltiple</a:t>
            </a:r>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8" name="Picture 6" descr="http://www.dentalmatiascousinochile.cl/wp-content/pediatricdenticarepccoloradodentalfactsboy-328x4921.jpg"/>
          <p:cNvPicPr>
            <a:picLocks noChangeAspect="1" noChangeArrowheads="1"/>
          </p:cNvPicPr>
          <p:nvPr/>
        </p:nvPicPr>
        <p:blipFill>
          <a:blip r:embed="rId2"/>
          <a:srcRect/>
          <a:stretch>
            <a:fillRect/>
          </a:stretch>
        </p:blipFill>
        <p:spPr bwMode="auto">
          <a:xfrm>
            <a:off x="5000628" y="214290"/>
            <a:ext cx="3857652" cy="6429420"/>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
        <p:nvSpPr>
          <p:cNvPr id="3" name="2 Marcador de contenido"/>
          <p:cNvSpPr>
            <a:spLocks noGrp="1"/>
          </p:cNvSpPr>
          <p:nvPr>
            <p:ph idx="1"/>
          </p:nvPr>
        </p:nvSpPr>
        <p:spPr>
          <a:xfrm>
            <a:off x="214282" y="357166"/>
            <a:ext cx="5000628" cy="6143668"/>
          </a:xfrm>
        </p:spPr>
        <p:txBody>
          <a:bodyPr>
            <a:normAutofit fontScale="92500" lnSpcReduction="10000"/>
          </a:bodyPr>
          <a:lstStyle/>
          <a:p>
            <a:r>
              <a:rPr lang="es-ES" dirty="0" smtClean="0"/>
              <a:t>Bloque I. La Nutrición  en la salud y en el desarrollo de los niños. </a:t>
            </a:r>
          </a:p>
          <a:p>
            <a:endParaRPr lang="es-ES" dirty="0" smtClean="0"/>
          </a:p>
          <a:p>
            <a:r>
              <a:rPr lang="es-ES" dirty="0" smtClean="0"/>
              <a:t>Bloque II. Enfermedades y accidentes frecuentes durante la Infancia. Prevención, señales de alarma y atención.</a:t>
            </a:r>
          </a:p>
          <a:p>
            <a:endParaRPr lang="es-ES" dirty="0" smtClean="0"/>
          </a:p>
          <a:p>
            <a:r>
              <a:rPr lang="es-ES" dirty="0" smtClean="0"/>
              <a:t>Bloque III. La educación preescolar y la promoción de la salud infantil</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Propósitos generales del curso</a:t>
            </a:r>
            <a:endParaRPr lang="es-ES" dirty="0"/>
          </a:p>
        </p:txBody>
      </p:sp>
      <p:sp>
        <p:nvSpPr>
          <p:cNvPr id="3" name="2 Marcador de contenido"/>
          <p:cNvSpPr>
            <a:spLocks noGrp="1"/>
          </p:cNvSpPr>
          <p:nvPr>
            <p:ph idx="1"/>
          </p:nvPr>
        </p:nvSpPr>
        <p:spPr>
          <a:xfrm>
            <a:off x="3500430" y="1214422"/>
            <a:ext cx="5329246" cy="5286412"/>
          </a:xfrm>
        </p:spPr>
        <p:txBody>
          <a:bodyPr>
            <a:normAutofit fontScale="92500" lnSpcReduction="20000"/>
          </a:bodyPr>
          <a:lstStyle/>
          <a:p>
            <a:r>
              <a:rPr lang="es-ES" dirty="0" smtClean="0"/>
              <a:t>Comprendan las repercusiones que pueden tener los factores nutricionales, la morbilidad y los accidentes en el crecimiento y en el desarrollo de los niños en edad preescolar </a:t>
            </a:r>
          </a:p>
          <a:p>
            <a:r>
              <a:rPr lang="es-ES" dirty="0" smtClean="0"/>
              <a:t>Conozcan las formas de prevención y detección de los trastornos, las enfermedades y los accidentes más frecuentes que presentan los niños durante la edad preescolar</a:t>
            </a:r>
          </a:p>
          <a:p>
            <a:pPr>
              <a:buNone/>
            </a:pPr>
            <a:endParaRPr lang="es-ES" dirty="0" smtClean="0"/>
          </a:p>
          <a:p>
            <a:endParaRPr lang="es-ES" dirty="0"/>
          </a:p>
        </p:txBody>
      </p:sp>
      <p:pic>
        <p:nvPicPr>
          <p:cNvPr id="7170" name="Picture 2" descr="http://www.csm.cl/imagenes/edu_paciente/accidentes_ninos.jpg"/>
          <p:cNvPicPr>
            <a:picLocks noChangeAspect="1" noChangeArrowheads="1"/>
          </p:cNvPicPr>
          <p:nvPr/>
        </p:nvPicPr>
        <p:blipFill>
          <a:blip r:embed="rId3"/>
          <a:srcRect/>
          <a:stretch>
            <a:fillRect/>
          </a:stretch>
        </p:blipFill>
        <p:spPr bwMode="auto">
          <a:xfrm>
            <a:off x="285720" y="1571612"/>
            <a:ext cx="3303476" cy="464347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85720" y="0"/>
            <a:ext cx="5643602" cy="6858000"/>
          </a:xfrm>
        </p:spPr>
        <p:txBody>
          <a:bodyPr>
            <a:normAutofit fontScale="92500" lnSpcReduction="20000"/>
          </a:bodyPr>
          <a:lstStyle/>
          <a:p>
            <a:r>
              <a:rPr lang="es-ES" dirty="0" smtClean="0"/>
              <a:t>Obtengan los elementos que les permitan promover en las escuelas un entorno saludable para los niños, definir los contenidos relacionados con la educación para la salud que serán tratados en el jardín de niños y orientar a los padres de familia sobre el cuidado de la salud infantil </a:t>
            </a:r>
          </a:p>
          <a:p>
            <a:r>
              <a:rPr lang="es-ES" dirty="0" smtClean="0"/>
              <a:t>Ejerciten sus habilidades didácticas en el diseño de estrategias que promuevan en los niños la adquisición de conocimientos, hábitos y actitudes favorables para la salud y su cuidado personal.</a:t>
            </a:r>
          </a:p>
          <a:p>
            <a:endParaRPr lang="es-ES" dirty="0"/>
          </a:p>
        </p:txBody>
      </p:sp>
      <p:pic>
        <p:nvPicPr>
          <p:cNvPr id="6146" name="Picture 2" descr="http://ciudadplaza.com.mx/imagenes/imagenes-negocios/CMontessori21/v1.jpg"/>
          <p:cNvPicPr>
            <a:picLocks noChangeAspect="1" noChangeArrowheads="1"/>
          </p:cNvPicPr>
          <p:nvPr/>
        </p:nvPicPr>
        <p:blipFill>
          <a:blip r:embed="rId2"/>
          <a:srcRect/>
          <a:stretch>
            <a:fillRect/>
          </a:stretch>
        </p:blipFill>
        <p:spPr bwMode="auto">
          <a:xfrm>
            <a:off x="5857884" y="571480"/>
            <a:ext cx="2950598" cy="5857892"/>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Relación con otras asignaturas</a:t>
            </a:r>
            <a:endParaRPr lang="es-ES" dirty="0"/>
          </a:p>
        </p:txBody>
      </p:sp>
      <p:sp>
        <p:nvSpPr>
          <p:cNvPr id="3" name="2 Marcador de contenido"/>
          <p:cNvSpPr>
            <a:spLocks noGrp="1"/>
          </p:cNvSpPr>
          <p:nvPr>
            <p:ph idx="1"/>
          </p:nvPr>
        </p:nvSpPr>
        <p:spPr>
          <a:xfrm>
            <a:off x="4500562" y="1214422"/>
            <a:ext cx="4357686" cy="5400676"/>
          </a:xfrm>
        </p:spPr>
        <p:txBody>
          <a:bodyPr>
            <a:normAutofit fontScale="92500" lnSpcReduction="20000"/>
          </a:bodyPr>
          <a:lstStyle/>
          <a:p>
            <a:r>
              <a:rPr lang="es-ES" dirty="0" smtClean="0"/>
              <a:t>Desarrollo infantil. Contempla las etapas de crecimiento y desarrollo del niño desde su nacimiento hasta la edad preescolar.</a:t>
            </a:r>
          </a:p>
          <a:p>
            <a:r>
              <a:rPr lang="es-ES" dirty="0" smtClean="0"/>
              <a:t>Desarrollo físico y psicomotor. Promoción de la salud y la higiene infantil, así como las posibilidades de movimiento y limitantes del niño.</a:t>
            </a:r>
          </a:p>
          <a:p>
            <a:pPr>
              <a:buNone/>
            </a:pPr>
            <a:endParaRPr lang="es-ES" dirty="0" smtClean="0"/>
          </a:p>
        </p:txBody>
      </p:sp>
      <p:pic>
        <p:nvPicPr>
          <p:cNvPr id="5122" name="Picture 2" descr="http://bp1.blogger.com/_09ehQQY5dk0/SCTjYiPRtgI/AAAAAAAADqk/rNtmb97d54g/s400/bds.jpg"/>
          <p:cNvPicPr>
            <a:picLocks noChangeAspect="1" noChangeArrowheads="1"/>
          </p:cNvPicPr>
          <p:nvPr/>
        </p:nvPicPr>
        <p:blipFill>
          <a:blip r:embed="rId2"/>
          <a:srcRect/>
          <a:stretch>
            <a:fillRect/>
          </a:stretch>
        </p:blipFill>
        <p:spPr bwMode="auto">
          <a:xfrm>
            <a:off x="285720" y="1571612"/>
            <a:ext cx="4107036" cy="4429156"/>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a:spLocks noGrp="1"/>
          </p:cNvSpPr>
          <p:nvPr>
            <p:ph idx="1"/>
          </p:nvPr>
        </p:nvSpPr>
        <p:spPr>
          <a:xfrm>
            <a:off x="0" y="357166"/>
            <a:ext cx="4429124" cy="6500834"/>
          </a:xfrm>
        </p:spPr>
        <p:txBody>
          <a:bodyPr>
            <a:normAutofit fontScale="85000" lnSpcReduction="10000"/>
          </a:bodyPr>
          <a:lstStyle/>
          <a:p>
            <a:r>
              <a:rPr lang="es-ES" dirty="0" smtClean="0"/>
              <a:t>Necesidades educativas especiales. Análisis de las diferentes discapacidades para su atención docente  </a:t>
            </a:r>
          </a:p>
          <a:p>
            <a:pPr>
              <a:buNone/>
            </a:pPr>
            <a:endParaRPr lang="es-ES" dirty="0" smtClean="0"/>
          </a:p>
          <a:p>
            <a:r>
              <a:rPr lang="es-ES" dirty="0" smtClean="0"/>
              <a:t>Socialización y afectividad del niño. Factores que afectan la interacción social que repercuta en las emociones del niño.</a:t>
            </a:r>
          </a:p>
          <a:p>
            <a:pPr>
              <a:buNone/>
            </a:pPr>
            <a:endParaRPr lang="es-ES" dirty="0" smtClean="0"/>
          </a:p>
          <a:p>
            <a:r>
              <a:rPr lang="es-ES" dirty="0" smtClean="0"/>
              <a:t>Entorno familiar y social. Por las emociones que genera el entorno familiar y social y las repercusiones que repercuten en la salud.</a:t>
            </a:r>
            <a:endParaRPr lang="es-ES" dirty="0"/>
          </a:p>
        </p:txBody>
      </p:sp>
      <p:pic>
        <p:nvPicPr>
          <p:cNvPr id="4098" name="Picture 2" descr="http://www.eliceo.com/files/2008/12/ninos-dibujando-300x199.jpg">
            <a:hlinkClick r:id="rId2"/>
          </p:cNvPr>
          <p:cNvPicPr>
            <a:picLocks noChangeAspect="1" noChangeArrowheads="1"/>
          </p:cNvPicPr>
          <p:nvPr/>
        </p:nvPicPr>
        <p:blipFill>
          <a:blip r:embed="rId3"/>
          <a:srcRect/>
          <a:stretch>
            <a:fillRect/>
          </a:stretch>
        </p:blipFill>
        <p:spPr bwMode="auto">
          <a:xfrm>
            <a:off x="4439421" y="785794"/>
            <a:ext cx="4418859" cy="5572164"/>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Competencias que se desarrollan del Perfil de egreso</a:t>
            </a:r>
            <a:br>
              <a:rPr lang="es-ES" dirty="0" smtClean="0"/>
            </a:br>
            <a:r>
              <a:rPr lang="es-ES" dirty="0"/>
              <a:t> </a:t>
            </a:r>
          </a:p>
        </p:txBody>
      </p:sp>
      <p:sp>
        <p:nvSpPr>
          <p:cNvPr id="3" name="2 Marcador de contenido"/>
          <p:cNvSpPr>
            <a:spLocks noGrp="1"/>
          </p:cNvSpPr>
          <p:nvPr>
            <p:ph idx="1"/>
          </p:nvPr>
        </p:nvSpPr>
        <p:spPr>
          <a:xfrm>
            <a:off x="4357686" y="1285860"/>
            <a:ext cx="4786314" cy="5572140"/>
          </a:xfrm>
        </p:spPr>
        <p:txBody>
          <a:bodyPr>
            <a:normAutofit fontScale="92500" lnSpcReduction="10000"/>
          </a:bodyPr>
          <a:lstStyle/>
          <a:p>
            <a:r>
              <a:rPr lang="es-ES" dirty="0" smtClean="0"/>
              <a:t>1. Habilidades intelectuales especificas:</a:t>
            </a:r>
          </a:p>
          <a:p>
            <a:pPr>
              <a:buNone/>
            </a:pPr>
            <a:r>
              <a:rPr lang="es-ES" dirty="0" smtClean="0"/>
              <a:t>        a. capacidad de comprensión</a:t>
            </a:r>
          </a:p>
          <a:p>
            <a:pPr>
              <a:buNone/>
            </a:pPr>
            <a:r>
              <a:rPr lang="es-ES" dirty="0" smtClean="0"/>
              <a:t>        b. expresa sus ideas con claridad, sencillez y              corrección</a:t>
            </a:r>
          </a:p>
          <a:p>
            <a:pPr>
              <a:buNone/>
            </a:pPr>
            <a:r>
              <a:rPr lang="es-ES" dirty="0" smtClean="0"/>
              <a:t>       c. orienta a los alumnos para analizar       situaciones y resolver problemas</a:t>
            </a:r>
          </a:p>
          <a:p>
            <a:pPr>
              <a:buNone/>
            </a:pPr>
            <a:r>
              <a:rPr lang="es-ES" dirty="0" smtClean="0"/>
              <a:t>      d. investigación científica </a:t>
            </a:r>
            <a:endParaRPr lang="es-ES" dirty="0"/>
          </a:p>
        </p:txBody>
      </p:sp>
      <p:pic>
        <p:nvPicPr>
          <p:cNvPr id="3074" name="Picture 2" descr="http://www.chicadelatele.com/myfiles/chicadelatele/sabes-mas.jpg"/>
          <p:cNvPicPr>
            <a:picLocks noChangeAspect="1" noChangeArrowheads="1"/>
          </p:cNvPicPr>
          <p:nvPr/>
        </p:nvPicPr>
        <p:blipFill>
          <a:blip r:embed="rId2"/>
          <a:srcRect/>
          <a:stretch>
            <a:fillRect/>
          </a:stretch>
        </p:blipFill>
        <p:spPr bwMode="auto">
          <a:xfrm>
            <a:off x="357158" y="1714488"/>
            <a:ext cx="3850235" cy="4710121"/>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ES" dirty="0" smtClean="0"/>
              <a:t>2. Dominio de los propósitos y contenidos básicos de la educación preescolar:</a:t>
            </a:r>
          </a:p>
          <a:p>
            <a:endParaRPr lang="es-ES" dirty="0" smtClean="0"/>
          </a:p>
          <a:p>
            <a:pPr>
              <a:buNone/>
            </a:pPr>
            <a:r>
              <a:rPr lang="es-ES" dirty="0" smtClean="0"/>
              <a:t>    a. Reconoce la educación preescolar y promueve la democratización</a:t>
            </a:r>
          </a:p>
          <a:p>
            <a:pPr>
              <a:buNone/>
            </a:pPr>
            <a:endParaRPr lang="es-ES" dirty="0" smtClean="0"/>
          </a:p>
          <a:p>
            <a:pPr>
              <a:buNone/>
            </a:pPr>
            <a:r>
              <a:rPr lang="es-ES" dirty="0" smtClean="0"/>
              <a:t>    b. Comprende el significado de los propósitos </a:t>
            </a:r>
          </a:p>
          <a:p>
            <a:pPr>
              <a:buNone/>
            </a:pPr>
            <a:endParaRPr lang="es-E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596" y="857232"/>
            <a:ext cx="8229600" cy="4525963"/>
          </a:xfrm>
        </p:spPr>
        <p:txBody>
          <a:bodyPr/>
          <a:lstStyle/>
          <a:p>
            <a:pPr>
              <a:buNone/>
            </a:pPr>
            <a:r>
              <a:rPr lang="es-ES" dirty="0" smtClean="0"/>
              <a:t>3. Competencias didácticas</a:t>
            </a:r>
          </a:p>
          <a:p>
            <a:pPr marL="514350" indent="-514350">
              <a:buAutoNum type="alphaLcPeriod"/>
            </a:pPr>
            <a:r>
              <a:rPr lang="es-ES" dirty="0" smtClean="0"/>
              <a:t>Diseñar actividades</a:t>
            </a:r>
          </a:p>
          <a:p>
            <a:pPr marL="514350" indent="-514350">
              <a:buAutoNum type="alphaLcPeriod"/>
            </a:pPr>
            <a:endParaRPr lang="es-ES" dirty="0"/>
          </a:p>
          <a:p>
            <a:pPr marL="514350" indent="-514350">
              <a:buNone/>
            </a:pPr>
            <a:r>
              <a:rPr lang="es-ES" dirty="0" smtClean="0"/>
              <a:t>4. Identidad profesional y ética</a:t>
            </a:r>
          </a:p>
          <a:p>
            <a:pPr marL="514350" indent="-514350">
              <a:buNone/>
            </a:pPr>
            <a:endParaRPr lang="es-ES" dirty="0"/>
          </a:p>
          <a:p>
            <a:pPr marL="514350" indent="-514350">
              <a:buNone/>
            </a:pPr>
            <a:r>
              <a:rPr lang="es-ES" dirty="0" smtClean="0"/>
              <a:t>5. Capacidad de percepción y respuesta a las condiciones sociales del entorno de la escuela.</a:t>
            </a:r>
            <a:endParaRPr lang="es-ES"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TotalTime>
  <Words>466</Words>
  <Application>Microsoft Office PowerPoint</Application>
  <PresentationFormat>Presentación en pantalla (4:3)</PresentationFormat>
  <Paragraphs>52</Paragraphs>
  <Slides>11</Slides>
  <Notes>1</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Tema de Office</vt:lpstr>
      <vt:lpstr>CUIDADO DE LA SALUD INFANTIL</vt:lpstr>
      <vt:lpstr>Diapositiva 2</vt:lpstr>
      <vt:lpstr>Propósitos generales del curso</vt:lpstr>
      <vt:lpstr>Diapositiva 4</vt:lpstr>
      <vt:lpstr>Relación con otras asignaturas</vt:lpstr>
      <vt:lpstr>Diapositiva 6</vt:lpstr>
      <vt:lpstr>Competencias que se desarrollan del Perfil de egreso  </vt:lpstr>
      <vt:lpstr>Diapositiva 8</vt:lpstr>
      <vt:lpstr>Diapositiva 9</vt:lpstr>
      <vt:lpstr>Criterios de Evaluación</vt:lpstr>
      <vt:lpstr>Criterios de evaluación </vt:lpstr>
    </vt:vector>
  </TitlesOfParts>
  <Company>Gamolama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CUIDADO DE LA SALUD INFANTIL</dc:title>
  <dc:creator>XP-SP3-V-Gamolama</dc:creator>
  <cp:lastModifiedBy>XP-SP3-V-Gamolama</cp:lastModifiedBy>
  <cp:revision>22</cp:revision>
  <dcterms:created xsi:type="dcterms:W3CDTF">2009-09-05T18:03:58Z</dcterms:created>
  <dcterms:modified xsi:type="dcterms:W3CDTF">2009-09-09T13:43:15Z</dcterms:modified>
</cp:coreProperties>
</file>