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56" r:id="rId10"/>
    <p:sldId id="258" r:id="rId11"/>
    <p:sldId id="259" r:id="rId12"/>
    <p:sldId id="260" r:id="rId13"/>
    <p:sldId id="263" r:id="rId14"/>
    <p:sldId id="261" r:id="rId15"/>
    <p:sldId id="262" r:id="rId16"/>
    <p:sldId id="264" r:id="rId17"/>
    <p:sldId id="267" r:id="rId18"/>
    <p:sldId id="265" r:id="rId19"/>
    <p:sldId id="277" r:id="rId20"/>
    <p:sldId id="266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0"/>
  </p:normalViewPr>
  <p:slideViewPr>
    <p:cSldViewPr>
      <p:cViewPr>
        <p:scale>
          <a:sx n="44" d="100"/>
          <a:sy n="44" d="100"/>
        </p:scale>
        <p:origin x="-1260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Office%20PowerPoin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Office%20PowerPoin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Office%20PowerPoint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2%20en%20Microsoft%20Office%20PowerPoint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2%20en%20Microsoft%20Office%20PowerPoint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Office%20PowerPoin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2%20en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MX" sz="146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MX" dirty="0"/>
              <a:t>COMPARACIÒN DE RESULTADOS  OBTENIDOS EN LA ENEP POR ALUMNOS DE 6º Y 8º SEMESTRES. JUNIO </a:t>
            </a:r>
            <a:r>
              <a:rPr lang="es-MX" dirty="0" smtClean="0"/>
              <a:t>2010</a:t>
            </a:r>
            <a:endParaRPr lang="es-MX" dirty="0"/>
          </a:p>
        </c:rich>
      </c:tx>
      <c:layout>
        <c:manualLayout>
          <c:xMode val="edge"/>
          <c:yMode val="edge"/>
          <c:x val="0.11012433392539969"/>
          <c:y val="2.1028037383177611E-2"/>
        </c:manualLayout>
      </c:layout>
      <c:spPr>
        <a:noFill/>
        <a:ln w="31088">
          <a:noFill/>
        </a:ln>
      </c:spPr>
    </c:title>
    <c:plotArea>
      <c:layout>
        <c:manualLayout>
          <c:layoutTarget val="inner"/>
          <c:xMode val="edge"/>
          <c:yMode val="edge"/>
          <c:x val="0.12433392539964475"/>
          <c:y val="0.21028037383177595"/>
          <c:w val="0.60568383658970026"/>
          <c:h val="0.61915887850467488"/>
        </c:manualLayout>
      </c:layout>
      <c:lineChart>
        <c:grouping val="standard"/>
        <c:ser>
          <c:idx val="0"/>
          <c:order val="0"/>
          <c:tx>
            <c:v>6º SEMESTRE</c:v>
          </c:tx>
          <c:spPr>
            <a:ln w="15544">
              <a:solidFill>
                <a:srgbClr val="00008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spPr>
              <a:noFill/>
              <a:ln w="31088">
                <a:noFill/>
              </a:ln>
            </c:spPr>
            <c:txPr>
              <a:bodyPr/>
              <a:lstStyle/>
              <a:p>
                <a:pPr>
                  <a:defRPr lang="es-MX" sz="1346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Val val="1"/>
          </c:dLbls>
          <c:cat>
            <c:strRef>
              <c:f>Hoja1!$D$27:$D$29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Hoja1!$E$27:$E$29</c:f>
              <c:numCache>
                <c:formatCode>General</c:formatCode>
                <c:ptCount val="3"/>
                <c:pt idx="0">
                  <c:v>82</c:v>
                </c:pt>
                <c:pt idx="1">
                  <c:v>111</c:v>
                </c:pt>
                <c:pt idx="2">
                  <c:v>47</c:v>
                </c:pt>
              </c:numCache>
            </c:numRef>
          </c:val>
        </c:ser>
        <c:ser>
          <c:idx val="1"/>
          <c:order val="1"/>
          <c:tx>
            <c:v>8º SEMESTRE</c:v>
          </c:tx>
          <c:spPr>
            <a:ln w="15544">
              <a:solidFill>
                <a:srgbClr val="FF00FF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dLbls>
            <c:spPr>
              <a:noFill/>
              <a:ln w="31088">
                <a:noFill/>
              </a:ln>
            </c:spPr>
            <c:txPr>
              <a:bodyPr/>
              <a:lstStyle/>
              <a:p>
                <a:pPr>
                  <a:defRPr lang="es-MX" sz="1346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Val val="1"/>
          </c:dLbls>
          <c:cat>
            <c:strRef>
              <c:f>Hoja1!$D$27:$D$29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Hoja1!$F$27:$F$29</c:f>
              <c:numCache>
                <c:formatCode>General</c:formatCode>
                <c:ptCount val="3"/>
                <c:pt idx="0">
                  <c:v>43</c:v>
                </c:pt>
                <c:pt idx="1">
                  <c:v>54</c:v>
                </c:pt>
                <c:pt idx="2">
                  <c:v>15</c:v>
                </c:pt>
              </c:numCache>
            </c:numRef>
          </c:val>
        </c:ser>
        <c:dLbls>
          <c:showVal val="1"/>
        </c:dLbls>
        <c:marker val="1"/>
        <c:axId val="63341696"/>
        <c:axId val="63343232"/>
      </c:lineChart>
      <c:catAx>
        <c:axId val="63341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s-MX" sz="134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/>
                  <a:t>NIVELES DE COMPETENCIA</a:t>
                </a:r>
              </a:p>
            </c:rich>
          </c:tx>
          <c:layout>
            <c:manualLayout>
              <c:xMode val="edge"/>
              <c:yMode val="edge"/>
              <c:x val="0.24156305506216738"/>
              <c:y val="0.90887850467289821"/>
            </c:manualLayout>
          </c:layout>
          <c:spPr>
            <a:noFill/>
            <a:ln w="31088">
              <a:noFill/>
            </a:ln>
          </c:spPr>
        </c:title>
        <c:numFmt formatCode="General" sourceLinked="1"/>
        <c:tickLblPos val="nextTo"/>
        <c:spPr>
          <a:ln w="38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MX" sz="134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3343232"/>
        <c:crossesAt val="0"/>
        <c:lblAlgn val="ctr"/>
        <c:lblOffset val="100"/>
        <c:tickLblSkip val="1"/>
        <c:tickMarkSkip val="1"/>
      </c:catAx>
      <c:valAx>
        <c:axId val="63343232"/>
        <c:scaling>
          <c:orientation val="minMax"/>
        </c:scaling>
        <c:axPos val="l"/>
        <c:majorGridlines>
          <c:spPr>
            <a:ln w="3886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s-MX" sz="134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MX"/>
                  <a:t>Nº DE ALUMNOS</a:t>
                </a:r>
              </a:p>
            </c:rich>
          </c:tx>
          <c:layout>
            <c:manualLayout>
              <c:xMode val="edge"/>
              <c:yMode val="edge"/>
              <c:x val="1.9538188277087091E-2"/>
              <c:y val="0.37149532710280447"/>
            </c:manualLayout>
          </c:layout>
          <c:spPr>
            <a:noFill/>
            <a:ln w="31088">
              <a:noFill/>
            </a:ln>
          </c:spPr>
        </c:title>
        <c:numFmt formatCode="General" sourceLinked="1"/>
        <c:tickLblPos val="nextTo"/>
        <c:spPr>
          <a:ln w="38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MX" sz="134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3341696"/>
        <c:crosses val="autoZero"/>
        <c:crossBetween val="between"/>
        <c:majorUnit val="20"/>
        <c:minorUnit val="4"/>
      </c:valAx>
      <c:spPr>
        <a:solidFill>
          <a:srgbClr val="C0C0C0"/>
        </a:solidFill>
        <a:ln w="15544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4777975133215058"/>
          <c:y val="0.46261682242990682"/>
          <c:w val="0.24511545293072851"/>
          <c:h val="0.10981308411214953"/>
        </c:manualLayout>
      </c:layout>
      <c:spPr>
        <a:solidFill>
          <a:srgbClr val="FFFFFF"/>
        </a:solidFill>
        <a:ln w="3886">
          <a:solidFill>
            <a:srgbClr val="000000"/>
          </a:solidFill>
          <a:prstDash val="solid"/>
        </a:ln>
      </c:spPr>
      <c:txPr>
        <a:bodyPr/>
        <a:lstStyle/>
        <a:p>
          <a:pPr>
            <a:defRPr lang="es-MX" sz="1236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886">
      <a:solidFill>
        <a:srgbClr val="000000"/>
      </a:solidFill>
      <a:prstDash val="solid"/>
    </a:ln>
  </c:spPr>
  <c:txPr>
    <a:bodyPr/>
    <a:lstStyle/>
    <a:p>
      <a:pPr>
        <a:defRPr sz="134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MX" sz="143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MX"/>
              <a:t>COMPARACIÓN DE RESULTADOS DE EGC. ENEP JUNIO 09</a:t>
            </a:r>
          </a:p>
        </c:rich>
      </c:tx>
      <c:layout>
        <c:manualLayout>
          <c:xMode val="edge"/>
          <c:yMode val="edge"/>
          <c:x val="0.12903225806451613"/>
          <c:y val="2.0253164556962036E-2"/>
        </c:manualLayout>
      </c:layout>
      <c:spPr>
        <a:noFill/>
        <a:ln w="30262">
          <a:noFill/>
        </a:ln>
      </c:spPr>
    </c:title>
    <c:plotArea>
      <c:layout>
        <c:manualLayout>
          <c:layoutTarget val="inner"/>
          <c:xMode val="edge"/>
          <c:yMode val="edge"/>
          <c:x val="7.4003795066413802E-2"/>
          <c:y val="0.22531645569620293"/>
          <c:w val="0.68311195445920303"/>
          <c:h val="0.44303797468354428"/>
        </c:manualLayout>
      </c:layout>
      <c:barChart>
        <c:barDir val="col"/>
        <c:grouping val="clustered"/>
        <c:ser>
          <c:idx val="2"/>
          <c:order val="0"/>
          <c:tx>
            <c:v>6º SEMESTRE</c:v>
          </c:tx>
          <c:spPr>
            <a:solidFill>
              <a:srgbClr val="FFFFCC"/>
            </a:solidFill>
            <a:ln w="15131">
              <a:solidFill>
                <a:srgbClr val="000000"/>
              </a:solidFill>
              <a:prstDash val="solid"/>
            </a:ln>
          </c:spPr>
          <c:dLbls>
            <c:spPr>
              <a:noFill/>
              <a:ln w="30262">
                <a:noFill/>
              </a:ln>
            </c:spPr>
            <c:txPr>
              <a:bodyPr/>
              <a:lstStyle/>
              <a:p>
                <a:pPr>
                  <a:defRPr lang="es-MX" sz="122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Val val="1"/>
          </c:dLbls>
          <c:cat>
            <c:strRef>
              <c:f>Hoja1!$D$64:$D$67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Hoja1!$G$64:$G$67</c:f>
              <c:numCache>
                <c:formatCode>General</c:formatCode>
                <c:ptCount val="4"/>
                <c:pt idx="0">
                  <c:v>55.52</c:v>
                </c:pt>
                <c:pt idx="1">
                  <c:v>61.290000000000013</c:v>
                </c:pt>
                <c:pt idx="2">
                  <c:v>59.42</c:v>
                </c:pt>
                <c:pt idx="3">
                  <c:v>62.96</c:v>
                </c:pt>
              </c:numCache>
            </c:numRef>
          </c:val>
        </c:ser>
        <c:ser>
          <c:idx val="3"/>
          <c:order val="1"/>
          <c:tx>
            <c:v>8º SEMESTRE</c:v>
          </c:tx>
          <c:spPr>
            <a:solidFill>
              <a:srgbClr val="CCFFFF"/>
            </a:solidFill>
            <a:ln w="15131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6486347243688849E-2"/>
                  <c:y val="1.6949152542372881E-2"/>
                </c:manualLayout>
              </c:layout>
              <c:showVal val="1"/>
            </c:dLbl>
            <c:dLbl>
              <c:idx val="1"/>
              <c:layout>
                <c:manualLayout>
                  <c:x val="8.2431736218443984E-3"/>
                  <c:y val="8.4745762711864649E-3"/>
                </c:manualLayout>
              </c:layout>
              <c:showVal val="1"/>
            </c:dLbl>
            <c:spPr>
              <a:noFill/>
              <a:ln w="30262">
                <a:noFill/>
              </a:ln>
            </c:spPr>
            <c:txPr>
              <a:bodyPr/>
              <a:lstStyle/>
              <a:p>
                <a:pPr>
                  <a:defRPr lang="es-MX" sz="122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Val val="1"/>
          </c:dLbls>
          <c:cat>
            <c:strRef>
              <c:f>Hoja1!$D$64:$D$67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Hoja1!$H$64:$H$67</c:f>
              <c:numCache>
                <c:formatCode>General</c:formatCode>
                <c:ptCount val="4"/>
                <c:pt idx="0">
                  <c:v>54.74</c:v>
                </c:pt>
                <c:pt idx="1">
                  <c:v>60.04</c:v>
                </c:pt>
                <c:pt idx="2">
                  <c:v>57.3</c:v>
                </c:pt>
                <c:pt idx="3">
                  <c:v>57.3</c:v>
                </c:pt>
              </c:numCache>
            </c:numRef>
          </c:val>
        </c:ser>
        <c:dLbls>
          <c:showVal val="1"/>
        </c:dLbls>
        <c:axId val="64401408"/>
        <c:axId val="64402944"/>
      </c:barChart>
      <c:catAx>
        <c:axId val="64401408"/>
        <c:scaling>
          <c:orientation val="minMax"/>
        </c:scaling>
        <c:axPos val="b"/>
        <c:numFmt formatCode="General" sourceLinked="1"/>
        <c:tickLblPos val="nextTo"/>
        <c:spPr>
          <a:ln w="3783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lang="es-MX" sz="122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4402944"/>
        <c:crosses val="autoZero"/>
        <c:auto val="1"/>
        <c:lblAlgn val="ctr"/>
        <c:lblOffset val="100"/>
        <c:tickLblSkip val="1"/>
        <c:tickMarkSkip val="1"/>
      </c:catAx>
      <c:valAx>
        <c:axId val="64402944"/>
        <c:scaling>
          <c:orientation val="minMax"/>
        </c:scaling>
        <c:axPos val="l"/>
        <c:majorGridlines>
          <c:spPr>
            <a:ln w="378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78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s-MX" sz="122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64401408"/>
        <c:crosses val="autoZero"/>
        <c:crossBetween val="between"/>
      </c:valAx>
      <c:spPr>
        <a:solidFill>
          <a:srgbClr val="C0C0C0"/>
        </a:solidFill>
        <a:ln w="15131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609108159392914"/>
          <c:y val="0.38734177215189941"/>
          <c:w val="0.21631878557874795"/>
          <c:h val="0.11392405063291151"/>
        </c:manualLayout>
      </c:layout>
      <c:spPr>
        <a:solidFill>
          <a:srgbClr val="FFFFFF"/>
        </a:solidFill>
        <a:ln w="3783">
          <a:solidFill>
            <a:srgbClr val="000000"/>
          </a:solidFill>
          <a:prstDash val="solid"/>
        </a:ln>
      </c:spPr>
      <c:txPr>
        <a:bodyPr/>
        <a:lstStyle/>
        <a:p>
          <a:pPr>
            <a:defRPr lang="es-MX" sz="11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783">
      <a:solidFill>
        <a:srgbClr val="000000"/>
      </a:solidFill>
      <a:prstDash val="solid"/>
    </a:ln>
  </c:spPr>
  <c:txPr>
    <a:bodyPr/>
    <a:lstStyle/>
    <a:p>
      <a:pPr>
        <a:defRPr sz="122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MX"/>
            </a:pPr>
            <a:r>
              <a:rPr lang="es-MX" dirty="0" smtClean="0"/>
              <a:t>RESULTADOS</a:t>
            </a:r>
            <a:r>
              <a:rPr lang="es-MX" baseline="0" dirty="0" smtClean="0"/>
              <a:t> GENERALES</a:t>
            </a:r>
            <a:endParaRPr lang="es-MX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530864197530863"/>
          <c:y val="0.11701156195930019"/>
          <c:w val="0.88080246913580262"/>
          <c:h val="0.70059675697746537"/>
        </c:manualLayout>
      </c:layout>
      <c:lineChart>
        <c:grouping val="standard"/>
        <c:ser>
          <c:idx val="0"/>
          <c:order val="0"/>
          <c:tx>
            <c:strRef>
              <c:f>'[Gráfico en Microsoft Office PowerPoint]Hoja1'!$F$103</c:f>
              <c:strCache>
                <c:ptCount val="1"/>
                <c:pt idx="0">
                  <c:v>2009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ln w="38100">
                <a:solidFill>
                  <a:srgbClr val="FF0000"/>
                </a:solidFill>
              </a:ln>
            </c:spPr>
          </c:marker>
          <c:cat>
            <c:strRef>
              <c:f>'[Gráfico en Microsoft Office PowerPoint]Hoja1'!$C$104:$E$108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PowerPoint]Hoja1'!$F$104:$F$108</c:f>
              <c:numCache>
                <c:formatCode>General</c:formatCode>
                <c:ptCount val="5"/>
                <c:pt idx="0">
                  <c:v>65.010000000000005</c:v>
                </c:pt>
                <c:pt idx="1">
                  <c:v>61.9</c:v>
                </c:pt>
                <c:pt idx="2">
                  <c:v>60.78</c:v>
                </c:pt>
                <c:pt idx="3">
                  <c:v>61.220000000000013</c:v>
                </c:pt>
              </c:numCache>
            </c:numRef>
          </c:val>
        </c:ser>
        <c:ser>
          <c:idx val="1"/>
          <c:order val="1"/>
          <c:tx>
            <c:strRef>
              <c:f>'[Gráfico en Microsoft Office PowerPoint]Hoja1'!$G$103</c:f>
              <c:strCache>
                <c:ptCount val="1"/>
                <c:pt idx="0">
                  <c:v>2010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'[Gráfico en Microsoft Office PowerPoint]Hoja1'!$C$104:$E$108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PowerPoint]Hoja1'!$G$104:$G$108</c:f>
              <c:numCache>
                <c:formatCode>General</c:formatCode>
                <c:ptCount val="5"/>
                <c:pt idx="0">
                  <c:v>55.13</c:v>
                </c:pt>
                <c:pt idx="1">
                  <c:v>60.660000000000011</c:v>
                </c:pt>
                <c:pt idx="2">
                  <c:v>58.36</c:v>
                </c:pt>
                <c:pt idx="3">
                  <c:v>62.54</c:v>
                </c:pt>
              </c:numCache>
            </c:numRef>
          </c:val>
        </c:ser>
        <c:marker val="1"/>
        <c:axId val="52113408"/>
        <c:axId val="52115328"/>
      </c:lineChart>
      <c:catAx>
        <c:axId val="521134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115328"/>
        <c:crosses val="autoZero"/>
        <c:auto val="1"/>
        <c:lblAlgn val="ctr"/>
        <c:lblOffset val="100"/>
      </c:catAx>
      <c:valAx>
        <c:axId val="52115328"/>
        <c:scaling>
          <c:orientation val="minMax"/>
        </c:scaling>
        <c:axPos val="l"/>
        <c:majorGridlines/>
        <c:title>
          <c:layout/>
          <c:txPr>
            <a:bodyPr/>
            <a:lstStyle/>
            <a:p>
              <a:pPr>
                <a:defRPr lang="es-MX"/>
              </a:pPr>
              <a:endParaRPr lang="es-ES"/>
            </a:p>
          </c:txPr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1134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 algn="ctr">
              <a:defRPr lang="es-MX"/>
            </a:pPr>
            <a:r>
              <a:rPr lang="es-MX" sz="1600" dirty="0"/>
              <a:t>COMPARATIVO</a:t>
            </a:r>
            <a:r>
              <a:rPr lang="es-MX" sz="1600" baseline="0" dirty="0"/>
              <a:t> DE PROMEDIO DE ACIERTOS                             </a:t>
            </a:r>
            <a:endParaRPr lang="es-MX" sz="1600" baseline="0" dirty="0" smtClean="0"/>
          </a:p>
          <a:p>
            <a:pPr algn="ctr">
              <a:defRPr lang="es-MX"/>
            </a:pPr>
            <a:r>
              <a:rPr lang="es-MX" sz="1600" baseline="0" dirty="0" smtClean="0"/>
              <a:t>DE </a:t>
            </a:r>
            <a:r>
              <a:rPr lang="es-MX" sz="1600" baseline="0" dirty="0"/>
              <a:t>ENTIDAD Y ENEP 6o SEMESTRE</a:t>
            </a:r>
            <a:endParaRPr lang="es-MX" sz="16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'[Gráfico en Microsoft Office PowerPoint]Hoja3'!$B$11</c:f>
              <c:strCache>
                <c:ptCount val="1"/>
                <c:pt idx="0">
                  <c:v>ESCUELA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pPr>
              <a:ln w="57150">
                <a:solidFill>
                  <a:srgbClr val="FF0000"/>
                </a:solidFill>
              </a:ln>
            </c:spPr>
          </c:marker>
          <c:cat>
            <c:strRef>
              <c:f>'[Gráfico en Microsoft Office PowerPoint]Hoja3'!$C$10:$F$10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PowerPoint]Hoja3'!$C$11:$F$11</c:f>
              <c:numCache>
                <c:formatCode>General</c:formatCode>
                <c:ptCount val="4"/>
                <c:pt idx="0">
                  <c:v>55.52</c:v>
                </c:pt>
                <c:pt idx="1">
                  <c:v>61.290000000000013</c:v>
                </c:pt>
                <c:pt idx="2">
                  <c:v>59.42</c:v>
                </c:pt>
                <c:pt idx="3">
                  <c:v>62.96</c:v>
                </c:pt>
              </c:numCache>
            </c:numRef>
          </c:val>
        </c:ser>
        <c:ser>
          <c:idx val="1"/>
          <c:order val="1"/>
          <c:tx>
            <c:strRef>
              <c:f>'[Gráfico en Microsoft Office PowerPoint]Hoja3'!$B$12</c:f>
              <c:strCache>
                <c:ptCount val="1"/>
                <c:pt idx="0">
                  <c:v>ENTIDAD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cat>
            <c:strRef>
              <c:f>'[Gráfico en Microsoft Office PowerPoint]Hoja3'!$C$10:$F$10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PowerPoint]Hoja3'!$C$12:$F$12</c:f>
              <c:numCache>
                <c:formatCode>General</c:formatCode>
                <c:ptCount val="4"/>
                <c:pt idx="0">
                  <c:v>51.59</c:v>
                </c:pt>
                <c:pt idx="1">
                  <c:v>56.32</c:v>
                </c:pt>
                <c:pt idx="2">
                  <c:v>54.449999999999996</c:v>
                </c:pt>
                <c:pt idx="3">
                  <c:v>56.349999999999994</c:v>
                </c:pt>
              </c:numCache>
            </c:numRef>
          </c:val>
        </c:ser>
        <c:marker val="1"/>
        <c:axId val="52503296"/>
        <c:axId val="52505216"/>
      </c:lineChart>
      <c:catAx>
        <c:axId val="525032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505216"/>
        <c:crosses val="autoZero"/>
        <c:auto val="1"/>
        <c:lblAlgn val="ctr"/>
        <c:lblOffset val="100"/>
      </c:catAx>
      <c:valAx>
        <c:axId val="525052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503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 algn="ctr">
              <a:defRPr lang="es-MX"/>
            </a:pPr>
            <a:r>
              <a:rPr lang="es-MX" sz="1600" b="1" i="0" baseline="0" dirty="0"/>
              <a:t>COMPARATIVO DE PROMEDIO DE ACIERTOS     </a:t>
            </a:r>
            <a:endParaRPr lang="es-MX" sz="1600" b="1" i="0" baseline="0" dirty="0" smtClean="0"/>
          </a:p>
          <a:p>
            <a:pPr algn="ctr">
              <a:defRPr lang="es-MX"/>
            </a:pPr>
            <a:r>
              <a:rPr lang="es-MX" sz="1600" b="1" i="0" baseline="0" dirty="0" smtClean="0"/>
              <a:t>     </a:t>
            </a:r>
            <a:r>
              <a:rPr lang="es-MX" sz="1600" b="1" i="0" baseline="0" dirty="0"/>
              <a:t>DE ENTIDAD Y ENEP 8o SEMESTRE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'[Gráfico en Microsoft Office PowerPoint]Hoja3'!$B$39</c:f>
              <c:strCache>
                <c:ptCount val="1"/>
                <c:pt idx="0">
                  <c:v>ESCUELA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pPr>
              <a:ln w="38100">
                <a:solidFill>
                  <a:srgbClr val="00B050"/>
                </a:solidFill>
              </a:ln>
            </c:spPr>
          </c:marker>
          <c:cat>
            <c:strRef>
              <c:f>'[Gráfico en Microsoft Office PowerPoint]Hoja3'!$C$38:$F$38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PowerPoint]Hoja3'!$C$39:$F$39</c:f>
              <c:numCache>
                <c:formatCode>General</c:formatCode>
                <c:ptCount val="4"/>
                <c:pt idx="0">
                  <c:v>54.74</c:v>
                </c:pt>
                <c:pt idx="1">
                  <c:v>60.04</c:v>
                </c:pt>
                <c:pt idx="2">
                  <c:v>57.3</c:v>
                </c:pt>
                <c:pt idx="3">
                  <c:v>62.120000000000012</c:v>
                </c:pt>
              </c:numCache>
            </c:numRef>
          </c:val>
        </c:ser>
        <c:ser>
          <c:idx val="1"/>
          <c:order val="1"/>
          <c:tx>
            <c:strRef>
              <c:f>'[Gráfico en Microsoft Office PowerPoint]Hoja3'!$B$40</c:f>
              <c:strCache>
                <c:ptCount val="1"/>
                <c:pt idx="0">
                  <c:v>ENTIDAD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'[Gráfico en Microsoft Office PowerPoint]Hoja3'!$C$38:$F$38</c:f>
              <c:strCache>
                <c:ptCount val="4"/>
                <c:pt idx="0">
                  <c:v>PROPÓSITOS Y CONTENITOS</c:v>
                </c:pt>
                <c:pt idx="1">
                  <c:v>COMPETENCIAS DIDÁCTICAS</c:v>
                </c:pt>
                <c:pt idx="2">
                  <c:v>HABILIDADES INTELECTUALES</c:v>
                </c:pt>
                <c:pt idx="3">
                  <c:v>PERCEPCIÓN Y RESPUESTA</c:v>
                </c:pt>
              </c:strCache>
            </c:strRef>
          </c:cat>
          <c:val>
            <c:numRef>
              <c:f>'[Gráfico en Microsoft Office PowerPoint]Hoja3'!$C$40:$F$40</c:f>
              <c:numCache>
                <c:formatCode>General</c:formatCode>
                <c:ptCount val="4"/>
                <c:pt idx="0">
                  <c:v>54.02</c:v>
                </c:pt>
                <c:pt idx="1">
                  <c:v>59.730000000000011</c:v>
                </c:pt>
                <c:pt idx="2">
                  <c:v>56.08</c:v>
                </c:pt>
                <c:pt idx="3">
                  <c:v>59.75</c:v>
                </c:pt>
              </c:numCache>
            </c:numRef>
          </c:val>
        </c:ser>
        <c:marker val="1"/>
        <c:axId val="52531968"/>
        <c:axId val="52533888"/>
      </c:lineChart>
      <c:catAx>
        <c:axId val="52531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533888"/>
        <c:crosses val="autoZero"/>
        <c:auto val="1"/>
        <c:lblAlgn val="ctr"/>
        <c:lblOffset val="100"/>
      </c:catAx>
      <c:valAx>
        <c:axId val="525338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5319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</c:plotArea>
    <c:plotVisOnly val="1"/>
  </c:chart>
  <c:spPr>
    <a:gradFill flip="none" rotWithShape="1"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  <a:tileRect l="-100000" t="-100000"/>
    </a:gradFill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'[Gráfico 2 en Microsoft Office PowerPoint]Hoja1'!$K$13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'[Gráfico 2 en Microsoft Office PowerPoint]Hoja1'!$J$14:$J$16</c:f>
              <c:strCache>
                <c:ptCount val="3"/>
                <c:pt idx="0">
                  <c:v>ENEP</c:v>
                </c:pt>
                <c:pt idx="1">
                  <c:v>ENE</c:v>
                </c:pt>
                <c:pt idx="2">
                  <c:v>ENT</c:v>
                </c:pt>
              </c:strCache>
            </c:strRef>
          </c:cat>
          <c:val>
            <c:numRef>
              <c:f>'[Gráfico 2 en Microsoft Office PowerPoint]Hoja1'!$K$14:$K$16</c:f>
              <c:numCache>
                <c:formatCode>General</c:formatCode>
                <c:ptCount val="3"/>
                <c:pt idx="0">
                  <c:v>59.59</c:v>
                </c:pt>
                <c:pt idx="1">
                  <c:v>48.75</c:v>
                </c:pt>
                <c:pt idx="2">
                  <c:v>61.15</c:v>
                </c:pt>
              </c:numCache>
            </c:numRef>
          </c:val>
        </c:ser>
        <c:ser>
          <c:idx val="1"/>
          <c:order val="1"/>
          <c:tx>
            <c:strRef>
              <c:f>'[Gráfico 2 en Microsoft Office PowerPoint]Hoja1'!$L$13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'[Gráfico 2 en Microsoft Office PowerPoint]Hoja1'!$J$14:$J$16</c:f>
              <c:strCache>
                <c:ptCount val="3"/>
                <c:pt idx="0">
                  <c:v>ENEP</c:v>
                </c:pt>
                <c:pt idx="1">
                  <c:v>ENE</c:v>
                </c:pt>
                <c:pt idx="2">
                  <c:v>ENT</c:v>
                </c:pt>
              </c:strCache>
            </c:strRef>
          </c:cat>
          <c:val>
            <c:numRef>
              <c:f>'[Gráfico 2 en Microsoft Office PowerPoint]Hoja1'!$L$14:$L$16</c:f>
              <c:numCache>
                <c:formatCode>General</c:formatCode>
                <c:ptCount val="3"/>
                <c:pt idx="0">
                  <c:v>59.36</c:v>
                </c:pt>
                <c:pt idx="1">
                  <c:v>44.349999999999994</c:v>
                </c:pt>
                <c:pt idx="2">
                  <c:v>52.82</c:v>
                </c:pt>
              </c:numCache>
            </c:numRef>
          </c:val>
        </c:ser>
        <c:axId val="52605312"/>
        <c:axId val="52606848"/>
      </c:barChart>
      <c:catAx>
        <c:axId val="526053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606848"/>
        <c:crosses val="autoZero"/>
        <c:auto val="1"/>
        <c:lblAlgn val="ctr"/>
        <c:lblOffset val="100"/>
      </c:catAx>
      <c:valAx>
        <c:axId val="52606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6053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MX"/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3"/>
  <c:chart>
    <c:title>
      <c:tx>
        <c:rich>
          <a:bodyPr/>
          <a:lstStyle/>
          <a:p>
            <a:pPr>
              <a:defRPr lang="es-MX"/>
            </a:pPr>
            <a:r>
              <a:rPr lang="es-MX"/>
              <a:t>RESULTADOS</a:t>
            </a:r>
            <a:r>
              <a:rPr lang="es-MX" baseline="0"/>
              <a:t> 8o SEMESTRE </a:t>
            </a:r>
            <a:endParaRPr lang="es-MX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2009</c:v>
          </c:tx>
          <c:cat>
            <c:strRef>
              <c:f>'[Gráfico 2 en Microsoft Office PowerPoint]Hoja1'!$C$26:$C$28</c:f>
              <c:strCache>
                <c:ptCount val="3"/>
                <c:pt idx="0">
                  <c:v>ENEP</c:v>
                </c:pt>
                <c:pt idx="1">
                  <c:v>ENT</c:v>
                </c:pt>
                <c:pt idx="2">
                  <c:v>ENE</c:v>
                </c:pt>
              </c:strCache>
            </c:strRef>
          </c:cat>
          <c:val>
            <c:numRef>
              <c:f>'[Gráfico 2 en Microsoft Office PowerPoint]Hoja1'!$D$26:$D$28</c:f>
              <c:numCache>
                <c:formatCode>General</c:formatCode>
                <c:ptCount val="3"/>
                <c:pt idx="0">
                  <c:v>65.55</c:v>
                </c:pt>
                <c:pt idx="1">
                  <c:v>64.440000000000026</c:v>
                </c:pt>
                <c:pt idx="2">
                  <c:v>56.46</c:v>
                </c:pt>
              </c:numCache>
            </c:numRef>
          </c:val>
        </c:ser>
        <c:ser>
          <c:idx val="1"/>
          <c:order val="1"/>
          <c:tx>
            <c:v>2010</c:v>
          </c:tx>
          <c:cat>
            <c:strRef>
              <c:f>'[Gráfico 2 en Microsoft Office PowerPoint]Hoja1'!$C$26:$C$28</c:f>
              <c:strCache>
                <c:ptCount val="3"/>
                <c:pt idx="0">
                  <c:v>ENEP</c:v>
                </c:pt>
                <c:pt idx="1">
                  <c:v>ENT</c:v>
                </c:pt>
                <c:pt idx="2">
                  <c:v>ENE</c:v>
                </c:pt>
              </c:strCache>
            </c:strRef>
          </c:cat>
          <c:val>
            <c:numRef>
              <c:f>'[Gráfico 2 en Microsoft Office PowerPoint]Hoja1'!$E$26:$E$28</c:f>
              <c:numCache>
                <c:formatCode>General</c:formatCode>
                <c:ptCount val="3"/>
                <c:pt idx="0">
                  <c:v>58.36</c:v>
                </c:pt>
                <c:pt idx="1">
                  <c:v>60.309999999999995</c:v>
                </c:pt>
                <c:pt idx="2">
                  <c:v>51.2</c:v>
                </c:pt>
              </c:numCache>
            </c:numRef>
          </c:val>
        </c:ser>
        <c:axId val="52622464"/>
        <c:axId val="52624000"/>
      </c:barChart>
      <c:catAx>
        <c:axId val="52622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624000"/>
        <c:crosses val="autoZero"/>
        <c:auto val="1"/>
        <c:lblAlgn val="ctr"/>
        <c:lblOffset val="100"/>
      </c:catAx>
      <c:valAx>
        <c:axId val="52624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s-MX"/>
                </a:pPr>
                <a:r>
                  <a:rPr lang="en-US"/>
                  <a:t>ALUMNOS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6224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lang="es-MX"/>
            </a:pPr>
            <a:r>
              <a:rPr lang="es-MX"/>
              <a:t>Comparativo</a:t>
            </a:r>
            <a:r>
              <a:rPr lang="es-MX" baseline="0"/>
              <a:t> Nivel de Competencia 6o. Semestre   2009-2010</a:t>
            </a:r>
            <a:endParaRPr lang="es-MX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2009</c:v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'[Gráfico en Microsoft Office PowerPoint]Hoja2'!$E$14:$E$16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'[Gráfico en Microsoft Office PowerPoint]Hoja2'!$F$14:$F$16</c:f>
              <c:numCache>
                <c:formatCode>General</c:formatCode>
                <c:ptCount val="3"/>
                <c:pt idx="0">
                  <c:v>36</c:v>
                </c:pt>
                <c:pt idx="1">
                  <c:v>60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v>2010</c:v>
          </c:tx>
          <c:cat>
            <c:strRef>
              <c:f>'[Gráfico en Microsoft Office PowerPoint]Hoja2'!$E$14:$E$16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'[Gráfico en Microsoft Office PowerPoint]Hoja2'!$G$14:$G$16</c:f>
              <c:numCache>
                <c:formatCode>General</c:formatCode>
                <c:ptCount val="3"/>
                <c:pt idx="0">
                  <c:v>82</c:v>
                </c:pt>
                <c:pt idx="1">
                  <c:v>111</c:v>
                </c:pt>
                <c:pt idx="2">
                  <c:v>47</c:v>
                </c:pt>
              </c:numCache>
            </c:numRef>
          </c:val>
        </c:ser>
        <c:axId val="52757248"/>
        <c:axId val="52758784"/>
      </c:barChart>
      <c:catAx>
        <c:axId val="527572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758784"/>
        <c:crosses val="autoZero"/>
        <c:auto val="1"/>
        <c:lblAlgn val="ctr"/>
        <c:lblOffset val="100"/>
      </c:catAx>
      <c:valAx>
        <c:axId val="52758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s-MX"/>
                </a:pPr>
                <a:r>
                  <a:rPr lang="es-MX"/>
                  <a:t>ALUMNOS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7572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MX"/>
            </a:pPr>
            <a:r>
              <a:rPr lang="es-ES_tradnl" sz="1400" b="1" i="0" u="none" strike="noStrike" baseline="0"/>
              <a:t>RESULTADOS EGC 8º SEMESTRE JULIO 2010</a:t>
            </a:r>
            <a:endParaRPr lang="es-MX" sz="1400"/>
          </a:p>
        </c:rich>
      </c:tx>
      <c:layout>
        <c:manualLayout>
          <c:xMode val="edge"/>
          <c:yMode val="edge"/>
          <c:x val="0.18611811023622074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2009</c:v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'[Gráfico 2 en Microsoft Office PowerPoint]Hoja1'!$B$31:$B$33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'[Gráfico 2 en Microsoft Office PowerPoint]Hoja1'!$C$31:$C$33</c:f>
              <c:numCache>
                <c:formatCode>General</c:formatCode>
                <c:ptCount val="3"/>
                <c:pt idx="0">
                  <c:v>26</c:v>
                </c:pt>
                <c:pt idx="1">
                  <c:v>54</c:v>
                </c:pt>
                <c:pt idx="2">
                  <c:v>40</c:v>
                </c:pt>
              </c:numCache>
            </c:numRef>
          </c:val>
        </c:ser>
        <c:ser>
          <c:idx val="1"/>
          <c:order val="1"/>
          <c:tx>
            <c:v>2010</c:v>
          </c:tx>
          <c:cat>
            <c:strRef>
              <c:f>'[Gráfico 2 en Microsoft Office PowerPoint]Hoja1'!$B$31:$B$33</c:f>
              <c:strCache>
                <c:ptCount val="3"/>
                <c:pt idx="0">
                  <c:v>NIVEL 1</c:v>
                </c:pt>
                <c:pt idx="1">
                  <c:v>NIVEL 2</c:v>
                </c:pt>
                <c:pt idx="2">
                  <c:v>NIVEL 3</c:v>
                </c:pt>
              </c:strCache>
            </c:strRef>
          </c:cat>
          <c:val>
            <c:numRef>
              <c:f>'[Gráfico 2 en Microsoft Office PowerPoint]Hoja1'!$D$31:$D$33</c:f>
              <c:numCache>
                <c:formatCode>General</c:formatCode>
                <c:ptCount val="3"/>
                <c:pt idx="0">
                  <c:v>43</c:v>
                </c:pt>
                <c:pt idx="1">
                  <c:v>54</c:v>
                </c:pt>
                <c:pt idx="2">
                  <c:v>15</c:v>
                </c:pt>
              </c:numCache>
            </c:numRef>
          </c:val>
        </c:ser>
        <c:axId val="52798208"/>
        <c:axId val="52799744"/>
      </c:barChart>
      <c:catAx>
        <c:axId val="527982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799744"/>
        <c:crosses val="autoZero"/>
        <c:auto val="1"/>
        <c:lblAlgn val="ctr"/>
        <c:lblOffset val="100"/>
      </c:catAx>
      <c:valAx>
        <c:axId val="527997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s-MX"/>
                </a:pPr>
                <a:r>
                  <a:rPr lang="es-MX"/>
                  <a:t>ALUMNOS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s-MX"/>
            </a:pPr>
            <a:endParaRPr lang="es-ES"/>
          </a:p>
        </c:txPr>
        <c:crossAx val="52798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MX"/>
            </a:pPr>
            <a:endParaRPr lang="es-ES"/>
          </a:p>
        </c:txPr>
      </c:dTable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0.77295</cdr:x>
      <cdr:y>0.80119</cdr:y>
    </cdr:from>
    <cdr:to>
      <cdr:x>0.96477</cdr:x>
      <cdr:y>0.96738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19923" y="4010248"/>
          <a:ext cx="1295403" cy="831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es-ES_tradnl" sz="1200" dirty="0"/>
            <a:t>PROMEDIO </a:t>
          </a:r>
          <a:r>
            <a:rPr lang="es-ES_tradnl" sz="1200" dirty="0" smtClean="0"/>
            <a:t>GLOBAL 2010</a:t>
          </a:r>
          <a:endParaRPr lang="es-ES_tradnl" sz="1200" dirty="0"/>
        </a:p>
        <a:p xmlns:a="http://schemas.openxmlformats.org/drawingml/2006/main">
          <a:pPr algn="ctr"/>
          <a:r>
            <a:rPr lang="es-ES_tradnl" sz="1200" dirty="0"/>
            <a:t>6º : </a:t>
          </a:r>
          <a:r>
            <a:rPr lang="es-ES_tradnl" sz="1200" b="1" u="sng" dirty="0" smtClean="0"/>
            <a:t>59.36</a:t>
          </a:r>
          <a:endParaRPr lang="es-ES_tradnl" sz="1200" b="1" u="sng" dirty="0"/>
        </a:p>
        <a:p xmlns:a="http://schemas.openxmlformats.org/drawingml/2006/main">
          <a:pPr algn="ctr"/>
          <a:r>
            <a:rPr lang="es-ES_tradnl" sz="1200" dirty="0"/>
            <a:t>8º : </a:t>
          </a:r>
          <a:r>
            <a:rPr lang="es-ES_tradnl" sz="1200" b="1" u="sng" dirty="0" smtClean="0"/>
            <a:t>58.36</a:t>
          </a:r>
          <a:endParaRPr lang="es-ES" sz="1200" b="1" u="sng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0.78286</cdr:x>
      <cdr:y>0.59262</cdr:y>
    </cdr:from>
    <cdr:to>
      <cdr:x>0.99307</cdr:x>
      <cdr:y>0.77765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24536" y="2664296"/>
          <a:ext cx="1295403" cy="831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_tradnl" sz="1200" dirty="0"/>
            <a:t>PROMEDIO </a:t>
          </a:r>
          <a:r>
            <a:rPr lang="es-ES_tradnl" sz="1200" dirty="0" smtClean="0"/>
            <a:t>GLOBAL 2010</a:t>
          </a:r>
          <a:endParaRPr lang="es-ES_tradnl" sz="1200" dirty="0"/>
        </a:p>
        <a:p xmlns:a="http://schemas.openxmlformats.org/drawingml/2006/main">
          <a:pPr algn="ctr"/>
          <a:r>
            <a:rPr lang="es-ES_tradnl" sz="1200" dirty="0"/>
            <a:t>6º : </a:t>
          </a:r>
          <a:r>
            <a:rPr lang="es-ES_tradnl" sz="1200" b="1" u="sng" dirty="0" smtClean="0"/>
            <a:t>59.36</a:t>
          </a:r>
          <a:endParaRPr lang="es-ES_tradnl" sz="1200" b="1" u="sng" dirty="0"/>
        </a:p>
        <a:p xmlns:a="http://schemas.openxmlformats.org/drawingml/2006/main">
          <a:pPr algn="ctr"/>
          <a:r>
            <a:rPr lang="es-ES_tradnl" sz="1200" dirty="0"/>
            <a:t>8º : </a:t>
          </a:r>
          <a:r>
            <a:rPr lang="es-ES_tradnl" sz="1200" b="1" u="sng" dirty="0" smtClean="0"/>
            <a:t>58.36</a:t>
          </a:r>
          <a:endParaRPr lang="es-ES" sz="1200" b="1" u="sng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A068A-F70E-47DF-A2AB-C921FA72608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B5ED2-FE91-4EDE-93DD-4EB0CFFABC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ADCAD-62EB-4C2E-9278-7BAF1D8DF6A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A1E57-F85B-4274-81D3-F3F8361D866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00723-F848-4547-B7F9-FE6892FC330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EDAD7-3578-470A-8CF1-28A199BA3FB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BCD4D-CB0E-43F2-9033-221ED62D997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AAC63-B658-4794-A545-0E2B2BF93A8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18E42-6191-4C65-9139-792B7C1E8A7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45365-7AEE-45EA-B911-D93BA13331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E6365-7B1D-4B59-9784-A4D898507BA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0E7AC0-70B1-49BE-A4B9-7F6E076F973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4104456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cs typeface="Times New Roman" pitchFamily="18" charset="0"/>
              </a:rPr>
              <a:t>EXAMEN GENERAL DE CONOCIMIENTOS DE LA LICENCIATURA EN EDUCACIÓN PREESCOLAR DE LA SEP  </a:t>
            </a:r>
            <a:br>
              <a:rPr lang="es-ES" b="1" dirty="0" smtClean="0">
                <a:cs typeface="Times New Roman" pitchFamily="18" charset="0"/>
              </a:rPr>
            </a:br>
            <a:r>
              <a:rPr lang="es-ES" b="1" dirty="0" smtClean="0">
                <a:cs typeface="Times New Roman" pitchFamily="18" charset="0"/>
              </a:rPr>
              <a:t>CENEVAL.  APLICACIÓN JUNIO 2010</a:t>
            </a: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/>
              <a:t>ESCUELA NORMAL DE EDUCACIÓN PREESCOLAR</a:t>
            </a:r>
            <a:endParaRPr lang="es-ES" sz="4000"/>
          </a:p>
        </p:txBody>
      </p:sp>
      <p:graphicFrame>
        <p:nvGraphicFramePr>
          <p:cNvPr id="8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691680" y="1628800"/>
          <a:ext cx="6753225" cy="500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76256" y="4653136"/>
            <a:ext cx="1295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1200" dirty="0"/>
              <a:t>PROMEDIO </a:t>
            </a:r>
            <a:r>
              <a:rPr lang="es-ES_tradnl" sz="1200" dirty="0" smtClean="0"/>
              <a:t>GLOBAL 2009</a:t>
            </a:r>
            <a:endParaRPr lang="es-ES_tradnl" sz="1200" dirty="0"/>
          </a:p>
          <a:p>
            <a:pPr algn="ctr"/>
            <a:r>
              <a:rPr lang="es-ES_tradnl" sz="1200" dirty="0"/>
              <a:t>6º : </a:t>
            </a:r>
            <a:r>
              <a:rPr lang="es-ES_tradnl" sz="1200" b="1" u="sng" dirty="0" smtClean="0"/>
              <a:t>59.59</a:t>
            </a:r>
            <a:endParaRPr lang="es-ES_tradnl" sz="1200" b="1" u="sng" dirty="0"/>
          </a:p>
          <a:p>
            <a:pPr algn="ctr"/>
            <a:r>
              <a:rPr lang="es-ES_tradnl" sz="1200" dirty="0"/>
              <a:t>8º : </a:t>
            </a:r>
            <a:r>
              <a:rPr lang="es-ES_tradnl" sz="1200" b="1" u="sng" dirty="0" smtClean="0"/>
              <a:t>65.55</a:t>
            </a:r>
            <a:endParaRPr lang="es-ES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/>
              <a:t>ESCUELA NORMAL DE EDUCACIÓN PREESCOLAR</a:t>
            </a:r>
            <a:endParaRPr lang="es-ES" sz="4000"/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691680" y="1556792"/>
          <a:ext cx="6162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516216" y="5157192"/>
            <a:ext cx="1295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1200" dirty="0"/>
              <a:t>PROMEDIO </a:t>
            </a:r>
            <a:r>
              <a:rPr lang="es-ES_tradnl" sz="1200" dirty="0" smtClean="0"/>
              <a:t>GLOBAL 2009</a:t>
            </a:r>
            <a:endParaRPr lang="es-ES_tradnl" sz="1200" dirty="0"/>
          </a:p>
          <a:p>
            <a:pPr algn="ctr"/>
            <a:r>
              <a:rPr lang="es-ES_tradnl" sz="1200" dirty="0"/>
              <a:t>6º : </a:t>
            </a:r>
            <a:r>
              <a:rPr lang="es-ES_tradnl" sz="1200" b="1" u="sng" dirty="0" smtClean="0"/>
              <a:t>59.59</a:t>
            </a:r>
            <a:endParaRPr lang="es-ES_tradnl" sz="1200" b="1" u="sng" dirty="0"/>
          </a:p>
          <a:p>
            <a:pPr algn="ctr"/>
            <a:r>
              <a:rPr lang="es-ES_tradnl" sz="1200" dirty="0"/>
              <a:t>8º : </a:t>
            </a:r>
            <a:r>
              <a:rPr lang="es-ES_tradnl" sz="1200" b="1" u="sng" dirty="0" smtClean="0"/>
              <a:t>65.55</a:t>
            </a:r>
            <a:endParaRPr lang="es-ES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/>
              <a:t>ESCUELA NORMAL DE EDUCACIÓN PREESCOLAR</a:t>
            </a:r>
            <a:endParaRPr lang="es-ES" sz="40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148064" y="6093296"/>
            <a:ext cx="309084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1400" b="1" dirty="0"/>
              <a:t>PROMEDIO </a:t>
            </a:r>
            <a:r>
              <a:rPr lang="es-ES_tradnl" sz="1400" b="1" dirty="0" smtClean="0"/>
              <a:t>GENERAL 2009: </a:t>
            </a:r>
            <a:r>
              <a:rPr lang="es-ES_tradnl" sz="1400" b="1" u="sng" dirty="0" smtClean="0"/>
              <a:t>62.22</a:t>
            </a:r>
          </a:p>
          <a:p>
            <a:r>
              <a:rPr lang="es-ES_tradnl" sz="1400" b="1" dirty="0" smtClean="0"/>
              <a:t>PROMEDIO GENERAL 2010: </a:t>
            </a:r>
            <a:r>
              <a:rPr lang="es-ES_tradnl" sz="1400" b="1" u="sng" dirty="0" smtClean="0"/>
              <a:t>57.52</a:t>
            </a:r>
            <a:endParaRPr lang="es-ES" sz="1400" b="1" u="sng" dirty="0"/>
          </a:p>
        </p:txBody>
      </p:sp>
      <p:graphicFrame>
        <p:nvGraphicFramePr>
          <p:cNvPr id="9" name="7 Gráfico"/>
          <p:cNvGraphicFramePr>
            <a:graphicFrameLocks noGrp="1"/>
          </p:cNvGraphicFramePr>
          <p:nvPr>
            <p:ph idx="1"/>
          </p:nvPr>
        </p:nvGraphicFramePr>
        <p:xfrm>
          <a:off x="605481" y="164962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8098"/>
          </a:xfrm>
        </p:spPr>
        <p:txBody>
          <a:bodyPr/>
          <a:lstStyle/>
          <a:p>
            <a:r>
              <a:rPr lang="es-MX" sz="2800" dirty="0" smtClean="0"/>
              <a:t>COMPARATIVO DE PROMEDIO DE ACIERTOS          </a:t>
            </a:r>
            <a:br>
              <a:rPr lang="es-MX" sz="2800" dirty="0" smtClean="0"/>
            </a:br>
            <a:r>
              <a:rPr lang="es-MX" sz="2800" dirty="0" smtClean="0"/>
              <a:t>         DE ENTIDAD Y ENEP 6o SEMESTRE</a:t>
            </a:r>
            <a:br>
              <a:rPr lang="es-MX" sz="2800" dirty="0" smtClean="0"/>
            </a:br>
            <a:endParaRPr lang="es-MX" sz="2800" dirty="0"/>
          </a:p>
        </p:txBody>
      </p:sp>
      <p:graphicFrame>
        <p:nvGraphicFramePr>
          <p:cNvPr id="9" name="1 Gráfico"/>
          <p:cNvGraphicFramePr/>
          <p:nvPr/>
        </p:nvGraphicFramePr>
        <p:xfrm>
          <a:off x="323528" y="1628800"/>
          <a:ext cx="80648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812360" y="1268760"/>
            <a:ext cx="1079376" cy="100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_tradnl" sz="1200" dirty="0"/>
              <a:t>PROMEDIO GLOBAL</a:t>
            </a:r>
          </a:p>
          <a:p>
            <a:pPr algn="ctr"/>
            <a:r>
              <a:rPr lang="es-ES_tradnl" sz="1200" dirty="0"/>
              <a:t>6º : </a:t>
            </a:r>
            <a:r>
              <a:rPr lang="es-ES_tradnl" sz="1200" b="1" u="sng" dirty="0" smtClean="0"/>
              <a:t>59.36</a:t>
            </a:r>
            <a:endParaRPr lang="es-ES_tradnl" sz="1200" b="1" u="sng" dirty="0"/>
          </a:p>
          <a:p>
            <a:pPr algn="ctr"/>
            <a:r>
              <a:rPr lang="es-ES_tradnl" sz="1200" dirty="0"/>
              <a:t>ENTIDAD : </a:t>
            </a:r>
            <a:r>
              <a:rPr lang="es-ES_tradnl" sz="1200" b="1" u="sng" dirty="0" smtClean="0"/>
              <a:t>54.51</a:t>
            </a:r>
            <a:endParaRPr lang="es-ES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9" name="Picture 11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1800" dirty="0" smtClean="0"/>
              <a:t>COMPARATIVO DE PROMEDIO DE ACIERTOS          </a:t>
            </a:r>
            <a:br>
              <a:rPr lang="es-MX" sz="1800" dirty="0" smtClean="0"/>
            </a:br>
            <a:r>
              <a:rPr lang="es-MX" sz="1800" dirty="0" smtClean="0"/>
              <a:t>         DE ENTIDAD Y ENEP 8o SEMESTRE</a:t>
            </a:r>
            <a:endParaRPr lang="es-ES" sz="1800" dirty="0"/>
          </a:p>
        </p:txBody>
      </p:sp>
      <p:graphicFrame>
        <p:nvGraphicFramePr>
          <p:cNvPr id="6" name="4 Gráfico"/>
          <p:cNvGraphicFramePr/>
          <p:nvPr/>
        </p:nvGraphicFramePr>
        <p:xfrm>
          <a:off x="395536" y="1700808"/>
          <a:ext cx="78488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7884368" y="764704"/>
            <a:ext cx="1079376" cy="1008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_tradnl" sz="1200" dirty="0"/>
              <a:t>PROMEDIO GLOBAL</a:t>
            </a:r>
          </a:p>
          <a:p>
            <a:pPr algn="ctr"/>
            <a:r>
              <a:rPr lang="es-ES_tradnl" sz="1200" dirty="0"/>
              <a:t>6º : </a:t>
            </a:r>
            <a:r>
              <a:rPr lang="es-ES_tradnl" sz="1200" dirty="0" smtClean="0"/>
              <a:t>58</a:t>
            </a:r>
            <a:r>
              <a:rPr lang="es-ES_tradnl" sz="1200" b="1" u="sng" dirty="0" smtClean="0"/>
              <a:t>.36</a:t>
            </a:r>
            <a:endParaRPr lang="es-ES_tradnl" sz="1200" b="1" u="sng" dirty="0"/>
          </a:p>
          <a:p>
            <a:pPr algn="ctr"/>
            <a:r>
              <a:rPr lang="es-ES_tradnl" sz="1200" dirty="0"/>
              <a:t>ENTIDAD : </a:t>
            </a:r>
            <a:r>
              <a:rPr lang="es-ES_tradnl" sz="1200" b="1" u="sng" dirty="0" smtClean="0"/>
              <a:t>57.52</a:t>
            </a:r>
            <a:endParaRPr lang="es-ES" sz="1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0" name="Picture 16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/>
              <a:t>ESCUELA NORMAL DE EDUCACIÓN PREESCOLAR</a:t>
            </a:r>
            <a:endParaRPr lang="es-ES" sz="400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848600" y="4581525"/>
            <a:ext cx="1295400" cy="1074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_tradnl" sz="1200"/>
              <a:t>PROMEDIO GLOBAL</a:t>
            </a:r>
          </a:p>
          <a:p>
            <a:pPr algn="ctr"/>
            <a:r>
              <a:rPr lang="es-ES_tradnl" sz="1400"/>
              <a:t>8º : </a:t>
            </a:r>
            <a:r>
              <a:rPr lang="es-ES_tradnl" sz="1400" b="1" u="sng"/>
              <a:t>65.55</a:t>
            </a:r>
          </a:p>
          <a:p>
            <a:pPr algn="ctr"/>
            <a:r>
              <a:rPr lang="es-ES_tradnl" sz="1200"/>
              <a:t>ENTIDAD : </a:t>
            </a:r>
            <a:r>
              <a:rPr lang="es-ES_tradnl" sz="1400" b="1" u="sng"/>
              <a:t>63.85</a:t>
            </a:r>
            <a:endParaRPr lang="es-ES" sz="1400" b="1" u="sng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" name="Picture 14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 2009 Y 2010</a:t>
            </a:r>
            <a:br>
              <a:rPr kumimoji="0" lang="es-ES_tradnl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_tradnl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6º semestre</a:t>
            </a:r>
            <a:endParaRPr kumimoji="0" lang="es-ES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331640" y="5661248"/>
            <a:ext cx="6049962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/>
              <a:t>ESTUDIANTES DE 3º QUE PRESENTARON EXAMEN   2009:   </a:t>
            </a:r>
            <a:r>
              <a:rPr lang="es-ES" dirty="0" smtClean="0"/>
              <a:t> 120</a:t>
            </a:r>
          </a:p>
          <a:p>
            <a:r>
              <a:rPr lang="es-ES" dirty="0" smtClean="0"/>
              <a:t>2010:    240</a:t>
            </a:r>
            <a:endParaRPr lang="es-ES" dirty="0"/>
          </a:p>
        </p:txBody>
      </p:sp>
      <p:graphicFrame>
        <p:nvGraphicFramePr>
          <p:cNvPr id="12" name="4 Gráfico"/>
          <p:cNvGraphicFramePr/>
          <p:nvPr/>
        </p:nvGraphicFramePr>
        <p:xfrm>
          <a:off x="539552" y="1268760"/>
          <a:ext cx="741682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11560" y="40466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s-ES_tradnl" sz="4000" kern="0" dirty="0" smtClean="0">
                <a:solidFill>
                  <a:schemeClr val="tx2"/>
                </a:solidFill>
              </a:rPr>
              <a:t>Resultados 2009 Y 2010</a:t>
            </a:r>
            <a:br>
              <a:rPr lang="es-ES_tradnl" sz="4000" kern="0" dirty="0" smtClean="0">
                <a:solidFill>
                  <a:schemeClr val="tx2"/>
                </a:solidFill>
              </a:rPr>
            </a:br>
            <a:r>
              <a:rPr lang="es-ES_tradnl" sz="4000" kern="0" dirty="0" smtClean="0">
                <a:solidFill>
                  <a:schemeClr val="tx2"/>
                </a:solidFill>
              </a:rPr>
              <a:t>8º semestre</a:t>
            </a:r>
            <a:endParaRPr lang="es-ES" sz="4000" kern="0" dirty="0" smtClean="0">
              <a:solidFill>
                <a:schemeClr val="tx2"/>
              </a:solidFill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19113" y="5824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39725" y="5794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/>
          </a:p>
        </p:txBody>
      </p:sp>
      <p:graphicFrame>
        <p:nvGraphicFramePr>
          <p:cNvPr id="11" name="3 Gráfico"/>
          <p:cNvGraphicFramePr/>
          <p:nvPr/>
        </p:nvGraphicFramePr>
        <p:xfrm>
          <a:off x="683568" y="1556792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331640" y="6021288"/>
            <a:ext cx="6912768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dirty="0"/>
              <a:t>ESTUDIANTES DE </a:t>
            </a:r>
            <a:r>
              <a:rPr lang="es-ES" sz="1400" dirty="0" smtClean="0"/>
              <a:t>8° </a:t>
            </a:r>
            <a:r>
              <a:rPr lang="es-ES" sz="1400" dirty="0"/>
              <a:t>QUE PRESENTARON EXAMEN   </a:t>
            </a:r>
            <a:endParaRPr lang="es-ES" sz="1400" dirty="0" smtClean="0"/>
          </a:p>
          <a:p>
            <a:r>
              <a:rPr lang="es-ES" sz="1400" dirty="0" smtClean="0"/>
              <a:t>2009</a:t>
            </a:r>
            <a:r>
              <a:rPr lang="es-ES" sz="1400" dirty="0"/>
              <a:t>:   </a:t>
            </a:r>
            <a:r>
              <a:rPr lang="es-ES" sz="1400" dirty="0" smtClean="0"/>
              <a:t> 120</a:t>
            </a:r>
          </a:p>
          <a:p>
            <a:r>
              <a:rPr lang="es-ES" sz="1400" dirty="0" smtClean="0"/>
              <a:t>2010:    112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RESULTADOS EGC 6º SEMESTRE </a:t>
            </a:r>
            <a:endParaRPr lang="es-MX" dirty="0"/>
          </a:p>
        </p:txBody>
      </p:sp>
      <p:graphicFrame>
        <p:nvGraphicFramePr>
          <p:cNvPr id="6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14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6 Gráfico"/>
          <p:cNvGraphicFramePr/>
          <p:nvPr/>
        </p:nvGraphicFramePr>
        <p:xfrm>
          <a:off x="539552" y="1700808"/>
          <a:ext cx="71287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67744" y="692696"/>
            <a:ext cx="38902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RESULTADOS EGC 8º SEMESTRE</a:t>
            </a:r>
          </a:p>
          <a:p>
            <a:pPr algn="ctr"/>
            <a:r>
              <a:rPr lang="es-ES_tradnl" dirty="0" smtClean="0"/>
              <a:t>Nivel de Competencia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IMELCH\Pictures\FONDO DIAP ENEP 2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95161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EXAMEN DE INGRESO AL SISTEMA 2010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RESULTADOS JULIO 2010: </a:t>
            </a:r>
          </a:p>
          <a:p>
            <a:r>
              <a:rPr lang="es-MX" dirty="0" smtClean="0"/>
              <a:t>64 egresadas ENEP </a:t>
            </a:r>
            <a:r>
              <a:rPr lang="es-MX" b="1" dirty="0" smtClean="0"/>
              <a:t>NIVEL ACEPTABLE </a:t>
            </a:r>
            <a:r>
              <a:rPr lang="es-MX" dirty="0" smtClean="0"/>
              <a:t>DE 187 QUE RESULTARON EN ESTE NIVEL EN EL EDO</a:t>
            </a:r>
          </a:p>
          <a:p>
            <a:r>
              <a:rPr lang="es-MX" dirty="0" smtClean="0"/>
              <a:t>EQUIVALE APROX AL 35%  TOTAL</a:t>
            </a:r>
          </a:p>
          <a:p>
            <a:r>
              <a:rPr lang="es-MX" dirty="0" smtClean="0"/>
              <a:t>GENERACIÓN 09-10: </a:t>
            </a:r>
            <a:r>
              <a:rPr lang="es-MX" u="sng" dirty="0" smtClean="0"/>
              <a:t>22</a:t>
            </a:r>
            <a:r>
              <a:rPr lang="es-MX" dirty="0" smtClean="0"/>
              <a:t> .............12%</a:t>
            </a:r>
          </a:p>
          <a:p>
            <a:r>
              <a:rPr lang="es-MX" dirty="0" smtClean="0"/>
              <a:t> </a:t>
            </a:r>
            <a:r>
              <a:rPr lang="es-MX" dirty="0" smtClean="0"/>
              <a:t>08-09</a:t>
            </a:r>
            <a:r>
              <a:rPr lang="es-MX" dirty="0" smtClean="0"/>
              <a:t>: </a:t>
            </a:r>
            <a:r>
              <a:rPr lang="es-MX" u="sng" dirty="0" smtClean="0"/>
              <a:t>24</a:t>
            </a:r>
            <a:r>
              <a:rPr lang="es-MX" dirty="0" smtClean="0"/>
              <a:t>..............13%</a:t>
            </a:r>
          </a:p>
          <a:p>
            <a:r>
              <a:rPr lang="es-MX" dirty="0" smtClean="0"/>
              <a:t> 08 Y ANTERIORES: </a:t>
            </a:r>
            <a:r>
              <a:rPr lang="es-MX" u="sng" dirty="0" smtClean="0"/>
              <a:t>18</a:t>
            </a:r>
            <a:r>
              <a:rPr lang="es-MX" dirty="0" smtClean="0"/>
              <a:t>..................10%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 NACIONALES</a:t>
            </a:r>
            <a:endParaRPr lang="es-MX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1124745"/>
            <a:ext cx="7396080" cy="533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Picture 14" descr="fondopres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PROMEDIO DE ACIERTOS 6º SEMESTRE</a:t>
            </a:r>
            <a:endParaRPr lang="es-MX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9144000" cy="30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PROMEDIOS POR ESCUELA  COAHUILA</a:t>
            </a:r>
            <a:br>
              <a:rPr lang="es-MX" dirty="0" smtClean="0"/>
            </a:br>
            <a:r>
              <a:rPr lang="es-MX" dirty="0" smtClean="0"/>
              <a:t>EGC 6º SEMESTRE</a:t>
            </a:r>
            <a:endParaRPr lang="es-MX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16832"/>
            <a:ext cx="7811884" cy="335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1269"/>
            <a:ext cx="8208912" cy="652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872"/>
            <a:ext cx="89286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1115616" y="76470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/>
              <a:t>PROMEDIO DE ACIERTOS 8º SEMESTRE</a:t>
            </a:r>
            <a:endParaRPr lang="es-MX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" y="0"/>
            <a:ext cx="914273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PROMEDIOS POR ESCUELA  COAHUILA</a:t>
            </a:r>
            <a:br>
              <a:rPr lang="es-MX" dirty="0" smtClean="0"/>
            </a:br>
            <a:r>
              <a:rPr lang="es-MX" dirty="0" smtClean="0"/>
              <a:t>EGC 8º SEMESTRE</a:t>
            </a:r>
            <a:endParaRPr lang="es-MX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68" y="2132856"/>
            <a:ext cx="870701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75" y="84928"/>
            <a:ext cx="8892480" cy="667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fondo horizont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06680"/>
            <a:ext cx="9144000" cy="6964680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000" b="1" i="1" dirty="0">
                <a:solidFill>
                  <a:schemeClr val="accent5">
                    <a:lumMod val="50000"/>
                  </a:schemeClr>
                </a:solidFill>
              </a:rPr>
              <a:t>EXAMEN GENERAL DE CONOCIMIENTOS DE LA LICENCIATURA EN EDUCACIÓN PREESCOLAR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221163"/>
            <a:ext cx="6400800" cy="1752600"/>
          </a:xfrm>
        </p:spPr>
        <p:txBody>
          <a:bodyPr/>
          <a:lstStyle/>
          <a:p>
            <a:r>
              <a:rPr lang="es-ES_tradnl" dirty="0"/>
              <a:t>ANÁLISIS DE RESULTADOS OBTENIDOS  EN 6º Y 8º SEMESTRES .Junio </a:t>
            </a:r>
            <a:r>
              <a:rPr lang="es-ES_tradnl" dirty="0" smtClean="0"/>
              <a:t>2010</a:t>
            </a:r>
          </a:p>
          <a:p>
            <a:r>
              <a:rPr lang="es-ES_tradnl" sz="1800" dirty="0" smtClean="0"/>
              <a:t>Saltillo, </a:t>
            </a:r>
            <a:r>
              <a:rPr lang="es-ES_tradnl" sz="1800" dirty="0" err="1" smtClean="0"/>
              <a:t>Coah</a:t>
            </a:r>
            <a:r>
              <a:rPr lang="es-ES_tradnl" sz="1800" dirty="0" smtClean="0"/>
              <a:t>.  Octubre 2010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341</Words>
  <Application>Microsoft Office PowerPoint</Application>
  <PresentationFormat>Presentación en pantalla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Diseño predeterminado</vt:lpstr>
      <vt:lpstr>EXAMEN GENERAL DE CONOCIMIENTOS DE LA LICENCIATURA EN EDUCACIÓN PREESCOLAR DE LA SEP   CENEVAL.  APLICACIÓN JUNIO 2010 </vt:lpstr>
      <vt:lpstr>RESULTADOS NACIONALES</vt:lpstr>
      <vt:lpstr>PROMEDIO DE ACIERTOS 6º SEMESTRE</vt:lpstr>
      <vt:lpstr>PROMEDIOS POR ESCUELA  COAHUILA EGC 6º SEMESTRE</vt:lpstr>
      <vt:lpstr>Diapositiva 5</vt:lpstr>
      <vt:lpstr>Diapositiva 6</vt:lpstr>
      <vt:lpstr>PROMEDIOS POR ESCUELA  COAHUILA EGC 8º SEMESTRE</vt:lpstr>
      <vt:lpstr>Diapositiva 8</vt:lpstr>
      <vt:lpstr>EXAMEN GENERAL DE CONOCIMIENTOS DE LA LICENCIATURA EN EDUCACIÓN PREESCOLAR</vt:lpstr>
      <vt:lpstr>ESCUELA NORMAL DE EDUCACIÓN PREESCOLAR</vt:lpstr>
      <vt:lpstr>ESCUELA NORMAL DE EDUCACIÓN PREESCOLAR</vt:lpstr>
      <vt:lpstr>ESCUELA NORMAL DE EDUCACIÓN PREESCOLAR</vt:lpstr>
      <vt:lpstr>COMPARATIVO DE PROMEDIO DE ACIERTOS                    DE ENTIDAD Y ENEP 6o SEMESTRE </vt:lpstr>
      <vt:lpstr>COMPARATIVO DE PROMEDIO DE ACIERTOS                    DE ENTIDAD Y ENEP 8o SEMESTRE</vt:lpstr>
      <vt:lpstr>ESCUELA NORMAL DE EDUCACIÓN PREESCOLAR</vt:lpstr>
      <vt:lpstr>Diapositiva 16</vt:lpstr>
      <vt:lpstr>RESULTADOS EGC 6º SEMESTRE </vt:lpstr>
      <vt:lpstr>Diapositiva 18</vt:lpstr>
      <vt:lpstr>EXAMEN DE INGRESO AL SISTEMA 2010</vt:lpstr>
      <vt:lpstr>Diapositiva 20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comp</cp:lastModifiedBy>
  <cp:revision>32</cp:revision>
  <dcterms:created xsi:type="dcterms:W3CDTF">2009-11-04T05:23:18Z</dcterms:created>
  <dcterms:modified xsi:type="dcterms:W3CDTF">2010-10-26T19:33:46Z</dcterms:modified>
</cp:coreProperties>
</file>