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55B4489-B6F1-448B-BE0B-D870DDE77D1C}" type="datetimeFigureOut">
              <a:rPr lang="es-MX" smtClean="0"/>
              <a:t>06/09/2012</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E076996-FF24-41F2-B532-FD1442196718}"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5B4489-B6F1-448B-BE0B-D870DDE77D1C}" type="datetimeFigureOut">
              <a:rPr lang="es-MX" smtClean="0"/>
              <a:t>06/09/2012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5B4489-B6F1-448B-BE0B-D870DDE77D1C}" type="datetimeFigureOut">
              <a:rPr lang="es-MX" smtClean="0"/>
              <a:t>06/09/2012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5B4489-B6F1-448B-BE0B-D870DDE77D1C}" type="datetimeFigureOut">
              <a:rPr lang="es-MX" smtClean="0"/>
              <a:t>06/09/2012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5B4489-B6F1-448B-BE0B-D870DDE77D1C}" type="datetimeFigureOut">
              <a:rPr lang="es-MX" smtClean="0"/>
              <a:t>06/09/2012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555B4489-B6F1-448B-BE0B-D870DDE77D1C}" type="datetimeFigureOut">
              <a:rPr lang="es-MX" smtClean="0"/>
              <a:t>06/09/2012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55B4489-B6F1-448B-BE0B-D870DDE77D1C}" type="datetimeFigureOut">
              <a:rPr lang="es-MX" smtClean="0"/>
              <a:t>06/09/2012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55B4489-B6F1-448B-BE0B-D870DDE77D1C}" type="datetimeFigureOut">
              <a:rPr lang="es-MX" smtClean="0"/>
              <a:t>06/09/2012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B4489-B6F1-448B-BE0B-D870DDE77D1C}" type="datetimeFigureOut">
              <a:rPr lang="es-MX" smtClean="0"/>
              <a:t>06/09/2012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55B4489-B6F1-448B-BE0B-D870DDE77D1C}" type="datetimeFigureOut">
              <a:rPr lang="es-MX" smtClean="0"/>
              <a:t>06/09/2012</a:t>
            </a:fld>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55B4489-B6F1-448B-BE0B-D870DDE77D1C}" type="datetimeFigureOut">
              <a:rPr lang="es-MX" smtClean="0"/>
              <a:t>06/09/2012</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8E076996-FF24-41F2-B532-FD1442196718}" type="slidenum">
              <a:rPr lang="es-MX" smtClean="0"/>
              <a:t>‹Nº›</a:t>
            </a:fld>
            <a:endParaRPr lang="es-MX"/>
          </a:p>
        </p:txBody>
      </p:sp>
    </p:spTree>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55B4489-B6F1-448B-BE0B-D870DDE77D1C}" type="datetimeFigureOut">
              <a:rPr lang="es-MX" smtClean="0"/>
              <a:t>06/09/2012</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E076996-FF24-41F2-B532-FD1442196718}"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691680" y="3501008"/>
            <a:ext cx="6584776" cy="2495128"/>
          </a:xfrm>
        </p:spPr>
        <p:txBody>
          <a:bodyPr>
            <a:normAutofit/>
          </a:bodyPr>
          <a:lstStyle/>
          <a:p>
            <a:pPr algn="r"/>
            <a:r>
              <a:rPr lang="es-MX" sz="2800" dirty="0" smtClean="0">
                <a:solidFill>
                  <a:schemeClr val="tx1"/>
                </a:solidFill>
              </a:rPr>
              <a:t>Rut Cuadros</a:t>
            </a:r>
          </a:p>
          <a:p>
            <a:pPr algn="r"/>
            <a:r>
              <a:rPr lang="es-MX" sz="2800" dirty="0" err="1" smtClean="0">
                <a:solidFill>
                  <a:schemeClr val="tx1"/>
                </a:solidFill>
              </a:rPr>
              <a:t>Denef</a:t>
            </a:r>
            <a:r>
              <a:rPr lang="es-MX" sz="2800" dirty="0" smtClean="0">
                <a:solidFill>
                  <a:schemeClr val="tx1"/>
                </a:solidFill>
              </a:rPr>
              <a:t> Torres</a:t>
            </a:r>
          </a:p>
          <a:p>
            <a:pPr algn="r"/>
            <a:r>
              <a:rPr lang="es-MX" sz="2800" dirty="0" smtClean="0">
                <a:solidFill>
                  <a:schemeClr val="tx1"/>
                </a:solidFill>
              </a:rPr>
              <a:t>Andrea Morales</a:t>
            </a:r>
          </a:p>
          <a:p>
            <a:pPr algn="r"/>
            <a:r>
              <a:rPr lang="es-MX" sz="2800" dirty="0" err="1" smtClean="0">
                <a:solidFill>
                  <a:schemeClr val="tx1"/>
                </a:solidFill>
              </a:rPr>
              <a:t>Aline</a:t>
            </a:r>
            <a:r>
              <a:rPr lang="es-MX" sz="2800" dirty="0" smtClean="0">
                <a:solidFill>
                  <a:schemeClr val="tx1"/>
                </a:solidFill>
              </a:rPr>
              <a:t> Castro</a:t>
            </a:r>
            <a:endParaRPr lang="es-MX" sz="2800" dirty="0">
              <a:solidFill>
                <a:schemeClr val="tx1"/>
              </a:solidFill>
            </a:endParaRPr>
          </a:p>
        </p:txBody>
      </p:sp>
      <p:sp>
        <p:nvSpPr>
          <p:cNvPr id="4" name="3 Rectángulo"/>
          <p:cNvSpPr/>
          <p:nvPr/>
        </p:nvSpPr>
        <p:spPr>
          <a:xfrm>
            <a:off x="2272" y="260648"/>
            <a:ext cx="5649848" cy="923330"/>
          </a:xfrm>
          <a:prstGeom prst="rect">
            <a:avLst/>
          </a:prstGeom>
          <a:noFill/>
        </p:spPr>
        <p:txBody>
          <a:bodyPr wrap="square" lIns="91440" tIns="45720" rIns="91440" bIns="45720">
            <a:spAutoFit/>
          </a:bodyPr>
          <a:lstStyle/>
          <a:p>
            <a:pPr algn="ctr"/>
            <a:r>
              <a:rPr lang="es-MX"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Anorexia</a:t>
            </a:r>
            <a:endParaRPr lang="es-MX"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pic>
        <p:nvPicPr>
          <p:cNvPr id="5" name="4 Imagen" descr="http://www.vanguardia.com.mx/XStatic/vanguardia/images/espanol/anorexia-infantil-180411.jpg"/>
          <p:cNvPicPr/>
          <p:nvPr/>
        </p:nvPicPr>
        <p:blipFill>
          <a:blip r:embed="rId2" cstate="print"/>
          <a:srcRect/>
          <a:stretch>
            <a:fillRect/>
          </a:stretch>
        </p:blipFill>
        <p:spPr bwMode="auto">
          <a:xfrm>
            <a:off x="23529" y="2276872"/>
            <a:ext cx="4495800" cy="3505200"/>
          </a:xfrm>
          <a:prstGeom prst="rect">
            <a:avLst/>
          </a:prstGeom>
          <a:ln>
            <a:noFill/>
          </a:ln>
          <a:effectLst>
            <a:softEdge rad="112500"/>
          </a:effectLst>
        </p:spPr>
      </p:pic>
    </p:spTree>
    <p:extLst>
      <p:ext uri="{BB962C8B-B14F-4D97-AF65-F5344CB8AC3E}">
        <p14:creationId xmlns:p14="http://schemas.microsoft.com/office/powerpoint/2010/main" val="370765706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692696"/>
            <a:ext cx="7240650" cy="2952328"/>
          </a:xfrm>
        </p:spPr>
        <p:txBody>
          <a:bodyPr>
            <a:noAutofit/>
          </a:bodyPr>
          <a:lstStyle/>
          <a:p>
            <a:r>
              <a:rPr lang="es-MX" sz="2000" dirty="0"/>
              <a:t>La anorexia es un trastorno de la alimentación que se caracteriza porque el niño, aunque tenga apetito, se niega a comer. Los niños y niñas con anorexia tienen inapetencia, sin una razón aparente</a:t>
            </a:r>
            <a:r>
              <a:rPr lang="es-MX" sz="2000" dirty="0" smtClean="0"/>
              <a:t>.</a:t>
            </a:r>
            <a:br>
              <a:rPr lang="es-MX" sz="2000" dirty="0" smtClean="0"/>
            </a:br>
            <a:r>
              <a:rPr lang="es-MX" sz="2000" dirty="0" smtClean="0"/>
              <a:t>No </a:t>
            </a:r>
            <a:r>
              <a:rPr lang="es-MX" sz="2000" dirty="0"/>
              <a:t>quieren comer y tienen miedo de aumentar de peso. Tienen una imagen completamente diferente y disconforme de si misma. Pueden estar continuamente preocupadas por cuántas calorías ingieren y por cuánta grasa tiene lo que comen. </a:t>
            </a:r>
            <a:endParaRPr lang="es-MX" sz="2000" dirty="0"/>
          </a:p>
        </p:txBody>
      </p:sp>
      <p:pic>
        <p:nvPicPr>
          <p:cNvPr id="4" name="3 Imagen" descr="http://cuidadoinfantil.net/wp-content/uploads/2009/06/anorexia-infantil.jpg"/>
          <p:cNvPicPr/>
          <p:nvPr/>
        </p:nvPicPr>
        <p:blipFill>
          <a:blip r:embed="rId2" cstate="print"/>
          <a:srcRect/>
          <a:stretch>
            <a:fillRect/>
          </a:stretch>
        </p:blipFill>
        <p:spPr bwMode="auto">
          <a:xfrm>
            <a:off x="4427984" y="3501816"/>
            <a:ext cx="3672408" cy="2886621"/>
          </a:xfrm>
          <a:prstGeom prst="rect">
            <a:avLst/>
          </a:prstGeom>
          <a:ln>
            <a:noFill/>
          </a:ln>
          <a:effectLst>
            <a:softEdge rad="112500"/>
          </a:effectLst>
        </p:spPr>
      </p:pic>
    </p:spTree>
    <p:extLst>
      <p:ext uri="{BB962C8B-B14F-4D97-AF65-F5344CB8AC3E}">
        <p14:creationId xmlns:p14="http://schemas.microsoft.com/office/powerpoint/2010/main" val="207906708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716016" y="548680"/>
            <a:ext cx="3304572" cy="815081"/>
          </a:xfrm>
        </p:spPr>
        <p:txBody>
          <a:bodyPr/>
          <a:lstStyle/>
          <a:p>
            <a:r>
              <a:rPr lang="es-MX" dirty="0" smtClean="0"/>
              <a:t>Síntomas:</a:t>
            </a:r>
            <a:endParaRPr lang="es-MX" dirty="0"/>
          </a:p>
        </p:txBody>
      </p:sp>
      <p:sp>
        <p:nvSpPr>
          <p:cNvPr id="4" name="3 Marcador de texto"/>
          <p:cNvSpPr>
            <a:spLocks noGrp="1"/>
          </p:cNvSpPr>
          <p:nvPr>
            <p:ph type="body" sz="half" idx="2"/>
          </p:nvPr>
        </p:nvSpPr>
        <p:spPr>
          <a:xfrm>
            <a:off x="4736592" y="1484784"/>
            <a:ext cx="3298784" cy="4608512"/>
          </a:xfrm>
        </p:spPr>
        <p:txBody>
          <a:bodyPr>
            <a:normAutofit/>
          </a:bodyPr>
          <a:lstStyle/>
          <a:p>
            <a:pPr marL="285750" lvl="0" indent="-285750">
              <a:buFont typeface="Arial" pitchFamily="34" charset="0"/>
              <a:buChar char="•"/>
            </a:pPr>
            <a:r>
              <a:rPr lang="es-MX" dirty="0"/>
              <a:t>M</a:t>
            </a:r>
            <a:r>
              <a:rPr lang="es-MX" dirty="0" smtClean="0"/>
              <a:t>iedo </a:t>
            </a:r>
            <a:r>
              <a:rPr lang="es-MX" dirty="0"/>
              <a:t>al aumento de peso </a:t>
            </a:r>
          </a:p>
          <a:p>
            <a:pPr marL="285750" lvl="0" indent="-285750">
              <a:buFont typeface="Arial" pitchFamily="34" charset="0"/>
              <a:buChar char="•"/>
            </a:pPr>
            <a:r>
              <a:rPr lang="es-MX" dirty="0"/>
              <a:t>P</a:t>
            </a:r>
            <a:r>
              <a:rPr lang="es-MX" dirty="0" smtClean="0"/>
              <a:t>ercepción </a:t>
            </a:r>
            <a:r>
              <a:rPr lang="es-MX" dirty="0"/>
              <a:t>distorsionada del cuerpo</a:t>
            </a:r>
          </a:p>
          <a:p>
            <a:pPr marL="285750" lvl="0" indent="-285750">
              <a:buFont typeface="Arial" pitchFamily="34" charset="0"/>
              <a:buChar char="•"/>
            </a:pPr>
            <a:r>
              <a:rPr lang="es-MX" dirty="0"/>
              <a:t>C</a:t>
            </a:r>
            <a:r>
              <a:rPr lang="es-MX" dirty="0" smtClean="0"/>
              <a:t>onstante </a:t>
            </a:r>
            <a:r>
              <a:rPr lang="es-MX" dirty="0"/>
              <a:t>sensación de frio</a:t>
            </a:r>
          </a:p>
          <a:p>
            <a:pPr marL="285750" lvl="0" indent="-285750">
              <a:buFont typeface="Arial" pitchFamily="34" charset="0"/>
              <a:buChar char="•"/>
            </a:pPr>
            <a:r>
              <a:rPr lang="es-MX" dirty="0"/>
              <a:t>R</a:t>
            </a:r>
            <a:r>
              <a:rPr lang="es-MX" dirty="0" smtClean="0"/>
              <a:t>educción </a:t>
            </a:r>
            <a:r>
              <a:rPr lang="es-MX" dirty="0"/>
              <a:t>progresiva de alimentos</a:t>
            </a:r>
          </a:p>
          <a:p>
            <a:pPr marL="285750" lvl="0" indent="-285750">
              <a:buFont typeface="Arial" pitchFamily="34" charset="0"/>
              <a:buChar char="•"/>
            </a:pPr>
            <a:r>
              <a:rPr lang="es-MX" dirty="0"/>
              <a:t>H</a:t>
            </a:r>
            <a:r>
              <a:rPr lang="es-MX" dirty="0" smtClean="0"/>
              <a:t>iperactividad</a:t>
            </a:r>
            <a:endParaRPr lang="es-MX" dirty="0"/>
          </a:p>
          <a:p>
            <a:pPr marL="285750" lvl="0" indent="-285750">
              <a:buFont typeface="Arial" pitchFamily="34" charset="0"/>
              <a:buChar char="•"/>
            </a:pPr>
            <a:r>
              <a:rPr lang="es-MX" dirty="0"/>
              <a:t>I</a:t>
            </a:r>
            <a:r>
              <a:rPr lang="es-MX" dirty="0" smtClean="0"/>
              <a:t>rritabilidad</a:t>
            </a:r>
            <a:endParaRPr lang="es-MX" dirty="0"/>
          </a:p>
          <a:p>
            <a:pPr marL="285750" lvl="0" indent="-285750">
              <a:buFont typeface="Arial" pitchFamily="34" charset="0"/>
              <a:buChar char="•"/>
            </a:pPr>
            <a:r>
              <a:rPr lang="es-MX" dirty="0"/>
              <a:t>Depresión</a:t>
            </a:r>
          </a:p>
          <a:p>
            <a:pPr marL="285750" lvl="0" indent="-285750">
              <a:buFont typeface="Arial" pitchFamily="34" charset="0"/>
              <a:buChar char="•"/>
            </a:pPr>
            <a:r>
              <a:rPr lang="es-MX" dirty="0"/>
              <a:t>Hinchazón</a:t>
            </a:r>
          </a:p>
          <a:p>
            <a:pPr marL="285750" lvl="0" indent="-285750">
              <a:buFont typeface="Arial" pitchFamily="34" charset="0"/>
              <a:buChar char="•"/>
            </a:pPr>
            <a:r>
              <a:rPr lang="es-MX" dirty="0"/>
              <a:t>Trastornos cognitivos: supersticiones, generalizaciones, abstracciones selectivas.</a:t>
            </a:r>
          </a:p>
          <a:p>
            <a:endParaRPr lang="es-MX" dirty="0"/>
          </a:p>
        </p:txBody>
      </p:sp>
      <p:pic>
        <p:nvPicPr>
          <p:cNvPr id="5" name="4 Imagen" descr="anorexia infantil Según los expertos la anorexia infantil se debe a desórdenes psicológicos provocados por los padres"/>
          <p:cNvPicPr/>
          <p:nvPr/>
        </p:nvPicPr>
        <p:blipFill>
          <a:blip r:embed="rId2" cstate="print"/>
          <a:srcRect/>
          <a:stretch>
            <a:fillRect/>
          </a:stretch>
        </p:blipFill>
        <p:spPr bwMode="auto">
          <a:xfrm>
            <a:off x="971600" y="720607"/>
            <a:ext cx="3469754" cy="5400600"/>
          </a:xfrm>
          <a:prstGeom prst="rect">
            <a:avLst/>
          </a:prstGeom>
          <a:ln>
            <a:noFill/>
          </a:ln>
          <a:effectLst>
            <a:softEdge rad="112500"/>
          </a:effectLst>
        </p:spPr>
      </p:pic>
    </p:spTree>
    <p:extLst>
      <p:ext uri="{BB962C8B-B14F-4D97-AF65-F5344CB8AC3E}">
        <p14:creationId xmlns:p14="http://schemas.microsoft.com/office/powerpoint/2010/main" val="107558774"/>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716016" y="620688"/>
            <a:ext cx="3304572" cy="743073"/>
          </a:xfrm>
        </p:spPr>
        <p:txBody>
          <a:bodyPr/>
          <a:lstStyle/>
          <a:p>
            <a:r>
              <a:rPr lang="es-MX" dirty="0" smtClean="0"/>
              <a:t>Causas:</a:t>
            </a:r>
            <a:endParaRPr lang="es-MX" dirty="0"/>
          </a:p>
        </p:txBody>
      </p:sp>
      <p:sp>
        <p:nvSpPr>
          <p:cNvPr id="4" name="3 Marcador de texto"/>
          <p:cNvSpPr>
            <a:spLocks noGrp="1"/>
          </p:cNvSpPr>
          <p:nvPr>
            <p:ph type="body" sz="half" idx="2"/>
          </p:nvPr>
        </p:nvSpPr>
        <p:spPr>
          <a:xfrm>
            <a:off x="4716016" y="1412776"/>
            <a:ext cx="3319360" cy="4680520"/>
          </a:xfrm>
        </p:spPr>
        <p:txBody>
          <a:bodyPr>
            <a:normAutofit fontScale="92500"/>
          </a:bodyPr>
          <a:lstStyle/>
          <a:p>
            <a:pPr marL="285750" lvl="0" indent="-285750">
              <a:buFont typeface="Arial" pitchFamily="34" charset="0"/>
              <a:buChar char="•"/>
            </a:pPr>
            <a:r>
              <a:rPr lang="es-MX" dirty="0" err="1" smtClean="0"/>
              <a:t>Bulliyng</a:t>
            </a:r>
            <a:r>
              <a:rPr lang="es-MX" dirty="0" smtClean="0"/>
              <a:t> en la escuela.</a:t>
            </a:r>
          </a:p>
          <a:p>
            <a:pPr marL="285750" lvl="0" indent="-285750">
              <a:buFont typeface="Arial" pitchFamily="34" charset="0"/>
              <a:buChar char="•"/>
            </a:pPr>
            <a:r>
              <a:rPr lang="es-MX" dirty="0"/>
              <a:t> Hábitos alimentarios incorrectos durante la primera infancia.</a:t>
            </a:r>
          </a:p>
          <a:p>
            <a:pPr marL="285750" lvl="0" indent="-285750">
              <a:buFont typeface="Arial" pitchFamily="34" charset="0"/>
              <a:buChar char="•"/>
            </a:pPr>
            <a:r>
              <a:rPr lang="es-MX" dirty="0"/>
              <a:t> Falta de horarios y rutina alrededor de la comida, donde esta debe ser el centro de atención y no el niño.</a:t>
            </a:r>
          </a:p>
          <a:p>
            <a:pPr marL="285750" lvl="0" indent="-285750">
              <a:buFont typeface="Arial" pitchFamily="34" charset="0"/>
              <a:buChar char="•"/>
            </a:pPr>
            <a:r>
              <a:rPr lang="es-MX" dirty="0"/>
              <a:t> El ámbito donde se lleva a cabo la comida suele ser desagradable.</a:t>
            </a:r>
          </a:p>
          <a:p>
            <a:pPr marL="285750" lvl="0" indent="-285750">
              <a:buFont typeface="Arial" pitchFamily="34" charset="0"/>
              <a:buChar char="•"/>
            </a:pPr>
            <a:r>
              <a:rPr lang="es-MX" dirty="0"/>
              <a:t> Discusiones familiares recurrentes.</a:t>
            </a:r>
          </a:p>
          <a:p>
            <a:pPr marL="285750" lvl="0" indent="-285750">
              <a:buFont typeface="Arial" pitchFamily="34" charset="0"/>
              <a:buChar char="•"/>
            </a:pPr>
            <a:r>
              <a:rPr lang="es-MX" dirty="0"/>
              <a:t> Mensajes publicitarios equivocados o erróneos, en los cual relacionan directamente un cuerpo delgado con la perfección y aceptación.</a:t>
            </a:r>
          </a:p>
          <a:p>
            <a:endParaRPr lang="es-MX" dirty="0"/>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907384"/>
            <a:ext cx="3289920" cy="4969887"/>
          </a:xfrm>
          <a:prstGeom prst="rect">
            <a:avLst/>
          </a:prstGeom>
        </p:spPr>
      </p:pic>
    </p:spTree>
    <p:extLst>
      <p:ext uri="{BB962C8B-B14F-4D97-AF65-F5344CB8AC3E}">
        <p14:creationId xmlns:p14="http://schemas.microsoft.com/office/powerpoint/2010/main" val="318099348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620688"/>
            <a:ext cx="3024336" cy="5571145"/>
          </a:xfrm>
          <a:prstGeom prst="rect">
            <a:avLst/>
          </a:prstGeom>
          <a:ln>
            <a:noFill/>
          </a:ln>
          <a:effectLst>
            <a:softEdge rad="112500"/>
          </a:effectLst>
        </p:spPr>
      </p:pic>
      <p:sp>
        <p:nvSpPr>
          <p:cNvPr id="3" name="2 Título"/>
          <p:cNvSpPr>
            <a:spLocks noGrp="1"/>
          </p:cNvSpPr>
          <p:nvPr>
            <p:ph type="title"/>
          </p:nvPr>
        </p:nvSpPr>
        <p:spPr>
          <a:xfrm>
            <a:off x="4788024" y="692696"/>
            <a:ext cx="3304572" cy="1152128"/>
          </a:xfrm>
        </p:spPr>
        <p:txBody>
          <a:bodyPr>
            <a:normAutofit fontScale="90000"/>
          </a:bodyPr>
          <a:lstStyle/>
          <a:p>
            <a:r>
              <a:rPr lang="es-MX" sz="2700" b="1" dirty="0"/>
              <a:t>CONSECUENCIAS CLINICAS</a:t>
            </a:r>
            <a:r>
              <a:rPr lang="es-MX" b="1" dirty="0"/>
              <a:t/>
            </a:r>
            <a:br>
              <a:rPr lang="es-MX" b="1" dirty="0"/>
            </a:br>
            <a:endParaRPr lang="es-MX" dirty="0"/>
          </a:p>
        </p:txBody>
      </p:sp>
      <p:sp>
        <p:nvSpPr>
          <p:cNvPr id="4" name="3 Marcador de texto"/>
          <p:cNvSpPr>
            <a:spLocks noGrp="1"/>
          </p:cNvSpPr>
          <p:nvPr>
            <p:ph type="body" sz="half" idx="2"/>
          </p:nvPr>
        </p:nvSpPr>
        <p:spPr>
          <a:xfrm>
            <a:off x="4736592" y="1484784"/>
            <a:ext cx="3298784" cy="4536504"/>
          </a:xfrm>
        </p:spPr>
        <p:txBody>
          <a:bodyPr>
            <a:normAutofit/>
          </a:bodyPr>
          <a:lstStyle/>
          <a:p>
            <a:pPr marL="285750" lvl="0" indent="-285750">
              <a:buFont typeface="Arial" pitchFamily="34" charset="0"/>
              <a:buChar char="•"/>
            </a:pPr>
            <a:r>
              <a:rPr lang="es-MX" dirty="0" smtClean="0"/>
              <a:t>Pulsaciones </a:t>
            </a:r>
            <a:r>
              <a:rPr lang="es-MX" dirty="0"/>
              <a:t>cardiacas se reducen</a:t>
            </a:r>
          </a:p>
          <a:p>
            <a:pPr marL="285750" lvl="0" indent="-285750">
              <a:buFont typeface="Arial" pitchFamily="34" charset="0"/>
              <a:buChar char="•"/>
            </a:pPr>
            <a:r>
              <a:rPr lang="es-MX" dirty="0"/>
              <a:t>Baja presión arterial</a:t>
            </a:r>
          </a:p>
          <a:p>
            <a:pPr marL="285750" lvl="0" indent="-285750">
              <a:buFont typeface="Arial" pitchFamily="34" charset="0"/>
              <a:buChar char="•"/>
            </a:pPr>
            <a:r>
              <a:rPr lang="es-MX" dirty="0"/>
              <a:t>Desnutrición </a:t>
            </a:r>
          </a:p>
          <a:p>
            <a:pPr marL="285750" lvl="0" indent="-285750">
              <a:buFont typeface="Arial" pitchFamily="34" charset="0"/>
              <a:buChar char="•"/>
            </a:pPr>
            <a:r>
              <a:rPr lang="es-MX" dirty="0"/>
              <a:t>Disminuye la masa ósea y frena la velocidad de crecimiento</a:t>
            </a:r>
          </a:p>
          <a:p>
            <a:pPr marL="285750" lvl="0" indent="-285750">
              <a:buFont typeface="Arial" pitchFamily="34" charset="0"/>
              <a:buChar char="•"/>
            </a:pPr>
            <a:r>
              <a:rPr lang="es-MX" dirty="0"/>
              <a:t>Disminuye la motilidad intestinal </a:t>
            </a:r>
          </a:p>
          <a:p>
            <a:pPr marL="285750" lvl="0" indent="-285750">
              <a:buFont typeface="Arial" pitchFamily="34" charset="0"/>
              <a:buChar char="•"/>
            </a:pPr>
            <a:r>
              <a:rPr lang="es-MX" dirty="0"/>
              <a:t>Anemia</a:t>
            </a:r>
          </a:p>
          <a:p>
            <a:pPr marL="285750" lvl="0" indent="-285750">
              <a:buFont typeface="Arial" pitchFamily="34" charset="0"/>
              <a:buChar char="•"/>
            </a:pPr>
            <a:r>
              <a:rPr lang="es-MX" dirty="0"/>
              <a:t>Estreñimiento </a:t>
            </a:r>
          </a:p>
          <a:p>
            <a:pPr marL="285750" lvl="0" indent="-285750">
              <a:buFont typeface="Arial" pitchFamily="34" charset="0"/>
              <a:buChar char="•"/>
            </a:pPr>
            <a:r>
              <a:rPr lang="es-MX" dirty="0" smtClean="0"/>
              <a:t>Sensación </a:t>
            </a:r>
            <a:r>
              <a:rPr lang="es-MX" dirty="0"/>
              <a:t>de frio</a:t>
            </a:r>
          </a:p>
          <a:p>
            <a:pPr marL="285750" lvl="0" indent="-285750">
              <a:buFont typeface="Arial" pitchFamily="34" charset="0"/>
              <a:buChar char="•"/>
            </a:pPr>
            <a:r>
              <a:rPr lang="es-MX" dirty="0"/>
              <a:t>La piel se deshidrata</a:t>
            </a:r>
          </a:p>
          <a:p>
            <a:pPr marL="285750" lvl="0" indent="-285750">
              <a:buFont typeface="Arial" pitchFamily="34" charset="0"/>
              <a:buChar char="•"/>
            </a:pPr>
            <a:r>
              <a:rPr lang="es-MX" dirty="0"/>
              <a:t>Perdida de cabello</a:t>
            </a:r>
          </a:p>
          <a:p>
            <a:pPr marL="285750" lvl="0" indent="-285750">
              <a:buFont typeface="Arial" pitchFamily="34" charset="0"/>
              <a:buChar char="•"/>
            </a:pPr>
            <a:r>
              <a:rPr lang="es-MX" dirty="0"/>
              <a:t>Dolores abdominales</a:t>
            </a:r>
          </a:p>
          <a:p>
            <a:endParaRPr lang="es-MX" dirty="0"/>
          </a:p>
        </p:txBody>
      </p:sp>
    </p:spTree>
    <p:extLst>
      <p:ext uri="{BB962C8B-B14F-4D97-AF65-F5344CB8AC3E}">
        <p14:creationId xmlns:p14="http://schemas.microsoft.com/office/powerpoint/2010/main" val="1263222178"/>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a:xfrm>
            <a:off x="611560" y="548680"/>
            <a:ext cx="7456674" cy="3528392"/>
          </a:xfrm>
        </p:spPr>
        <p:txBody>
          <a:bodyPr>
            <a:noAutofit/>
          </a:bodyPr>
          <a:lstStyle/>
          <a:p>
            <a:r>
              <a:rPr lang="es-MX" sz="2000" b="1" u="sng" dirty="0" smtClean="0"/>
              <a:t>TRATAMIENTO:</a:t>
            </a:r>
            <a:r>
              <a:rPr lang="es-MX" sz="2000" b="1" u="sng" dirty="0"/>
              <a:t/>
            </a:r>
            <a:br>
              <a:rPr lang="es-MX" sz="2000" b="1" u="sng" dirty="0"/>
            </a:br>
            <a:r>
              <a:rPr lang="es-MX" sz="2000" dirty="0"/>
              <a:t>En ocasiones para tratar la anorexia infantil solo basta seguir estos consejos:</a:t>
            </a:r>
            <a:br>
              <a:rPr lang="es-MX" sz="2000" dirty="0"/>
            </a:br>
            <a:r>
              <a:rPr lang="es-MX" sz="2000" dirty="0"/>
              <a:t>Para que el momento de la comida se convierta en un momento agradable, trate de apoyar los gustos del niño y no insistamos en hacerle comer más de cuanto le apetece.</a:t>
            </a:r>
            <a:br>
              <a:rPr lang="es-MX" sz="2000" dirty="0"/>
            </a:br>
            <a:r>
              <a:rPr lang="es-MX" sz="2000" dirty="0"/>
              <a:t>Hay que tener paciencia, retirar el plato si no quiere comer, comerá cuando tenga apetito.</a:t>
            </a:r>
            <a:br>
              <a:rPr lang="es-MX" sz="2000" dirty="0"/>
            </a:br>
            <a:r>
              <a:rPr lang="es-MX" sz="2000" dirty="0"/>
              <a:t>El rendirse, dándole algún otro alimento, solo servirá para complicar la situación y que afiance su postura.</a:t>
            </a:r>
            <a:br>
              <a:rPr lang="es-MX" sz="2000" dirty="0"/>
            </a:br>
            <a:endParaRPr lang="es-MX" sz="2000" dirty="0"/>
          </a:p>
        </p:txBody>
      </p:sp>
      <p:pic>
        <p:nvPicPr>
          <p:cNvPr id="7" name="6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172" y="3717032"/>
            <a:ext cx="3900688" cy="2736304"/>
          </a:xfrm>
          <a:prstGeom prst="rect">
            <a:avLst/>
          </a:prstGeom>
          <a:ln>
            <a:noFill/>
          </a:ln>
          <a:effectLst>
            <a:softEdge rad="112500"/>
          </a:effectLst>
        </p:spPr>
      </p:pic>
    </p:spTree>
    <p:extLst>
      <p:ext uri="{BB962C8B-B14F-4D97-AF65-F5344CB8AC3E}">
        <p14:creationId xmlns:p14="http://schemas.microsoft.com/office/powerpoint/2010/main" val="182084470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4824536" cy="5976664"/>
          </a:xfrm>
        </p:spPr>
        <p:txBody>
          <a:bodyPr>
            <a:normAutofit fontScale="90000"/>
          </a:bodyPr>
          <a:lstStyle/>
          <a:p>
            <a:r>
              <a:rPr lang="es-MX" sz="2000" b="1" dirty="0"/>
              <a:t>En casos más severos las recomendaciones son:</a:t>
            </a:r>
            <a:br>
              <a:rPr lang="es-MX" sz="2000" b="1" dirty="0"/>
            </a:br>
            <a:r>
              <a:rPr lang="es-MX" sz="2000" dirty="0"/>
              <a:t>Alguna forma de psicoterapia con atención médica-nutricional. Idealmente este tratamiento debe ser individualizado y variar de acuerdo a la severidad del desorden y de los problemas particulares, necesidades y capacidades del paciente y su familia.</a:t>
            </a:r>
            <a:br>
              <a:rPr lang="es-MX" sz="2000" dirty="0"/>
            </a:br>
            <a:r>
              <a:rPr lang="es-MX" sz="2000" dirty="0"/>
              <a:t>La hospitalización se recomienda cuando el trastorno a causado problemas físicos que ponen en peligro la vida del niño</a:t>
            </a:r>
            <a:r>
              <a:rPr lang="es-MX" sz="2000" dirty="0" smtClean="0"/>
              <a:t>.</a:t>
            </a:r>
            <a:br>
              <a:rPr lang="es-MX" sz="2000" dirty="0" smtClean="0"/>
            </a:br>
            <a:r>
              <a:rPr lang="es-MX" sz="2000" dirty="0"/>
              <a:t/>
            </a:r>
            <a:br>
              <a:rPr lang="es-MX" sz="2000" dirty="0"/>
            </a:br>
            <a:r>
              <a:rPr lang="es-MX" sz="2000" dirty="0">
                <a:solidFill>
                  <a:srgbClr val="FF0000"/>
                </a:solidFill>
              </a:rPr>
              <a:t>A veces, a pesar de los mejores esfuerzos, el tratamiento podría resultar no exitoso. Por esta razón el mejor tratamiento implica la PREVENCIÓN.</a:t>
            </a:r>
            <a:r>
              <a:rPr lang="es-MX" dirty="0"/>
              <a:t/>
            </a:r>
            <a:br>
              <a:rPr lang="es-MX" dirty="0"/>
            </a:br>
            <a:endParaRPr lang="es-MX" dirty="0"/>
          </a:p>
        </p:txBody>
      </p:sp>
      <p:pic>
        <p:nvPicPr>
          <p:cNvPr id="4" name="3 Marcador de contenido"/>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92080" y="1124744"/>
            <a:ext cx="3283481" cy="4934193"/>
          </a:xfrm>
          <a:prstGeom prst="rect">
            <a:avLst/>
          </a:prstGeom>
          <a:ln>
            <a:noFill/>
          </a:ln>
          <a:effectLst>
            <a:softEdge rad="112500"/>
          </a:effectLst>
        </p:spPr>
      </p:pic>
    </p:spTree>
    <p:extLst>
      <p:ext uri="{BB962C8B-B14F-4D97-AF65-F5344CB8AC3E}">
        <p14:creationId xmlns:p14="http://schemas.microsoft.com/office/powerpoint/2010/main" val="329472390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50</TotalTime>
  <Words>135</Words>
  <Application>Microsoft Office PowerPoint</Application>
  <PresentationFormat>Presentación en pantalla (4:3)</PresentationFormat>
  <Paragraphs>37</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Austin</vt:lpstr>
      <vt:lpstr>Presentación de PowerPoint</vt:lpstr>
      <vt:lpstr>La anorexia es un trastorno de la alimentación que se caracteriza porque el niño, aunque tenga apetito, se niega a comer. Los niños y niñas con anorexia tienen inapetencia, sin una razón aparente. No quieren comer y tienen miedo de aumentar de peso. Tienen una imagen completamente diferente y disconforme de si misma. Pueden estar continuamente preocupadas por cuántas calorías ingieren y por cuánta grasa tiene lo que comen. </vt:lpstr>
      <vt:lpstr>Síntomas:</vt:lpstr>
      <vt:lpstr>Causas:</vt:lpstr>
      <vt:lpstr>CONSECUENCIAS CLINICAS </vt:lpstr>
      <vt:lpstr>TRATAMIENTO: En ocasiones para tratar la anorexia infantil solo basta seguir estos consejos: Para que el momento de la comida se convierta en un momento agradable, trate de apoyar los gustos del niño y no insistamos en hacerle comer más de cuanto le apetece. Hay que tener paciencia, retirar el plato si no quiere comer, comerá cuando tenga apetito. El rendirse, dándole algún otro alimento, solo servirá para complicar la situación y que afiance su postura. </vt:lpstr>
      <vt:lpstr>En casos más severos las recomendaciones son: Alguna forma de psicoterapia con atención médica-nutricional. Idealmente este tratamiento debe ser individualizado y variar de acuerdo a la severidad del desorden y de los problemas particulares, necesidades y capacidades del paciente y su familia. La hospitalización se recomienda cuando el trastorno a causado problemas físicos que ponen en peligro la vida del niño.  A veces, a pesar de los mejores esfuerzos, el tratamiento podría resultar no exitoso. Por esta razón el mejor tratamiento implica la PREVENCIÓN.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toshiba</cp:lastModifiedBy>
  <cp:revision>5</cp:revision>
  <dcterms:created xsi:type="dcterms:W3CDTF">2012-09-07T03:55:18Z</dcterms:created>
  <dcterms:modified xsi:type="dcterms:W3CDTF">2012-09-07T04:45:35Z</dcterms:modified>
</cp:coreProperties>
</file>