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245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671" autoAdjust="0"/>
  </p:normalViewPr>
  <p:slideViewPr>
    <p:cSldViewPr>
      <p:cViewPr>
        <p:scale>
          <a:sx n="42" d="100"/>
          <a:sy n="42" d="100"/>
        </p:scale>
        <p:origin x="-131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8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75F30-44DA-4AAE-AC5F-BDA3699F5609}" type="datetimeFigureOut">
              <a:rPr lang="es-MX" smtClean="0"/>
              <a:t>10/09/2012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023F6-6CA6-4A5A-B7C3-55B46654761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Equipo</a:t>
            </a:r>
            <a:r>
              <a:rPr lang="es-MX" baseline="0" dirty="0" smtClean="0"/>
              <a:t> 2: Obesidad</a:t>
            </a:r>
          </a:p>
          <a:p>
            <a:r>
              <a:rPr lang="es-MX" baseline="0" dirty="0" smtClean="0"/>
              <a:t>Quintana Rangel Ruth Karina, Castillo </a:t>
            </a:r>
            <a:r>
              <a:rPr lang="es-MX" baseline="0" smtClean="0"/>
              <a:t>Martínez Lorena, Flores </a:t>
            </a:r>
            <a:r>
              <a:rPr lang="es-MX" baseline="0" dirty="0" smtClean="0"/>
              <a:t>Guzmán Paola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023F6-6CA6-4A5A-B7C3-55B466547612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B02F-F106-4171-9AA0-A7704F9B0097}" type="datetimeFigureOut">
              <a:rPr lang="es-MX" smtClean="0"/>
              <a:pPr/>
              <a:t>10/09/2012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B8FB-8B5C-459D-8785-C37343B9110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B02F-F106-4171-9AA0-A7704F9B0097}" type="datetimeFigureOut">
              <a:rPr lang="es-MX" smtClean="0"/>
              <a:pPr/>
              <a:t>10/09/2012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B8FB-8B5C-459D-8785-C37343B9110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B02F-F106-4171-9AA0-A7704F9B0097}" type="datetimeFigureOut">
              <a:rPr lang="es-MX" smtClean="0"/>
              <a:pPr/>
              <a:t>10/09/2012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B8FB-8B5C-459D-8785-C37343B9110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B02F-F106-4171-9AA0-A7704F9B0097}" type="datetimeFigureOut">
              <a:rPr lang="es-MX" smtClean="0"/>
              <a:pPr/>
              <a:t>10/09/2012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B8FB-8B5C-459D-8785-C37343B9110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B02F-F106-4171-9AA0-A7704F9B0097}" type="datetimeFigureOut">
              <a:rPr lang="es-MX" smtClean="0"/>
              <a:pPr/>
              <a:t>10/09/2012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B8FB-8B5C-459D-8785-C37343B9110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B02F-F106-4171-9AA0-A7704F9B0097}" type="datetimeFigureOut">
              <a:rPr lang="es-MX" smtClean="0"/>
              <a:pPr/>
              <a:t>10/09/2012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B8FB-8B5C-459D-8785-C37343B9110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B02F-F106-4171-9AA0-A7704F9B0097}" type="datetimeFigureOut">
              <a:rPr lang="es-MX" smtClean="0"/>
              <a:pPr/>
              <a:t>10/09/2012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B8FB-8B5C-459D-8785-C37343B9110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B02F-F106-4171-9AA0-A7704F9B0097}" type="datetimeFigureOut">
              <a:rPr lang="es-MX" smtClean="0"/>
              <a:pPr/>
              <a:t>10/09/2012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B8FB-8B5C-459D-8785-C37343B9110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B02F-F106-4171-9AA0-A7704F9B0097}" type="datetimeFigureOut">
              <a:rPr lang="es-MX" smtClean="0"/>
              <a:pPr/>
              <a:t>10/09/2012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B8FB-8B5C-459D-8785-C37343B9110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B02F-F106-4171-9AA0-A7704F9B0097}" type="datetimeFigureOut">
              <a:rPr lang="es-MX" smtClean="0"/>
              <a:pPr/>
              <a:t>10/09/2012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B8FB-8B5C-459D-8785-C37343B9110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B02F-F106-4171-9AA0-A7704F9B0097}" type="datetimeFigureOut">
              <a:rPr lang="es-MX" smtClean="0"/>
              <a:pPr/>
              <a:t>10/09/2012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4B8FB-8B5C-459D-8785-C37343B9110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BB02F-F106-4171-9AA0-A7704F9B0097}" type="datetimeFigureOut">
              <a:rPr lang="es-MX" smtClean="0"/>
              <a:pPr/>
              <a:t>10/09/2012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4B8FB-8B5C-459D-8785-C37343B9110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lum bright="-30000"/>
          </a:blip>
          <a:srcRect/>
          <a:stretch>
            <a:fillRect/>
          </a:stretch>
        </p:blipFill>
        <p:spPr bwMode="auto">
          <a:xfrm>
            <a:off x="-49029" y="0"/>
            <a:ext cx="919302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lum bright="8000" contrast="29000"/>
          </a:blip>
          <a:srcRect/>
          <a:stretch>
            <a:fillRect/>
          </a:stretch>
        </p:blipFill>
        <p:spPr bwMode="auto">
          <a:xfrm>
            <a:off x="0" y="4786322"/>
            <a:ext cx="9144000" cy="20716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58365" y="428604"/>
            <a:ext cx="1885635" cy="1390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sp>
        <p:nvSpPr>
          <p:cNvPr id="10" name="9 Rectángulo"/>
          <p:cNvSpPr/>
          <p:nvPr/>
        </p:nvSpPr>
        <p:spPr>
          <a:xfrm rot="337221">
            <a:off x="120627" y="4218644"/>
            <a:ext cx="185737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Se produce cuando existe un exceso de tejido adiposo (grasa) en el cuerpo </a:t>
            </a:r>
            <a:endParaRPr lang="es-MX" sz="2000" b="1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9058" y="1928802"/>
            <a:ext cx="1355703" cy="904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14" name="13 Rectángulo"/>
          <p:cNvSpPr/>
          <p:nvPr/>
        </p:nvSpPr>
        <p:spPr>
          <a:xfrm>
            <a:off x="4929190" y="4071942"/>
            <a:ext cx="3571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Causas:</a:t>
            </a:r>
          </a:p>
          <a:p>
            <a:pPr algn="ctr"/>
            <a:r>
              <a:rPr lang="es-MX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Factores socioeconómicos. </a:t>
            </a:r>
          </a:p>
        </p:txBody>
      </p:sp>
      <p:sp>
        <p:nvSpPr>
          <p:cNvPr id="15" name="14 Rectángulo"/>
          <p:cNvSpPr/>
          <p:nvPr/>
        </p:nvSpPr>
        <p:spPr>
          <a:xfrm rot="20824341">
            <a:off x="6259799" y="1810561"/>
            <a:ext cx="28479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Causas:</a:t>
            </a:r>
          </a:p>
          <a:p>
            <a:pPr algn="ctr"/>
            <a:r>
              <a:rPr lang="es-MX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Factores psicológicos.</a:t>
            </a:r>
            <a:endParaRPr lang="es-MX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5286380" y="0"/>
            <a:ext cx="37862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Causas:</a:t>
            </a:r>
          </a:p>
          <a:p>
            <a:pPr algn="ctr"/>
            <a:r>
              <a:rPr lang="es-MX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Factores genéticos y orgánicos.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57422" y="3786191"/>
            <a:ext cx="2476499" cy="164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sp>
        <p:nvSpPr>
          <p:cNvPr id="12" name="11 Rectángulo"/>
          <p:cNvSpPr/>
          <p:nvPr/>
        </p:nvSpPr>
        <p:spPr>
          <a:xfrm rot="21283106">
            <a:off x="3188628" y="4964987"/>
            <a:ext cx="52792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dirty="0" smtClean="0">
                <a:effectLst>
                  <a:glow rad="101600">
                    <a:schemeClr val="bg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sus efectos negativos: la diabetes, la hipertensión, </a:t>
            </a:r>
          </a:p>
          <a:p>
            <a:pPr algn="r"/>
            <a:r>
              <a:rPr lang="es-MX" dirty="0" smtClean="0">
                <a:effectLst>
                  <a:glow rad="101600">
                    <a:schemeClr val="bg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las complicaciones cardiovasculares </a:t>
            </a:r>
          </a:p>
          <a:p>
            <a:pPr algn="r"/>
            <a:r>
              <a:rPr lang="es-MX" dirty="0" smtClean="0">
                <a:effectLst>
                  <a:glow rad="101600">
                    <a:schemeClr val="bg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e incluso algunos tipos de cáncer como </a:t>
            </a:r>
            <a:r>
              <a:rPr lang="es-MX" u="sng" dirty="0" smtClean="0">
                <a:effectLst>
                  <a:glow rad="101600">
                    <a:schemeClr val="bg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los gastrointestinales.</a:t>
            </a:r>
            <a:r>
              <a:rPr lang="es-MX" dirty="0" smtClean="0">
                <a:effectLst>
                  <a:glow rad="101600">
                    <a:schemeClr val="bg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endParaRPr lang="es-MX" dirty="0">
              <a:effectLst>
                <a:glow rad="101600">
                  <a:schemeClr val="bg1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71538" y="0"/>
            <a:ext cx="1784331" cy="1727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sp>
        <p:nvSpPr>
          <p:cNvPr id="9" name="3 Título"/>
          <p:cNvSpPr txBox="1">
            <a:spLocks/>
          </p:cNvSpPr>
          <p:nvPr/>
        </p:nvSpPr>
        <p:spPr>
          <a:xfrm>
            <a:off x="-71470" y="0"/>
            <a:ext cx="25717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s-MX" sz="2400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Century Gothic" pitchFamily="34" charset="0"/>
              </a:rPr>
              <a:t>Enfermedad crónica tratable. </a:t>
            </a:r>
            <a:endParaRPr kumimoji="0" lang="es-MX" sz="24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0" y="2714620"/>
            <a:ext cx="9144000" cy="1143000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l"/>
            <a:r>
              <a:rPr lang="es-MX" sz="9600" b="1" spc="600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OBESIDAD</a:t>
            </a:r>
            <a:endParaRPr lang="es-MX" sz="9600" b="1" spc="600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0" y="6597352"/>
            <a:ext cx="91440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100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http://www.dmedicina.com/enfermedades/digestivas/obesidad</a:t>
            </a:r>
            <a:endParaRPr lang="es-MX" sz="1100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21054950">
            <a:off x="-101969" y="1657866"/>
            <a:ext cx="2124054" cy="159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702" y="2571744"/>
            <a:ext cx="2214578" cy="1515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20 Rectángulo"/>
          <p:cNvSpPr/>
          <p:nvPr/>
        </p:nvSpPr>
        <p:spPr>
          <a:xfrm>
            <a:off x="1571604" y="6453336"/>
            <a:ext cx="757239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100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http://www.imss.gob.mx/salud/nutricion/Pages/index.aspx</a:t>
            </a:r>
            <a:endParaRPr lang="es-MX" sz="1100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857620" y="0"/>
            <a:ext cx="1413627" cy="14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  <p:sp>
        <p:nvSpPr>
          <p:cNvPr id="17" name="16 Rectángulo"/>
          <p:cNvSpPr/>
          <p:nvPr/>
        </p:nvSpPr>
        <p:spPr>
          <a:xfrm rot="20360423">
            <a:off x="1788410" y="939634"/>
            <a:ext cx="42862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Causas:</a:t>
            </a:r>
          </a:p>
          <a:p>
            <a:pPr algn="ctr"/>
            <a:r>
              <a:rPr lang="es-MX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Malos hábitos de vida </a:t>
            </a:r>
          </a:p>
          <a:p>
            <a:pPr algn="ctr"/>
            <a:r>
              <a:rPr lang="es-MX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(mala alimentación</a:t>
            </a:r>
          </a:p>
          <a:p>
            <a:pPr algn="ctr"/>
            <a:r>
              <a:rPr lang="es-MX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y falta de ejercicio físico) </a:t>
            </a:r>
          </a:p>
        </p:txBody>
      </p:sp>
      <p:sp>
        <p:nvSpPr>
          <p:cNvPr id="23" name="22 Rectángulo"/>
          <p:cNvSpPr/>
          <p:nvPr/>
        </p:nvSpPr>
        <p:spPr>
          <a:xfrm>
            <a:off x="1547664" y="386104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México </a:t>
            </a:r>
            <a:r>
              <a:rPr lang="es-MX" b="1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ocupa el primer lugar mundial en obesidad infantil</a:t>
            </a:r>
            <a:endParaRPr lang="es-MX" b="1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4" name="23 Rectángulo"/>
          <p:cNvSpPr/>
          <p:nvPr/>
        </p:nvSpPr>
        <p:spPr>
          <a:xfrm rot="509174">
            <a:off x="-1457" y="1426891"/>
            <a:ext cx="24263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Century Gothic" pitchFamily="34" charset="0"/>
              </a:rPr>
              <a:t>Más </a:t>
            </a:r>
            <a:r>
              <a:rPr lang="es-MX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Century Gothic" pitchFamily="34" charset="0"/>
              </a:rPr>
              <a:t>de 4.1 millones de escolares conviviendo con este problema</a:t>
            </a:r>
            <a:endParaRPr lang="es-MX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Century Gothic" pitchFamily="34" charset="0"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3563888" y="6309320"/>
            <a:ext cx="558011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050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Century Gothic" pitchFamily="34" charset="0"/>
              </a:rPr>
              <a:t>http://www.unicef.org/mexico/spanish/17047.htm</a:t>
            </a:r>
            <a:endParaRPr lang="es-MX" sz="1050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104</Words>
  <Application>Microsoft Office PowerPoint</Application>
  <PresentationFormat>Presentación en pantalla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OBESIDAD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26</cp:revision>
  <dcterms:created xsi:type="dcterms:W3CDTF">2012-09-10T18:29:23Z</dcterms:created>
  <dcterms:modified xsi:type="dcterms:W3CDTF">2012-09-11T00:45:59Z</dcterms:modified>
</cp:coreProperties>
</file>