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6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59833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1609893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195711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240779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382205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3324735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554337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5294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2628390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213102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5D5A8D4-E864-4311-94FB-1695116FE13D}" type="datetimeFigureOut">
              <a:rPr lang="es-MX" smtClean="0"/>
              <a:t>18/09/2012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D746B91-7E16-49B0-B88C-B6FF8BD8083D}" type="slidenum">
              <a:rPr lang="es-MX" smtClean="0"/>
              <a:t>‹Nº›</a:t>
            </a:fld>
            <a:endParaRPr lang="es-MX"/>
          </a:p>
        </p:txBody>
      </p:sp>
    </p:spTree>
    <p:extLst>
      <p:ext uri="{BB962C8B-B14F-4D97-AF65-F5344CB8AC3E}">
        <p14:creationId xmlns:p14="http://schemas.microsoft.com/office/powerpoint/2010/main" val="2190013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5A8D4-E864-4311-94FB-1695116FE13D}" type="datetimeFigureOut">
              <a:rPr lang="es-MX" smtClean="0"/>
              <a:t>18/09/2012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46B91-7E16-49B0-B88C-B6FF8BD8083D}" type="slidenum">
              <a:rPr lang="es-MX" smtClean="0"/>
              <a:t>‹Nº›</a:t>
            </a:fld>
            <a:endParaRPr lang="es-MX"/>
          </a:p>
        </p:txBody>
      </p:sp>
    </p:spTree>
    <p:extLst>
      <p:ext uri="{BB962C8B-B14F-4D97-AF65-F5344CB8AC3E}">
        <p14:creationId xmlns:p14="http://schemas.microsoft.com/office/powerpoint/2010/main" val="300666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044127895"/>
              </p:ext>
            </p:extLst>
          </p:nvPr>
        </p:nvGraphicFramePr>
        <p:xfrm>
          <a:off x="1" y="0"/>
          <a:ext cx="9120248" cy="6913673"/>
        </p:xfrm>
        <a:graphic>
          <a:graphicData uri="http://schemas.openxmlformats.org/drawingml/2006/table">
            <a:tbl>
              <a:tblPr firstRow="1" bandRow="1">
                <a:tableStyleId>{93296810-A885-4BE3-A3E7-6D5BEEA58F35}</a:tableStyleId>
              </a:tblPr>
              <a:tblGrid>
                <a:gridCol w="4560124"/>
                <a:gridCol w="4560124"/>
              </a:tblGrid>
              <a:tr h="871755">
                <a:tc>
                  <a:txBody>
                    <a:bodyPr/>
                    <a:lstStyle/>
                    <a:p>
                      <a:pPr algn="ctr"/>
                      <a:endParaRPr lang="es-MX" sz="2400" dirty="0" smtClean="0">
                        <a:latin typeface="Adobe Caslon Pro Bold" pitchFamily="18" charset="0"/>
                      </a:endParaRPr>
                    </a:p>
                    <a:p>
                      <a:pPr algn="ctr"/>
                      <a:r>
                        <a:rPr lang="es-MX" sz="2400" dirty="0" smtClean="0">
                          <a:latin typeface="Adobe Caslon Pro Bold" pitchFamily="18" charset="0"/>
                        </a:rPr>
                        <a:t>Modalidad</a:t>
                      </a:r>
                      <a:r>
                        <a:rPr lang="es-MX" baseline="0" dirty="0" smtClean="0"/>
                        <a:t> </a:t>
                      </a:r>
                      <a:endParaRPr lang="es-MX" dirty="0"/>
                    </a:p>
                  </a:txBody>
                  <a:tcPr/>
                </a:tc>
                <a:tc>
                  <a:txBody>
                    <a:bodyPr/>
                    <a:lstStyle/>
                    <a:p>
                      <a:pPr algn="ctr"/>
                      <a:endParaRPr lang="es-MX" sz="2400" dirty="0" smtClean="0">
                        <a:latin typeface="Adobe Caslon Pro Bold" pitchFamily="18" charset="0"/>
                      </a:endParaRPr>
                    </a:p>
                    <a:p>
                      <a:pPr algn="ctr"/>
                      <a:r>
                        <a:rPr lang="es-MX" sz="2400" dirty="0" smtClean="0">
                          <a:latin typeface="Adobe Caslon Pro Bold" pitchFamily="18" charset="0"/>
                        </a:rPr>
                        <a:t>Características</a:t>
                      </a:r>
                      <a:r>
                        <a:rPr lang="es-MX" baseline="0" dirty="0" smtClean="0"/>
                        <a:t> </a:t>
                      </a:r>
                      <a:endParaRPr lang="es-MX" dirty="0"/>
                    </a:p>
                  </a:txBody>
                  <a:tcPr/>
                </a:tc>
              </a:tr>
              <a:tr h="2615265">
                <a:tc>
                  <a:txBody>
                    <a:bodyPr/>
                    <a:lstStyle/>
                    <a:p>
                      <a:pPr algn="ctr"/>
                      <a:endParaRPr lang="es-MX" sz="2400" b="1" dirty="0" smtClean="0">
                        <a:latin typeface="Aharoni" pitchFamily="2" charset="-79"/>
                        <a:cs typeface="Aharoni" pitchFamily="2" charset="-79"/>
                      </a:endParaRPr>
                    </a:p>
                    <a:p>
                      <a:pPr algn="ctr"/>
                      <a:r>
                        <a:rPr lang="es-MX" sz="2400" b="1" dirty="0" smtClean="0">
                          <a:latin typeface="Aharoni" pitchFamily="2" charset="-79"/>
                          <a:cs typeface="Aharoni" pitchFamily="2" charset="-79"/>
                        </a:rPr>
                        <a:t>Rincones </a:t>
                      </a:r>
                      <a:endParaRPr lang="es-MX" sz="2400" b="1" dirty="0">
                        <a:latin typeface="Aharoni" pitchFamily="2" charset="-79"/>
                        <a:cs typeface="Aharoni" pitchFamily="2" charset="-79"/>
                      </a:endParaRPr>
                    </a:p>
                  </a:txBody>
                  <a:tcPr/>
                </a:tc>
                <a:tc>
                  <a:txBody>
                    <a:bodyPr/>
                    <a:lstStyle/>
                    <a:p>
                      <a:pPr algn="ctr"/>
                      <a:r>
                        <a:rPr lang="es-MX" sz="1200" dirty="0" smtClean="0">
                          <a:latin typeface="Arial" pitchFamily="34" charset="0"/>
                          <a:cs typeface="Arial" pitchFamily="34" charset="0"/>
                        </a:rPr>
                        <a:t>Responde a la exigencia de integrar las actividades de aprendizaje a las necesidades básicas del niño.</a:t>
                      </a:r>
                      <a:r>
                        <a:rPr lang="es-MX" sz="1200" baseline="0" dirty="0" smtClean="0">
                          <a:latin typeface="Arial" pitchFamily="34" charset="0"/>
                          <a:cs typeface="Arial" pitchFamily="34" charset="0"/>
                        </a:rPr>
                        <a:t> Hace posible la participación activa del niño en la construcción de sus conocimientos. Se organiza la clase en pequeños grupos que efectuaran simultáneamente actividades diferentes. El mismo niño elige en lo que quiere trabajar, la educadora debe proporcionar materiales variados , el pequeño aprenderá a través de la manipulación con los objetos, el docente poco a poco adquirirá la confianza necesaria para trabajar esta modalidad , porque no debe de tener ningún tiempo muerto en la actividad, es de gran importancia  que la educadora mientras  que los niños están en sus rincones , este  tomando nota de los comentarios o hechos relevantes que suceden dentro de cada rincón o de algún niño en especial</a:t>
                      </a:r>
                      <a:endParaRPr lang="es-MX" sz="1200" dirty="0">
                        <a:latin typeface="Arial" pitchFamily="34" charset="0"/>
                        <a:cs typeface="Arial" pitchFamily="34" charset="0"/>
                      </a:endParaRPr>
                    </a:p>
                  </a:txBody>
                  <a:tcPr/>
                </a:tc>
              </a:tr>
              <a:tr h="3390158">
                <a:tc>
                  <a:txBody>
                    <a:bodyPr/>
                    <a:lstStyle/>
                    <a:p>
                      <a:endParaRPr lang="es-MX" sz="1800" b="1" dirty="0" smtClean="0">
                        <a:latin typeface="Aharoni" pitchFamily="2" charset="-79"/>
                        <a:cs typeface="Aharoni" pitchFamily="2" charset="-79"/>
                      </a:endParaRPr>
                    </a:p>
                    <a:p>
                      <a:pPr algn="ctr"/>
                      <a:r>
                        <a:rPr lang="es-MX" sz="2400" b="1" dirty="0" smtClean="0">
                          <a:latin typeface="Aharoni" pitchFamily="2" charset="-79"/>
                          <a:cs typeface="Aharoni" pitchFamily="2" charset="-79"/>
                        </a:rPr>
                        <a:t>Proyecto</a:t>
                      </a:r>
                      <a:endParaRPr lang="es-MX" sz="2400" dirty="0"/>
                    </a:p>
                  </a:txBody>
                  <a:tcPr/>
                </a:tc>
                <a:tc>
                  <a:txBody>
                    <a:bodyPr/>
                    <a:lstStyle/>
                    <a:p>
                      <a:pPr algn="ctr"/>
                      <a:r>
                        <a:rPr lang="es-MX" sz="1200" dirty="0" smtClean="0">
                          <a:latin typeface="Arial" pitchFamily="34" charset="0"/>
                          <a:cs typeface="Arial" pitchFamily="34" charset="0"/>
                        </a:rPr>
                        <a:t>Forma determinada de entender y organizar</a:t>
                      </a:r>
                      <a:r>
                        <a:rPr lang="es-MX" sz="1200" baseline="0" dirty="0" smtClean="0">
                          <a:latin typeface="Arial" pitchFamily="34" charset="0"/>
                          <a:cs typeface="Arial" pitchFamily="34" charset="0"/>
                        </a:rPr>
                        <a:t> los procesos de enseñanza-aprendizaje. se origina de un hecho o situación problemática que provoca interés, curiosidad o perplejidad en los alumnos. se formulan hipótesis, estas de  los conocimientos previos que traen consigo los mismos niños. se observa y se explora. El plan y el objetivo que se pretenda deben ser susceptibles de desarrollo, deben de ser de tal índole que una cosa conduzca naturalmente a la otra. La educadora debe de partir de los conocimientos previos, favorecer el trabajo colaborativo , la interacción, la educadora  debe de ser un guía y orientador. Se pretende favorecer también la comunicación y las relaciones interpersonales. Todos los proyectos nacen de los niños, pero no todo lo que nace de ellos se convierte en proyectos. El tiempo dependerá del interés de los pequeños y se podrá evaluar de tal manera que los niños expresen lo que aprendieron del proyecto a través de comentarios o respuestas de los cuestionamientos que la educadoras propuso.</a:t>
                      </a:r>
                      <a:endParaRPr lang="es-MX" sz="12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3074155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4247846969"/>
              </p:ext>
            </p:extLst>
          </p:nvPr>
        </p:nvGraphicFramePr>
        <p:xfrm>
          <a:off x="0" y="0"/>
          <a:ext cx="9144000" cy="6858000"/>
        </p:xfrm>
        <a:graphic>
          <a:graphicData uri="http://schemas.openxmlformats.org/drawingml/2006/table">
            <a:tbl>
              <a:tblPr firstRow="1" bandRow="1">
                <a:tableStyleId>{93296810-A885-4BE3-A3E7-6D5BEEA58F35}</a:tableStyleId>
              </a:tblPr>
              <a:tblGrid>
                <a:gridCol w="4572000"/>
                <a:gridCol w="4572000"/>
              </a:tblGrid>
              <a:tr h="657024">
                <a:tc>
                  <a:txBody>
                    <a:bodyPr/>
                    <a:lstStyle/>
                    <a:p>
                      <a:endParaRPr lang="es-MX" dirty="0"/>
                    </a:p>
                  </a:txBody>
                  <a:tcPr/>
                </a:tc>
                <a:tc>
                  <a:txBody>
                    <a:bodyPr/>
                    <a:lstStyle/>
                    <a:p>
                      <a:endParaRPr lang="es-MX" dirty="0"/>
                    </a:p>
                  </a:txBody>
                  <a:tcPr/>
                </a:tc>
              </a:tr>
              <a:tr h="3039770">
                <a:tc>
                  <a:txBody>
                    <a:bodyPr/>
                    <a:lstStyle/>
                    <a:p>
                      <a:endParaRPr lang="es-MX" dirty="0" smtClean="0"/>
                    </a:p>
                    <a:p>
                      <a:endParaRPr lang="es-MX" dirty="0" smtClean="0"/>
                    </a:p>
                    <a:p>
                      <a:endParaRPr lang="es-MX" dirty="0" smtClean="0"/>
                    </a:p>
                    <a:p>
                      <a:pPr algn="ctr"/>
                      <a:r>
                        <a:rPr lang="es-MX" sz="2400" dirty="0" smtClean="0">
                          <a:latin typeface="Aharoni" pitchFamily="2" charset="-79"/>
                          <a:cs typeface="Aharoni" pitchFamily="2" charset="-79"/>
                        </a:rPr>
                        <a:t>Taller</a:t>
                      </a:r>
                      <a:r>
                        <a:rPr lang="es-MX" sz="2400" baseline="0" dirty="0" smtClean="0">
                          <a:latin typeface="Aharoni" pitchFamily="2" charset="-79"/>
                          <a:cs typeface="Aharoni" pitchFamily="2" charset="-79"/>
                        </a:rPr>
                        <a:t> </a:t>
                      </a:r>
                      <a:endParaRPr lang="es-MX" sz="2400" dirty="0">
                        <a:latin typeface="Aharoni" pitchFamily="2" charset="-79"/>
                        <a:cs typeface="Aharoni" pitchFamily="2" charset="-79"/>
                      </a:endParaRPr>
                    </a:p>
                  </a:txBody>
                  <a:tcPr/>
                </a:tc>
                <a:tc>
                  <a:txBody>
                    <a:bodyPr/>
                    <a:lstStyle/>
                    <a:p>
                      <a:pPr algn="ctr"/>
                      <a:r>
                        <a:rPr lang="es-MX" sz="1200" dirty="0" smtClean="0">
                          <a:latin typeface="Arial" pitchFamily="34" charset="0"/>
                          <a:cs typeface="Arial" pitchFamily="34" charset="0"/>
                        </a:rPr>
                        <a:t>Se pueden</a:t>
                      </a:r>
                      <a:r>
                        <a:rPr lang="es-MX" sz="1200" baseline="0" dirty="0" smtClean="0">
                          <a:latin typeface="Arial" pitchFamily="34" charset="0"/>
                          <a:cs typeface="Arial" pitchFamily="34" charset="0"/>
                        </a:rPr>
                        <a:t> articular propuestas, actividades que giran alrededor de contenidos o de una disciplina o área en particular.  El rol del maestro  será de una participación activa en el proceso de enseñanza , la dinámica será individual, pequeños grupos o grupa, el tiempo variara según las características  de la organización de los pequeños y de la actividad a realizar, el espacio debe de ser flexible para tener mejor comodidad y seguridad. El pequeño tendrá que ir trabajando en turnos, su rol será respetarlos y cumplir con tratar de trabajar o pasar por todos los rincones que están establecidos. La educadora debe de propiciar los materiales necesarios y adecuados. La evaluación debe de ser constante de acuerdo a las observaciones que se realizan al momento de una actividad.  </a:t>
                      </a:r>
                      <a:endParaRPr lang="es-MX" sz="1200" dirty="0">
                        <a:latin typeface="Arial" pitchFamily="34" charset="0"/>
                        <a:cs typeface="Arial" pitchFamily="34" charset="0"/>
                      </a:endParaRPr>
                    </a:p>
                  </a:txBody>
                  <a:tcPr/>
                </a:tc>
              </a:tr>
              <a:tr h="3161206">
                <a:tc>
                  <a:txBody>
                    <a:bodyPr/>
                    <a:lstStyle/>
                    <a:p>
                      <a:pPr algn="ctr"/>
                      <a:endParaRPr lang="es-MX" dirty="0" smtClean="0">
                        <a:latin typeface="Aharoni" pitchFamily="2" charset="-79"/>
                        <a:cs typeface="Aharoni" pitchFamily="2" charset="-79"/>
                      </a:endParaRPr>
                    </a:p>
                    <a:p>
                      <a:pPr algn="ctr"/>
                      <a:endParaRPr lang="es-MX" dirty="0" smtClean="0">
                        <a:latin typeface="Aharoni" pitchFamily="2" charset="-79"/>
                        <a:cs typeface="Aharoni" pitchFamily="2" charset="-79"/>
                      </a:endParaRPr>
                    </a:p>
                    <a:p>
                      <a:pPr algn="ctr"/>
                      <a:endParaRPr lang="es-MX" dirty="0" smtClean="0">
                        <a:latin typeface="Aharoni" pitchFamily="2" charset="-79"/>
                        <a:cs typeface="Aharoni" pitchFamily="2" charset="-79"/>
                      </a:endParaRPr>
                    </a:p>
                    <a:p>
                      <a:pPr algn="ctr"/>
                      <a:endParaRPr lang="es-MX" dirty="0" smtClean="0">
                        <a:latin typeface="Aharoni" pitchFamily="2" charset="-79"/>
                        <a:cs typeface="Aharoni" pitchFamily="2" charset="-79"/>
                      </a:endParaRPr>
                    </a:p>
                    <a:p>
                      <a:pPr algn="ctr"/>
                      <a:r>
                        <a:rPr lang="es-MX" sz="2400" dirty="0" smtClean="0">
                          <a:latin typeface="Aharoni" pitchFamily="2" charset="-79"/>
                          <a:cs typeface="Aharoni" pitchFamily="2" charset="-79"/>
                        </a:rPr>
                        <a:t>Unidades </a:t>
                      </a:r>
                      <a:endParaRPr lang="es-MX" sz="2400" dirty="0">
                        <a:latin typeface="Aharoni" pitchFamily="2" charset="-79"/>
                        <a:cs typeface="Aharoni" pitchFamily="2" charset="-79"/>
                      </a:endParaRPr>
                    </a:p>
                  </a:txBody>
                  <a:tcPr/>
                </a:tc>
                <a:tc>
                  <a:txBody>
                    <a:bodyPr/>
                    <a:lstStyle/>
                    <a:p>
                      <a:pPr algn="ctr"/>
                      <a:endParaRPr lang="es-MX" sz="1200" dirty="0" smtClean="0">
                        <a:latin typeface="Arial" pitchFamily="34" charset="0"/>
                        <a:cs typeface="Arial" pitchFamily="34" charset="0"/>
                      </a:endParaRPr>
                    </a:p>
                    <a:p>
                      <a:pPr algn="ctr"/>
                      <a:r>
                        <a:rPr lang="es-MX" sz="1200" dirty="0" smtClean="0">
                          <a:latin typeface="Arial" pitchFamily="34" charset="0"/>
                          <a:cs typeface="Arial" pitchFamily="34" charset="0"/>
                        </a:rPr>
                        <a:t>Los objetivos en términos de metas a alcanzar por parte de los</a:t>
                      </a:r>
                      <a:r>
                        <a:rPr lang="es-MX" sz="1200" baseline="0" dirty="0" smtClean="0">
                          <a:latin typeface="Arial" pitchFamily="34" charset="0"/>
                          <a:cs typeface="Arial" pitchFamily="34" charset="0"/>
                        </a:rPr>
                        <a:t> alumnos, e hipótesis a confrontar en la realidad, como el para qué de la enseñanza y no como conductas observables sino en términos de competencias. Se trata de la organización de un recorte de la realidad.</a:t>
                      </a:r>
                    </a:p>
                    <a:p>
                      <a:pPr algn="ctr"/>
                      <a:r>
                        <a:rPr lang="es-MX" sz="1200" baseline="0" dirty="0" smtClean="0">
                          <a:latin typeface="Arial" pitchFamily="34" charset="0"/>
                          <a:cs typeface="Arial" pitchFamily="34" charset="0"/>
                        </a:rPr>
                        <a:t> Los contenidos son los saberes e instrumentos significativos y socialmente válidos de los cuales los niños deben de apropiarse y que el docente debe de enseñar la igualdad de oportunidades de enseñanza. La evaluación es un componente fundamental que implica la consideración constante de los procesos y de todos los componentes de los procesos, de los productos y de todos los componentes didácticos, implica evaluar la propuesta, el grupo, cada niño y el docente.</a:t>
                      </a:r>
                    </a:p>
                    <a:p>
                      <a:pPr algn="ctr"/>
                      <a:r>
                        <a:rPr lang="es-MX" sz="1200" baseline="0" dirty="0" smtClean="0">
                          <a:latin typeface="Arial" pitchFamily="34" charset="0"/>
                          <a:cs typeface="Arial" pitchFamily="34" charset="0"/>
                        </a:rPr>
                        <a:t>El docente debe de tener claridad con lo que enseña, como lo enseña, como se aprende, y para que se aprende.</a:t>
                      </a:r>
                      <a:endParaRPr lang="es-MX" sz="12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151239148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616</Words>
  <Application>Microsoft Office PowerPoint</Application>
  <PresentationFormat>Presentación en pantalla (4:3)</PresentationFormat>
  <Paragraphs>24</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Cecy</dc:creator>
  <cp:lastModifiedBy>Cecy</cp:lastModifiedBy>
  <cp:revision>8</cp:revision>
  <dcterms:created xsi:type="dcterms:W3CDTF">2012-09-19T00:48:38Z</dcterms:created>
  <dcterms:modified xsi:type="dcterms:W3CDTF">2012-09-19T02:06:12Z</dcterms:modified>
</cp:coreProperties>
</file>