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6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2434C9-C829-497B-83B4-76D2905A76DA}" type="doc">
      <dgm:prSet loTypeId="urn:microsoft.com/office/officeart/2005/8/layout/radial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74A8713E-CDF0-40D9-AC3E-0B65911CE64B}">
      <dgm:prSet phldrT="[Texto]"/>
      <dgm:spPr/>
      <dgm:t>
        <a:bodyPr/>
        <a:lstStyle/>
        <a:p>
          <a:r>
            <a:rPr lang="es-MX" dirty="0" smtClean="0"/>
            <a:t>Tipos de rincones</a:t>
          </a:r>
          <a:endParaRPr lang="es-MX" dirty="0"/>
        </a:p>
      </dgm:t>
    </dgm:pt>
    <dgm:pt modelId="{E1C9BD29-8060-4A98-B21E-050CA1984822}" type="parTrans" cxnId="{BE4CEF70-5514-4946-BD13-A3DC75CC656E}">
      <dgm:prSet/>
      <dgm:spPr/>
      <dgm:t>
        <a:bodyPr/>
        <a:lstStyle/>
        <a:p>
          <a:endParaRPr lang="es-MX"/>
        </a:p>
      </dgm:t>
    </dgm:pt>
    <dgm:pt modelId="{D77A6397-1333-475F-B41D-71C58C711778}" type="sibTrans" cxnId="{BE4CEF70-5514-4946-BD13-A3DC75CC656E}">
      <dgm:prSet/>
      <dgm:spPr/>
      <dgm:t>
        <a:bodyPr/>
        <a:lstStyle/>
        <a:p>
          <a:endParaRPr lang="es-MX"/>
        </a:p>
      </dgm:t>
    </dgm:pt>
    <dgm:pt modelId="{C754846C-2457-48F2-A082-2D62D3844CF4}">
      <dgm:prSet phldrT="[Texto]" custT="1"/>
      <dgm:spPr/>
      <dgm:t>
        <a:bodyPr/>
        <a:lstStyle/>
        <a:p>
          <a:r>
            <a:rPr lang="es-MX" sz="1800" dirty="0" smtClean="0"/>
            <a:t>De observación y experimentación</a:t>
          </a:r>
          <a:endParaRPr lang="es-MX" sz="1800" dirty="0"/>
        </a:p>
      </dgm:t>
    </dgm:pt>
    <dgm:pt modelId="{2C7F53D4-0A2A-4482-B28E-1DF3C846B291}" type="parTrans" cxnId="{E72767B6-32E2-4D24-B39A-E7C21F784CF6}">
      <dgm:prSet/>
      <dgm:spPr/>
      <dgm:t>
        <a:bodyPr/>
        <a:lstStyle/>
        <a:p>
          <a:endParaRPr lang="es-MX"/>
        </a:p>
      </dgm:t>
    </dgm:pt>
    <dgm:pt modelId="{619121BA-018D-40C4-872E-B51EAE756D72}" type="sibTrans" cxnId="{E72767B6-32E2-4D24-B39A-E7C21F784CF6}">
      <dgm:prSet/>
      <dgm:spPr/>
      <dgm:t>
        <a:bodyPr/>
        <a:lstStyle/>
        <a:p>
          <a:endParaRPr lang="es-MX"/>
        </a:p>
      </dgm:t>
    </dgm:pt>
    <dgm:pt modelId="{A9B8A9C9-4D4B-447F-B788-903B281C1E07}">
      <dgm:prSet phldrT="[Texto]"/>
      <dgm:spPr/>
      <dgm:t>
        <a:bodyPr/>
        <a:lstStyle/>
        <a:p>
          <a:r>
            <a:rPr lang="es-MX" dirty="0" smtClean="0"/>
            <a:t>De juegos didácticos y lógico matemáticos</a:t>
          </a:r>
          <a:endParaRPr lang="es-MX" dirty="0"/>
        </a:p>
      </dgm:t>
    </dgm:pt>
    <dgm:pt modelId="{9AE4CA3B-42B8-424F-9297-6944B1E4CB42}" type="parTrans" cxnId="{8EECEAF9-F012-418A-A286-33A745CEF101}">
      <dgm:prSet/>
      <dgm:spPr/>
      <dgm:t>
        <a:bodyPr/>
        <a:lstStyle/>
        <a:p>
          <a:endParaRPr lang="es-MX"/>
        </a:p>
      </dgm:t>
    </dgm:pt>
    <dgm:pt modelId="{965F3C23-D19E-4B94-A018-918190AD6F82}" type="sibTrans" cxnId="{8EECEAF9-F012-418A-A286-33A745CEF101}">
      <dgm:prSet/>
      <dgm:spPr/>
      <dgm:t>
        <a:bodyPr/>
        <a:lstStyle/>
        <a:p>
          <a:endParaRPr lang="es-MX"/>
        </a:p>
      </dgm:t>
    </dgm:pt>
    <dgm:pt modelId="{4CFC95BB-532A-4D82-B8F2-9A2F3C478275}">
      <dgm:prSet phldrT="[Texto]"/>
      <dgm:spPr/>
      <dgm:t>
        <a:bodyPr/>
        <a:lstStyle/>
        <a:p>
          <a:r>
            <a:rPr lang="es-MX" dirty="0" smtClean="0"/>
            <a:t>De expresión plástica</a:t>
          </a:r>
          <a:endParaRPr lang="es-MX" dirty="0"/>
        </a:p>
      </dgm:t>
    </dgm:pt>
    <dgm:pt modelId="{F100F623-D9DA-4894-9573-4412DCD382DB}" type="parTrans" cxnId="{9AF9D5F1-4B75-4FBD-9B67-948A95FCEC45}">
      <dgm:prSet/>
      <dgm:spPr/>
      <dgm:t>
        <a:bodyPr/>
        <a:lstStyle/>
        <a:p>
          <a:endParaRPr lang="es-MX"/>
        </a:p>
      </dgm:t>
    </dgm:pt>
    <dgm:pt modelId="{C0CCD51B-11A1-4E18-8748-2DEFA3A420D8}" type="sibTrans" cxnId="{9AF9D5F1-4B75-4FBD-9B67-948A95FCEC45}">
      <dgm:prSet/>
      <dgm:spPr/>
      <dgm:t>
        <a:bodyPr/>
        <a:lstStyle/>
        <a:p>
          <a:endParaRPr lang="es-MX"/>
        </a:p>
      </dgm:t>
    </dgm:pt>
    <dgm:pt modelId="{3075B580-249C-45D7-BA5B-4FD55C00AADF}">
      <dgm:prSet phldrT="[Texto]"/>
      <dgm:spPr/>
      <dgm:t>
        <a:bodyPr/>
        <a:lstStyle/>
        <a:p>
          <a:r>
            <a:rPr lang="es-MX" dirty="0" smtClean="0"/>
            <a:t>De juego simbólico</a:t>
          </a:r>
        </a:p>
        <a:p>
          <a:endParaRPr lang="es-MX" dirty="0"/>
        </a:p>
      </dgm:t>
    </dgm:pt>
    <dgm:pt modelId="{0A85A7CB-7F68-41B8-B112-408FE3882692}" type="parTrans" cxnId="{EAC467C8-33BF-4618-8F9B-1C241616721B}">
      <dgm:prSet/>
      <dgm:spPr/>
      <dgm:t>
        <a:bodyPr/>
        <a:lstStyle/>
        <a:p>
          <a:endParaRPr lang="es-MX"/>
        </a:p>
      </dgm:t>
    </dgm:pt>
    <dgm:pt modelId="{8CE02D7A-E87E-4C24-8D87-A22E52A05470}" type="sibTrans" cxnId="{EAC467C8-33BF-4618-8F9B-1C241616721B}">
      <dgm:prSet/>
      <dgm:spPr/>
      <dgm:t>
        <a:bodyPr/>
        <a:lstStyle/>
        <a:p>
          <a:endParaRPr lang="es-MX"/>
        </a:p>
      </dgm:t>
    </dgm:pt>
    <dgm:pt modelId="{5A2F4D34-3086-4A19-BA8E-79273466FC7E}">
      <dgm:prSet/>
      <dgm:spPr/>
      <dgm:t>
        <a:bodyPr/>
        <a:lstStyle/>
        <a:p>
          <a:r>
            <a:rPr lang="es-MX" dirty="0" smtClean="0"/>
            <a:t>De construcción</a:t>
          </a:r>
          <a:endParaRPr lang="es-MX" dirty="0"/>
        </a:p>
      </dgm:t>
    </dgm:pt>
    <dgm:pt modelId="{E820D3BB-34A7-4F52-AFAE-4E34DBC6F9CB}" type="parTrans" cxnId="{BAB04104-65DE-403E-8D47-C68E23CF069C}">
      <dgm:prSet/>
      <dgm:spPr/>
      <dgm:t>
        <a:bodyPr/>
        <a:lstStyle/>
        <a:p>
          <a:endParaRPr lang="es-MX"/>
        </a:p>
      </dgm:t>
    </dgm:pt>
    <dgm:pt modelId="{15135F2E-3201-4B57-A25E-DBCC9DF6D751}" type="sibTrans" cxnId="{BAB04104-65DE-403E-8D47-C68E23CF069C}">
      <dgm:prSet/>
      <dgm:spPr/>
      <dgm:t>
        <a:bodyPr/>
        <a:lstStyle/>
        <a:p>
          <a:endParaRPr lang="es-MX"/>
        </a:p>
      </dgm:t>
    </dgm:pt>
    <dgm:pt modelId="{B587787D-4101-450F-A2CE-E505E5E9555F}">
      <dgm:prSet/>
      <dgm:spPr/>
      <dgm:t>
        <a:bodyPr/>
        <a:lstStyle/>
        <a:p>
          <a:r>
            <a:rPr lang="es-MX" dirty="0" smtClean="0"/>
            <a:t>De la comunicación y biblioteca</a:t>
          </a:r>
          <a:endParaRPr lang="es-MX" dirty="0"/>
        </a:p>
      </dgm:t>
    </dgm:pt>
    <dgm:pt modelId="{7EB0C8E6-BD71-4E4A-8955-90DEA90A6BDF}" type="parTrans" cxnId="{A69878A7-7273-483A-BE96-60F13AA7B397}">
      <dgm:prSet/>
      <dgm:spPr/>
      <dgm:t>
        <a:bodyPr/>
        <a:lstStyle/>
        <a:p>
          <a:endParaRPr lang="es-MX"/>
        </a:p>
      </dgm:t>
    </dgm:pt>
    <dgm:pt modelId="{9761086F-AFBD-4B96-85FA-2368795E75D0}" type="sibTrans" cxnId="{A69878A7-7273-483A-BE96-60F13AA7B397}">
      <dgm:prSet/>
      <dgm:spPr/>
      <dgm:t>
        <a:bodyPr/>
        <a:lstStyle/>
        <a:p>
          <a:endParaRPr lang="es-MX"/>
        </a:p>
      </dgm:t>
    </dgm:pt>
    <dgm:pt modelId="{51CEFE01-D4B2-412A-B71C-82A0BEC3B359}" type="pres">
      <dgm:prSet presAssocID="{142434C9-C829-497B-83B4-76D2905A76D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E9DB2F5-564D-4B1A-83CF-F9BC4D136E7B}" type="pres">
      <dgm:prSet presAssocID="{74A8713E-CDF0-40D9-AC3E-0B65911CE64B}" presName="centerShape" presStyleLbl="node0" presStyleIdx="0" presStyleCnt="1" custScaleX="112345" custScaleY="114771"/>
      <dgm:spPr/>
      <dgm:t>
        <a:bodyPr/>
        <a:lstStyle/>
        <a:p>
          <a:endParaRPr lang="es-MX"/>
        </a:p>
      </dgm:t>
    </dgm:pt>
    <dgm:pt modelId="{FB358209-8EEA-466C-9C8C-6835E42C44BF}" type="pres">
      <dgm:prSet presAssocID="{2C7F53D4-0A2A-4482-B28E-1DF3C846B291}" presName="parTrans" presStyleLbl="sibTrans2D1" presStyleIdx="0" presStyleCnt="6"/>
      <dgm:spPr/>
      <dgm:t>
        <a:bodyPr/>
        <a:lstStyle/>
        <a:p>
          <a:endParaRPr lang="es-MX"/>
        </a:p>
      </dgm:t>
    </dgm:pt>
    <dgm:pt modelId="{1250716F-D686-4662-8027-956F61241FDD}" type="pres">
      <dgm:prSet presAssocID="{2C7F53D4-0A2A-4482-B28E-1DF3C846B291}" presName="connectorText" presStyleLbl="sibTrans2D1" presStyleIdx="0" presStyleCnt="6"/>
      <dgm:spPr/>
      <dgm:t>
        <a:bodyPr/>
        <a:lstStyle/>
        <a:p>
          <a:endParaRPr lang="es-MX"/>
        </a:p>
      </dgm:t>
    </dgm:pt>
    <dgm:pt modelId="{22EBAC9B-64CA-4149-82F8-1088B3A31BE6}" type="pres">
      <dgm:prSet presAssocID="{C754846C-2457-48F2-A082-2D62D3844CF4}" presName="node" presStyleLbl="node1" presStyleIdx="0" presStyleCnt="6" custScaleX="116753" custScaleY="115299" custRadScaleRad="98600" custRadScaleInc="1106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6FC797-BF47-4135-84CF-706090E02744}" type="pres">
      <dgm:prSet presAssocID="{7EB0C8E6-BD71-4E4A-8955-90DEA90A6BDF}" presName="parTrans" presStyleLbl="sibTrans2D1" presStyleIdx="1" presStyleCnt="6"/>
      <dgm:spPr/>
      <dgm:t>
        <a:bodyPr/>
        <a:lstStyle/>
        <a:p>
          <a:endParaRPr lang="es-MX"/>
        </a:p>
      </dgm:t>
    </dgm:pt>
    <dgm:pt modelId="{A75F2255-8DD6-429E-A494-4E1CD74618D2}" type="pres">
      <dgm:prSet presAssocID="{7EB0C8E6-BD71-4E4A-8955-90DEA90A6BDF}" presName="connectorText" presStyleLbl="sibTrans2D1" presStyleIdx="1" presStyleCnt="6"/>
      <dgm:spPr/>
      <dgm:t>
        <a:bodyPr/>
        <a:lstStyle/>
        <a:p>
          <a:endParaRPr lang="es-MX"/>
        </a:p>
      </dgm:t>
    </dgm:pt>
    <dgm:pt modelId="{4CFCDC93-D34D-4FE1-B9E5-27C848325637}" type="pres">
      <dgm:prSet presAssocID="{B587787D-4101-450F-A2CE-E505E5E9555F}" presName="node" presStyleLbl="node1" presStyleIdx="1" presStyleCnt="6" custScaleX="120057" custScaleY="116610" custRadScaleRad="154375" custRadScaleInc="751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AD1509-CA72-4FE6-96E3-9CA8134812FC}" type="pres">
      <dgm:prSet presAssocID="{E820D3BB-34A7-4F52-AFAE-4E34DBC6F9CB}" presName="parTrans" presStyleLbl="sibTrans2D1" presStyleIdx="2" presStyleCnt="6"/>
      <dgm:spPr/>
      <dgm:t>
        <a:bodyPr/>
        <a:lstStyle/>
        <a:p>
          <a:endParaRPr lang="es-MX"/>
        </a:p>
      </dgm:t>
    </dgm:pt>
    <dgm:pt modelId="{BF5FE6F2-11EF-41A8-A60D-F21FCA660E16}" type="pres">
      <dgm:prSet presAssocID="{E820D3BB-34A7-4F52-AFAE-4E34DBC6F9CB}" presName="connectorText" presStyleLbl="sibTrans2D1" presStyleIdx="2" presStyleCnt="6"/>
      <dgm:spPr/>
      <dgm:t>
        <a:bodyPr/>
        <a:lstStyle/>
        <a:p>
          <a:endParaRPr lang="es-MX"/>
        </a:p>
      </dgm:t>
    </dgm:pt>
    <dgm:pt modelId="{96A7EC2B-D876-4085-849B-B92B77787C54}" type="pres">
      <dgm:prSet presAssocID="{5A2F4D34-3086-4A19-BA8E-79273466FC7E}" presName="node" presStyleLbl="node1" presStyleIdx="2" presStyleCnt="6" custScaleX="117960" custScaleY="114945" custRadScaleRad="139168" custRadScaleInc="-1842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3ABD0C-0BBB-452E-8DAC-91A33ADBDE8E}" type="pres">
      <dgm:prSet presAssocID="{9AE4CA3B-42B8-424F-9297-6944B1E4CB42}" presName="parTrans" presStyleLbl="sibTrans2D1" presStyleIdx="3" presStyleCnt="6"/>
      <dgm:spPr/>
      <dgm:t>
        <a:bodyPr/>
        <a:lstStyle/>
        <a:p>
          <a:endParaRPr lang="es-MX"/>
        </a:p>
      </dgm:t>
    </dgm:pt>
    <dgm:pt modelId="{8F0EB286-07D0-4408-B41C-D891DE8B77A0}" type="pres">
      <dgm:prSet presAssocID="{9AE4CA3B-42B8-424F-9297-6944B1E4CB42}" presName="connectorText" presStyleLbl="sibTrans2D1" presStyleIdx="3" presStyleCnt="6"/>
      <dgm:spPr/>
      <dgm:t>
        <a:bodyPr/>
        <a:lstStyle/>
        <a:p>
          <a:endParaRPr lang="es-MX"/>
        </a:p>
      </dgm:t>
    </dgm:pt>
    <dgm:pt modelId="{93171A99-2027-46B7-BAD6-8DFB5487B1BB}" type="pres">
      <dgm:prSet presAssocID="{A9B8A9C9-4D4B-447F-B788-903B281C1E07}" presName="node" presStyleLbl="node1" presStyleIdx="3" presStyleCnt="6" custScaleX="115497" custScaleY="102107" custRadScaleRad="95454" custRadScaleInc="2373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7E6860-C6B9-4E77-A2A0-F3F21AF5B750}" type="pres">
      <dgm:prSet presAssocID="{F100F623-D9DA-4894-9573-4412DCD382DB}" presName="parTrans" presStyleLbl="sibTrans2D1" presStyleIdx="4" presStyleCnt="6"/>
      <dgm:spPr/>
      <dgm:t>
        <a:bodyPr/>
        <a:lstStyle/>
        <a:p>
          <a:endParaRPr lang="es-MX"/>
        </a:p>
      </dgm:t>
    </dgm:pt>
    <dgm:pt modelId="{5436AD2A-54F0-4D89-84D0-95D6D9F9C677}" type="pres">
      <dgm:prSet presAssocID="{F100F623-D9DA-4894-9573-4412DCD382DB}" presName="connectorText" presStyleLbl="sibTrans2D1" presStyleIdx="4" presStyleCnt="6"/>
      <dgm:spPr/>
      <dgm:t>
        <a:bodyPr/>
        <a:lstStyle/>
        <a:p>
          <a:endParaRPr lang="es-MX"/>
        </a:p>
      </dgm:t>
    </dgm:pt>
    <dgm:pt modelId="{3811CA9A-1C73-4D35-81C1-395BE23E85F4}" type="pres">
      <dgm:prSet presAssocID="{4CFC95BB-532A-4D82-B8F2-9A2F3C478275}" presName="node" presStyleLbl="node1" presStyleIdx="4" presStyleCnt="6" custScaleX="117506" custScaleY="107242" custRadScaleRad="155219" custRadScaleInc="316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339131-C4B5-42BF-BA36-DC8DA83B4E16}" type="pres">
      <dgm:prSet presAssocID="{0A85A7CB-7F68-41B8-B112-408FE3882692}" presName="parTrans" presStyleLbl="sibTrans2D1" presStyleIdx="5" presStyleCnt="6"/>
      <dgm:spPr/>
      <dgm:t>
        <a:bodyPr/>
        <a:lstStyle/>
        <a:p>
          <a:endParaRPr lang="es-MX"/>
        </a:p>
      </dgm:t>
    </dgm:pt>
    <dgm:pt modelId="{EA8F096C-E1E5-4D33-9ED9-300A17144160}" type="pres">
      <dgm:prSet presAssocID="{0A85A7CB-7F68-41B8-B112-408FE3882692}" presName="connectorText" presStyleLbl="sibTrans2D1" presStyleIdx="5" presStyleCnt="6"/>
      <dgm:spPr/>
      <dgm:t>
        <a:bodyPr/>
        <a:lstStyle/>
        <a:p>
          <a:endParaRPr lang="es-MX"/>
        </a:p>
      </dgm:t>
    </dgm:pt>
    <dgm:pt modelId="{EEEAB0E2-948F-447B-95CF-D8C80837D627}" type="pres">
      <dgm:prSet presAssocID="{3075B580-249C-45D7-BA5B-4FD55C00AADF}" presName="node" presStyleLbl="node1" presStyleIdx="5" presStyleCnt="6" custScaleX="123463" custScaleY="110127" custRadScaleRad="148906" custRadScaleInc="162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82E720F-9FA8-46E9-B154-78EE20FB7325}" type="presOf" srcId="{0A85A7CB-7F68-41B8-B112-408FE3882692}" destId="{EA8F096C-E1E5-4D33-9ED9-300A17144160}" srcOrd="1" destOrd="0" presId="urn:microsoft.com/office/officeart/2005/8/layout/radial5"/>
    <dgm:cxn modelId="{B9FBBD76-4270-4DBC-BCB0-B75AEC8BC9C2}" type="presOf" srcId="{2C7F53D4-0A2A-4482-B28E-1DF3C846B291}" destId="{1250716F-D686-4662-8027-956F61241FDD}" srcOrd="1" destOrd="0" presId="urn:microsoft.com/office/officeart/2005/8/layout/radial5"/>
    <dgm:cxn modelId="{A69878A7-7273-483A-BE96-60F13AA7B397}" srcId="{74A8713E-CDF0-40D9-AC3E-0B65911CE64B}" destId="{B587787D-4101-450F-A2CE-E505E5E9555F}" srcOrd="1" destOrd="0" parTransId="{7EB0C8E6-BD71-4E4A-8955-90DEA90A6BDF}" sibTransId="{9761086F-AFBD-4B96-85FA-2368795E75D0}"/>
    <dgm:cxn modelId="{23ABF19F-E1D9-4EA6-9369-3DD61A2D46AF}" type="presOf" srcId="{5A2F4D34-3086-4A19-BA8E-79273466FC7E}" destId="{96A7EC2B-D876-4085-849B-B92B77787C54}" srcOrd="0" destOrd="0" presId="urn:microsoft.com/office/officeart/2005/8/layout/radial5"/>
    <dgm:cxn modelId="{5A41F06F-BF4A-4DFD-88A0-96195E3604CC}" type="presOf" srcId="{9AE4CA3B-42B8-424F-9297-6944B1E4CB42}" destId="{013ABD0C-0BBB-452E-8DAC-91A33ADBDE8E}" srcOrd="0" destOrd="0" presId="urn:microsoft.com/office/officeart/2005/8/layout/radial5"/>
    <dgm:cxn modelId="{AB9E6388-FD77-4DF9-854D-E483172D0CEE}" type="presOf" srcId="{0A85A7CB-7F68-41B8-B112-408FE3882692}" destId="{B2339131-C4B5-42BF-BA36-DC8DA83B4E16}" srcOrd="0" destOrd="0" presId="urn:microsoft.com/office/officeart/2005/8/layout/radial5"/>
    <dgm:cxn modelId="{9D1353BD-39B4-401D-8D97-86A30FBBBE50}" type="presOf" srcId="{B587787D-4101-450F-A2CE-E505E5E9555F}" destId="{4CFCDC93-D34D-4FE1-B9E5-27C848325637}" srcOrd="0" destOrd="0" presId="urn:microsoft.com/office/officeart/2005/8/layout/radial5"/>
    <dgm:cxn modelId="{E72767B6-32E2-4D24-B39A-E7C21F784CF6}" srcId="{74A8713E-CDF0-40D9-AC3E-0B65911CE64B}" destId="{C754846C-2457-48F2-A082-2D62D3844CF4}" srcOrd="0" destOrd="0" parTransId="{2C7F53D4-0A2A-4482-B28E-1DF3C846B291}" sibTransId="{619121BA-018D-40C4-872E-B51EAE756D72}"/>
    <dgm:cxn modelId="{E4B5E17D-74AF-42CF-ABF4-157931054F73}" type="presOf" srcId="{3075B580-249C-45D7-BA5B-4FD55C00AADF}" destId="{EEEAB0E2-948F-447B-95CF-D8C80837D627}" srcOrd="0" destOrd="0" presId="urn:microsoft.com/office/officeart/2005/8/layout/radial5"/>
    <dgm:cxn modelId="{23E6CA04-DEC3-4CF5-A58F-8AADEF414350}" type="presOf" srcId="{C754846C-2457-48F2-A082-2D62D3844CF4}" destId="{22EBAC9B-64CA-4149-82F8-1088B3A31BE6}" srcOrd="0" destOrd="0" presId="urn:microsoft.com/office/officeart/2005/8/layout/radial5"/>
    <dgm:cxn modelId="{93561A66-C030-4382-AB96-4938F61801F6}" type="presOf" srcId="{E820D3BB-34A7-4F52-AFAE-4E34DBC6F9CB}" destId="{4FAD1509-CA72-4FE6-96E3-9CA8134812FC}" srcOrd="0" destOrd="0" presId="urn:microsoft.com/office/officeart/2005/8/layout/radial5"/>
    <dgm:cxn modelId="{50197D6B-96D5-4DDB-BD40-92AA7AB14F7A}" type="presOf" srcId="{2C7F53D4-0A2A-4482-B28E-1DF3C846B291}" destId="{FB358209-8EEA-466C-9C8C-6835E42C44BF}" srcOrd="0" destOrd="0" presId="urn:microsoft.com/office/officeart/2005/8/layout/radial5"/>
    <dgm:cxn modelId="{EAC467C8-33BF-4618-8F9B-1C241616721B}" srcId="{74A8713E-CDF0-40D9-AC3E-0B65911CE64B}" destId="{3075B580-249C-45D7-BA5B-4FD55C00AADF}" srcOrd="5" destOrd="0" parTransId="{0A85A7CB-7F68-41B8-B112-408FE3882692}" sibTransId="{8CE02D7A-E87E-4C24-8D87-A22E52A05470}"/>
    <dgm:cxn modelId="{BE4CEF70-5514-4946-BD13-A3DC75CC656E}" srcId="{142434C9-C829-497B-83B4-76D2905A76DA}" destId="{74A8713E-CDF0-40D9-AC3E-0B65911CE64B}" srcOrd="0" destOrd="0" parTransId="{E1C9BD29-8060-4A98-B21E-050CA1984822}" sibTransId="{D77A6397-1333-475F-B41D-71C58C711778}"/>
    <dgm:cxn modelId="{57377E1A-0981-4F43-82A8-6EF8F67E18A5}" type="presOf" srcId="{F100F623-D9DA-4894-9573-4412DCD382DB}" destId="{5436AD2A-54F0-4D89-84D0-95D6D9F9C677}" srcOrd="1" destOrd="0" presId="urn:microsoft.com/office/officeart/2005/8/layout/radial5"/>
    <dgm:cxn modelId="{302D398E-726D-4D43-85E2-B064C25806A2}" type="presOf" srcId="{7EB0C8E6-BD71-4E4A-8955-90DEA90A6BDF}" destId="{766FC797-BF47-4135-84CF-706090E02744}" srcOrd="0" destOrd="0" presId="urn:microsoft.com/office/officeart/2005/8/layout/radial5"/>
    <dgm:cxn modelId="{7EE5F933-C2C2-4DD7-A956-222B0F127F06}" type="presOf" srcId="{A9B8A9C9-4D4B-447F-B788-903B281C1E07}" destId="{93171A99-2027-46B7-BAD6-8DFB5487B1BB}" srcOrd="0" destOrd="0" presId="urn:microsoft.com/office/officeart/2005/8/layout/radial5"/>
    <dgm:cxn modelId="{CFB6656F-D9FA-4A24-BF9B-874E0C6E6AD5}" type="presOf" srcId="{9AE4CA3B-42B8-424F-9297-6944B1E4CB42}" destId="{8F0EB286-07D0-4408-B41C-D891DE8B77A0}" srcOrd="1" destOrd="0" presId="urn:microsoft.com/office/officeart/2005/8/layout/radial5"/>
    <dgm:cxn modelId="{64EAE28C-6D8D-404E-8B5C-DEEE7D2660F3}" type="presOf" srcId="{4CFC95BB-532A-4D82-B8F2-9A2F3C478275}" destId="{3811CA9A-1C73-4D35-81C1-395BE23E85F4}" srcOrd="0" destOrd="0" presId="urn:microsoft.com/office/officeart/2005/8/layout/radial5"/>
    <dgm:cxn modelId="{8EECEAF9-F012-418A-A286-33A745CEF101}" srcId="{74A8713E-CDF0-40D9-AC3E-0B65911CE64B}" destId="{A9B8A9C9-4D4B-447F-B788-903B281C1E07}" srcOrd="3" destOrd="0" parTransId="{9AE4CA3B-42B8-424F-9297-6944B1E4CB42}" sibTransId="{965F3C23-D19E-4B94-A018-918190AD6F82}"/>
    <dgm:cxn modelId="{C56BB1F8-7125-467E-80F4-70150362D497}" type="presOf" srcId="{E820D3BB-34A7-4F52-AFAE-4E34DBC6F9CB}" destId="{BF5FE6F2-11EF-41A8-A60D-F21FCA660E16}" srcOrd="1" destOrd="0" presId="urn:microsoft.com/office/officeart/2005/8/layout/radial5"/>
    <dgm:cxn modelId="{FC3DA9F3-B3FC-4C46-BC5D-650205647D58}" type="presOf" srcId="{142434C9-C829-497B-83B4-76D2905A76DA}" destId="{51CEFE01-D4B2-412A-B71C-82A0BEC3B359}" srcOrd="0" destOrd="0" presId="urn:microsoft.com/office/officeart/2005/8/layout/radial5"/>
    <dgm:cxn modelId="{9AF9D5F1-4B75-4FBD-9B67-948A95FCEC45}" srcId="{74A8713E-CDF0-40D9-AC3E-0B65911CE64B}" destId="{4CFC95BB-532A-4D82-B8F2-9A2F3C478275}" srcOrd="4" destOrd="0" parTransId="{F100F623-D9DA-4894-9573-4412DCD382DB}" sibTransId="{C0CCD51B-11A1-4E18-8748-2DEFA3A420D8}"/>
    <dgm:cxn modelId="{7B9B8C84-E12F-4DD5-96AE-9DD2B031511C}" type="presOf" srcId="{F100F623-D9DA-4894-9573-4412DCD382DB}" destId="{7D7E6860-C6B9-4E77-A2A0-F3F21AF5B750}" srcOrd="0" destOrd="0" presId="urn:microsoft.com/office/officeart/2005/8/layout/radial5"/>
    <dgm:cxn modelId="{7EE4A17D-80DF-4975-BDD3-5683C4897C42}" type="presOf" srcId="{74A8713E-CDF0-40D9-AC3E-0B65911CE64B}" destId="{AE9DB2F5-564D-4B1A-83CF-F9BC4D136E7B}" srcOrd="0" destOrd="0" presId="urn:microsoft.com/office/officeart/2005/8/layout/radial5"/>
    <dgm:cxn modelId="{AD73BE1E-8ED8-4195-B0FD-360B312F25E4}" type="presOf" srcId="{7EB0C8E6-BD71-4E4A-8955-90DEA90A6BDF}" destId="{A75F2255-8DD6-429E-A494-4E1CD74618D2}" srcOrd="1" destOrd="0" presId="urn:microsoft.com/office/officeart/2005/8/layout/radial5"/>
    <dgm:cxn modelId="{BAB04104-65DE-403E-8D47-C68E23CF069C}" srcId="{74A8713E-CDF0-40D9-AC3E-0B65911CE64B}" destId="{5A2F4D34-3086-4A19-BA8E-79273466FC7E}" srcOrd="2" destOrd="0" parTransId="{E820D3BB-34A7-4F52-AFAE-4E34DBC6F9CB}" sibTransId="{15135F2E-3201-4B57-A25E-DBCC9DF6D751}"/>
    <dgm:cxn modelId="{2CB056F4-74C0-4C0C-8590-77408D710F6B}" type="presParOf" srcId="{51CEFE01-D4B2-412A-B71C-82A0BEC3B359}" destId="{AE9DB2F5-564D-4B1A-83CF-F9BC4D136E7B}" srcOrd="0" destOrd="0" presId="urn:microsoft.com/office/officeart/2005/8/layout/radial5"/>
    <dgm:cxn modelId="{E833863D-76BA-4FB4-B88B-5F025BE756DF}" type="presParOf" srcId="{51CEFE01-D4B2-412A-B71C-82A0BEC3B359}" destId="{FB358209-8EEA-466C-9C8C-6835E42C44BF}" srcOrd="1" destOrd="0" presId="urn:microsoft.com/office/officeart/2005/8/layout/radial5"/>
    <dgm:cxn modelId="{D984170F-308E-4ADC-A7E3-43856B170204}" type="presParOf" srcId="{FB358209-8EEA-466C-9C8C-6835E42C44BF}" destId="{1250716F-D686-4662-8027-956F61241FDD}" srcOrd="0" destOrd="0" presId="urn:microsoft.com/office/officeart/2005/8/layout/radial5"/>
    <dgm:cxn modelId="{4E327299-D148-4781-8484-F0CEE1234D48}" type="presParOf" srcId="{51CEFE01-D4B2-412A-B71C-82A0BEC3B359}" destId="{22EBAC9B-64CA-4149-82F8-1088B3A31BE6}" srcOrd="2" destOrd="0" presId="urn:microsoft.com/office/officeart/2005/8/layout/radial5"/>
    <dgm:cxn modelId="{23E84D6C-CE14-40AE-B64F-ADF6B4A038E8}" type="presParOf" srcId="{51CEFE01-D4B2-412A-B71C-82A0BEC3B359}" destId="{766FC797-BF47-4135-84CF-706090E02744}" srcOrd="3" destOrd="0" presId="urn:microsoft.com/office/officeart/2005/8/layout/radial5"/>
    <dgm:cxn modelId="{B7D3B519-A91C-47FF-906A-99AB3AE63B4D}" type="presParOf" srcId="{766FC797-BF47-4135-84CF-706090E02744}" destId="{A75F2255-8DD6-429E-A494-4E1CD74618D2}" srcOrd="0" destOrd="0" presId="urn:microsoft.com/office/officeart/2005/8/layout/radial5"/>
    <dgm:cxn modelId="{06F9428F-5070-42AF-9C14-1E8C2F9A2FFA}" type="presParOf" srcId="{51CEFE01-D4B2-412A-B71C-82A0BEC3B359}" destId="{4CFCDC93-D34D-4FE1-B9E5-27C848325637}" srcOrd="4" destOrd="0" presId="urn:microsoft.com/office/officeart/2005/8/layout/radial5"/>
    <dgm:cxn modelId="{3D3FD0C6-EDE3-48AA-9C2B-353FEFCD7197}" type="presParOf" srcId="{51CEFE01-D4B2-412A-B71C-82A0BEC3B359}" destId="{4FAD1509-CA72-4FE6-96E3-9CA8134812FC}" srcOrd="5" destOrd="0" presId="urn:microsoft.com/office/officeart/2005/8/layout/radial5"/>
    <dgm:cxn modelId="{DA9BC373-0CB6-4839-B489-6506468F7A7E}" type="presParOf" srcId="{4FAD1509-CA72-4FE6-96E3-9CA8134812FC}" destId="{BF5FE6F2-11EF-41A8-A60D-F21FCA660E16}" srcOrd="0" destOrd="0" presId="urn:microsoft.com/office/officeart/2005/8/layout/radial5"/>
    <dgm:cxn modelId="{292ADB2F-3F79-4F91-A34B-B8C5DF7F7863}" type="presParOf" srcId="{51CEFE01-D4B2-412A-B71C-82A0BEC3B359}" destId="{96A7EC2B-D876-4085-849B-B92B77787C54}" srcOrd="6" destOrd="0" presId="urn:microsoft.com/office/officeart/2005/8/layout/radial5"/>
    <dgm:cxn modelId="{EE21B615-0132-4A23-8C57-186F737565B1}" type="presParOf" srcId="{51CEFE01-D4B2-412A-B71C-82A0BEC3B359}" destId="{013ABD0C-0BBB-452E-8DAC-91A33ADBDE8E}" srcOrd="7" destOrd="0" presId="urn:microsoft.com/office/officeart/2005/8/layout/radial5"/>
    <dgm:cxn modelId="{156A348D-C2A7-4AAE-9D53-5694625889F5}" type="presParOf" srcId="{013ABD0C-0BBB-452E-8DAC-91A33ADBDE8E}" destId="{8F0EB286-07D0-4408-B41C-D891DE8B77A0}" srcOrd="0" destOrd="0" presId="urn:microsoft.com/office/officeart/2005/8/layout/radial5"/>
    <dgm:cxn modelId="{B113C353-701E-49B5-88E2-38188504101D}" type="presParOf" srcId="{51CEFE01-D4B2-412A-B71C-82A0BEC3B359}" destId="{93171A99-2027-46B7-BAD6-8DFB5487B1BB}" srcOrd="8" destOrd="0" presId="urn:microsoft.com/office/officeart/2005/8/layout/radial5"/>
    <dgm:cxn modelId="{C189316F-EFFC-49EA-B4AA-2702EE1E0D7C}" type="presParOf" srcId="{51CEFE01-D4B2-412A-B71C-82A0BEC3B359}" destId="{7D7E6860-C6B9-4E77-A2A0-F3F21AF5B750}" srcOrd="9" destOrd="0" presId="urn:microsoft.com/office/officeart/2005/8/layout/radial5"/>
    <dgm:cxn modelId="{EFBA40F5-A3D2-4BDF-B1D9-D813EF3AFB0A}" type="presParOf" srcId="{7D7E6860-C6B9-4E77-A2A0-F3F21AF5B750}" destId="{5436AD2A-54F0-4D89-84D0-95D6D9F9C677}" srcOrd="0" destOrd="0" presId="urn:microsoft.com/office/officeart/2005/8/layout/radial5"/>
    <dgm:cxn modelId="{9F531E24-6739-48CE-B8B8-2D1839F8BF53}" type="presParOf" srcId="{51CEFE01-D4B2-412A-B71C-82A0BEC3B359}" destId="{3811CA9A-1C73-4D35-81C1-395BE23E85F4}" srcOrd="10" destOrd="0" presId="urn:microsoft.com/office/officeart/2005/8/layout/radial5"/>
    <dgm:cxn modelId="{56E48CAB-F3F8-451A-BADB-7315137155A5}" type="presParOf" srcId="{51CEFE01-D4B2-412A-B71C-82A0BEC3B359}" destId="{B2339131-C4B5-42BF-BA36-DC8DA83B4E16}" srcOrd="11" destOrd="0" presId="urn:microsoft.com/office/officeart/2005/8/layout/radial5"/>
    <dgm:cxn modelId="{1ACC4C59-F82E-497D-8409-33CFE4B889AB}" type="presParOf" srcId="{B2339131-C4B5-42BF-BA36-DC8DA83B4E16}" destId="{EA8F096C-E1E5-4D33-9ED9-300A17144160}" srcOrd="0" destOrd="0" presId="urn:microsoft.com/office/officeart/2005/8/layout/radial5"/>
    <dgm:cxn modelId="{D1796DE5-A8AE-4009-B4BE-01E90A24AAB8}" type="presParOf" srcId="{51CEFE01-D4B2-412A-B71C-82A0BEC3B359}" destId="{EEEAB0E2-948F-447B-95CF-D8C80837D627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DB2F5-564D-4B1A-83CF-F9BC4D136E7B}">
      <dsp:nvSpPr>
        <dsp:cNvPr id="0" name=""/>
        <dsp:cNvSpPr/>
      </dsp:nvSpPr>
      <dsp:spPr>
        <a:xfrm>
          <a:off x="3434242" y="2461898"/>
          <a:ext cx="1678327" cy="17145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Tipos de rincones</a:t>
          </a:r>
          <a:endParaRPr lang="es-MX" sz="2500" kern="1200" dirty="0"/>
        </a:p>
      </dsp:txBody>
      <dsp:txXfrm>
        <a:off x="3680027" y="2712991"/>
        <a:ext cx="1186757" cy="1212383"/>
      </dsp:txXfrm>
    </dsp:sp>
    <dsp:sp modelId="{FB358209-8EEA-466C-9C8C-6835E42C44BF}">
      <dsp:nvSpPr>
        <dsp:cNvPr id="0" name=""/>
        <dsp:cNvSpPr/>
      </dsp:nvSpPr>
      <dsp:spPr>
        <a:xfrm rot="16399152">
          <a:off x="4199148" y="1918911"/>
          <a:ext cx="277148" cy="5825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kern="1200"/>
        </a:p>
      </dsp:txBody>
      <dsp:txXfrm>
        <a:off x="4238313" y="2076931"/>
        <a:ext cx="194004" cy="349556"/>
      </dsp:txXfrm>
    </dsp:sp>
    <dsp:sp modelId="{22EBAC9B-64CA-4149-82F8-1088B3A31BE6}">
      <dsp:nvSpPr>
        <dsp:cNvPr id="0" name=""/>
        <dsp:cNvSpPr/>
      </dsp:nvSpPr>
      <dsp:spPr>
        <a:xfrm>
          <a:off x="3410225" y="-32686"/>
          <a:ext cx="2000571" cy="197565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De observación y experimentación</a:t>
          </a:r>
          <a:endParaRPr lang="es-MX" sz="1800" kern="1200" dirty="0"/>
        </a:p>
      </dsp:txBody>
      <dsp:txXfrm>
        <a:off x="3703202" y="256642"/>
        <a:ext cx="1414617" cy="1397001"/>
      </dsp:txXfrm>
    </dsp:sp>
    <dsp:sp modelId="{766FC797-BF47-4135-84CF-706090E02744}">
      <dsp:nvSpPr>
        <dsp:cNvPr id="0" name=""/>
        <dsp:cNvSpPr/>
      </dsp:nvSpPr>
      <dsp:spPr>
        <a:xfrm rot="19906551">
          <a:off x="5305995" y="2219813"/>
          <a:ext cx="945875" cy="5825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kern="1200"/>
        </a:p>
      </dsp:txBody>
      <dsp:txXfrm>
        <a:off x="5316385" y="2377659"/>
        <a:ext cx="771097" cy="349556"/>
      </dsp:txXfrm>
    </dsp:sp>
    <dsp:sp modelId="{4CFCDC93-D34D-4FE1-B9E5-27C848325637}">
      <dsp:nvSpPr>
        <dsp:cNvPr id="0" name=""/>
        <dsp:cNvSpPr/>
      </dsp:nvSpPr>
      <dsp:spPr>
        <a:xfrm>
          <a:off x="6460445" y="594170"/>
          <a:ext cx="2057186" cy="1998121"/>
        </a:xfrm>
        <a:prstGeom prst="ellipse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De la comunicación y biblioteca</a:t>
          </a:r>
          <a:endParaRPr lang="es-MX" sz="1900" kern="1200" dirty="0"/>
        </a:p>
      </dsp:txBody>
      <dsp:txXfrm>
        <a:off x="6761713" y="886788"/>
        <a:ext cx="1454650" cy="1412885"/>
      </dsp:txXfrm>
    </dsp:sp>
    <dsp:sp modelId="{4FAD1509-CA72-4FE6-96E3-9CA8134812FC}">
      <dsp:nvSpPr>
        <dsp:cNvPr id="0" name=""/>
        <dsp:cNvSpPr/>
      </dsp:nvSpPr>
      <dsp:spPr>
        <a:xfrm rot="1468440">
          <a:off x="5303514" y="3676987"/>
          <a:ext cx="791856" cy="5825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kern="1200"/>
        </a:p>
      </dsp:txBody>
      <dsp:txXfrm>
        <a:off x="5311366" y="3757301"/>
        <a:ext cx="617078" cy="349556"/>
      </dsp:txXfrm>
    </dsp:sp>
    <dsp:sp modelId="{96A7EC2B-D876-4085-849B-B92B77787C54}">
      <dsp:nvSpPr>
        <dsp:cNvPr id="0" name=""/>
        <dsp:cNvSpPr/>
      </dsp:nvSpPr>
      <dsp:spPr>
        <a:xfrm>
          <a:off x="6304780" y="3719040"/>
          <a:ext cx="2021254" cy="1969591"/>
        </a:xfrm>
        <a:prstGeom prst="ellipse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De construcción</a:t>
          </a:r>
          <a:endParaRPr lang="es-MX" sz="1900" kern="1200" dirty="0"/>
        </a:p>
      </dsp:txBody>
      <dsp:txXfrm>
        <a:off x="6600786" y="4007480"/>
        <a:ext cx="1429242" cy="1392711"/>
      </dsp:txXfrm>
    </dsp:sp>
    <dsp:sp modelId="{013ABD0C-0BBB-452E-8DAC-91A33ADBDE8E}">
      <dsp:nvSpPr>
        <dsp:cNvPr id="0" name=""/>
        <dsp:cNvSpPr/>
      </dsp:nvSpPr>
      <dsp:spPr>
        <a:xfrm rot="5827248">
          <a:off x="3985369" y="4147386"/>
          <a:ext cx="296367" cy="5825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kern="1200"/>
        </a:p>
      </dsp:txBody>
      <dsp:txXfrm rot="10800000">
        <a:off x="4035335" y="4219792"/>
        <a:ext cx="207457" cy="349556"/>
      </dsp:txXfrm>
    </dsp:sp>
    <dsp:sp modelId="{93171A99-2027-46B7-BAD6-8DFB5487B1BB}">
      <dsp:nvSpPr>
        <dsp:cNvPr id="0" name=""/>
        <dsp:cNvSpPr/>
      </dsp:nvSpPr>
      <dsp:spPr>
        <a:xfrm>
          <a:off x="2999704" y="4719154"/>
          <a:ext cx="1979050" cy="1749611"/>
        </a:xfrm>
        <a:prstGeom prst="ellipse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De juegos didácticos y lógico matemáticos</a:t>
          </a:r>
          <a:endParaRPr lang="es-MX" sz="1900" kern="1200" dirty="0"/>
        </a:p>
      </dsp:txBody>
      <dsp:txXfrm>
        <a:off x="3289529" y="4975379"/>
        <a:ext cx="1399400" cy="1237161"/>
      </dsp:txXfrm>
    </dsp:sp>
    <dsp:sp modelId="{7D7E6860-C6B9-4E77-A2A0-F3F21AF5B750}">
      <dsp:nvSpPr>
        <dsp:cNvPr id="0" name=""/>
        <dsp:cNvSpPr/>
      </dsp:nvSpPr>
      <dsp:spPr>
        <a:xfrm rot="9491950">
          <a:off x="2287696" y="3643690"/>
          <a:ext cx="892311" cy="5825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kern="1200"/>
        </a:p>
      </dsp:txBody>
      <dsp:txXfrm rot="10800000">
        <a:off x="2456224" y="3727753"/>
        <a:ext cx="717533" cy="349556"/>
      </dsp:txXfrm>
    </dsp:sp>
    <dsp:sp modelId="{3811CA9A-1C73-4D35-81C1-395BE23E85F4}">
      <dsp:nvSpPr>
        <dsp:cNvPr id="0" name=""/>
        <dsp:cNvSpPr/>
      </dsp:nvSpPr>
      <dsp:spPr>
        <a:xfrm>
          <a:off x="0" y="3707012"/>
          <a:ext cx="2013474" cy="1837600"/>
        </a:xfrm>
        <a:prstGeom prst="ellipse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De expresión plástica</a:t>
          </a:r>
          <a:endParaRPr lang="es-MX" sz="1900" kern="1200" dirty="0"/>
        </a:p>
      </dsp:txBody>
      <dsp:txXfrm>
        <a:off x="294866" y="3976122"/>
        <a:ext cx="1423742" cy="1299380"/>
      </dsp:txXfrm>
    </dsp:sp>
    <dsp:sp modelId="{B2339131-C4B5-42BF-BA36-DC8DA83B4E16}">
      <dsp:nvSpPr>
        <dsp:cNvPr id="0" name=""/>
        <dsp:cNvSpPr/>
      </dsp:nvSpPr>
      <dsp:spPr>
        <a:xfrm rot="12629304">
          <a:off x="2379876" y="2179521"/>
          <a:ext cx="905247" cy="5825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kern="1200"/>
        </a:p>
      </dsp:txBody>
      <dsp:txXfrm rot="10800000">
        <a:off x="2542571" y="2340377"/>
        <a:ext cx="730469" cy="349556"/>
      </dsp:txXfrm>
    </dsp:sp>
    <dsp:sp modelId="{EEEAB0E2-948F-447B-95CF-D8C80837D627}">
      <dsp:nvSpPr>
        <dsp:cNvPr id="0" name=""/>
        <dsp:cNvSpPr/>
      </dsp:nvSpPr>
      <dsp:spPr>
        <a:xfrm>
          <a:off x="133923" y="561240"/>
          <a:ext cx="2115548" cy="1887034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De juego simbólico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kern="1200" dirty="0"/>
        </a:p>
      </dsp:txBody>
      <dsp:txXfrm>
        <a:off x="443738" y="837590"/>
        <a:ext cx="1495918" cy="1334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736A-A8B7-4FC5-92A6-57FBD52DDE11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E3AE-538A-4BC7-B37C-07899292B2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421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736A-A8B7-4FC5-92A6-57FBD52DDE11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E3AE-538A-4BC7-B37C-07899292B2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947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736A-A8B7-4FC5-92A6-57FBD52DDE11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E3AE-538A-4BC7-B37C-07899292B2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390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736A-A8B7-4FC5-92A6-57FBD52DDE11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E3AE-538A-4BC7-B37C-07899292B2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696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736A-A8B7-4FC5-92A6-57FBD52DDE11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E3AE-538A-4BC7-B37C-07899292B2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0062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736A-A8B7-4FC5-92A6-57FBD52DDE11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E3AE-538A-4BC7-B37C-07899292B2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592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736A-A8B7-4FC5-92A6-57FBD52DDE11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E3AE-538A-4BC7-B37C-07899292B2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953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736A-A8B7-4FC5-92A6-57FBD52DDE11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E3AE-538A-4BC7-B37C-07899292B2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634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736A-A8B7-4FC5-92A6-57FBD52DDE11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E3AE-538A-4BC7-B37C-07899292B2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855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736A-A8B7-4FC5-92A6-57FBD52DDE11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E3AE-538A-4BC7-B37C-07899292B2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713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736A-A8B7-4FC5-92A6-57FBD52DDE11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E3AE-538A-4BC7-B37C-07899292B2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683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F736A-A8B7-4FC5-92A6-57FBD52DDE11}" type="datetimeFigureOut">
              <a:rPr lang="es-MX" smtClean="0"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8E3AE-538A-4BC7-B37C-07899292B2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349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188640"/>
            <a:ext cx="6400800" cy="1295400"/>
          </a:xfr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MX" sz="6000" dirty="0" smtClean="0">
                <a:solidFill>
                  <a:srgbClr val="FF0000"/>
                </a:solidFill>
                <a:latin typeface="Biondi" pitchFamily="2" charset="0"/>
              </a:rPr>
              <a:t>Taller </a:t>
            </a:r>
            <a:endParaRPr lang="es-MX" sz="6000" dirty="0">
              <a:solidFill>
                <a:srgbClr val="FF0000"/>
              </a:solidFill>
              <a:latin typeface="Biondi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632848" cy="489654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42900" indent="-342900" algn="l">
              <a:buBlip>
                <a:blip r:embed="rId2"/>
              </a:buBlip>
            </a:pP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</a:rPr>
              <a:t>Modalidad de trabajo compartido entre el maestro y los niños o entre diversos profesionales que culmina con la elaboración de productos significativos.</a:t>
            </a:r>
          </a:p>
          <a:p>
            <a:pPr marL="342900" indent="-342900" algn="l">
              <a:buBlip>
                <a:blip r:embed="rId2"/>
              </a:buBlip>
            </a:pP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</a:rPr>
              <a:t>Espacio y momento pedagógico que posibilita el aprendizaje social, preparando de modo tal que a partir de la experiencia de los participantes e incorporando a la discusión elementos nuevos, se logran nuevos aprendizajes y nuevas soluciones a los problemas de la vida real.</a:t>
            </a:r>
          </a:p>
          <a:p>
            <a:pPr marL="342900" indent="-342900" algn="l">
              <a:buBlip>
                <a:blip r:embed="rId2"/>
              </a:buBlip>
            </a:pP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</a:rPr>
              <a:t>Forma pedagógica que pretende lograr la integración entre la teoría y la practica. </a:t>
            </a:r>
            <a:endParaRPr lang="es-MX" sz="2000" b="1" dirty="0">
              <a:solidFill>
                <a:schemeClr val="tx1"/>
              </a:solidFill>
              <a:latin typeface="Arial Narrow" pitchFamily="34" charset="0"/>
            </a:endParaRPr>
          </a:p>
          <a:p>
            <a:pPr marL="342900" indent="-342900" algn="l">
              <a:buBlip>
                <a:blip r:embed="rId2"/>
              </a:buBlip>
            </a:pP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</a:rPr>
              <a:t>Es un termino que se utiliza para indicar un lugar donde se trabaja, se elabora y se transforma algo para ser utilizado.</a:t>
            </a:r>
          </a:p>
          <a:p>
            <a:pPr marL="342900" indent="-342900" algn="l">
              <a:buBlip>
                <a:blip r:embed="rId2"/>
              </a:buBlip>
            </a:pP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</a:rPr>
              <a:t>Tipo de actividades que se realizan en el ámbito de las materias del área de plástica o expresión</a:t>
            </a:r>
          </a:p>
          <a:p>
            <a:pPr marL="342900" indent="-342900">
              <a:buBlip>
                <a:blip r:embed="rId2"/>
              </a:buBlip>
            </a:pPr>
            <a:endParaRPr lang="es-MX" dirty="0" smtClean="0"/>
          </a:p>
          <a:p>
            <a:pPr marL="342900" indent="-342900">
              <a:buBlip>
                <a:blip r:embed="rId2"/>
              </a:buBlip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8073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238174"/>
              </p:ext>
            </p:extLst>
          </p:nvPr>
        </p:nvGraphicFramePr>
        <p:xfrm>
          <a:off x="251520" y="188640"/>
          <a:ext cx="8712968" cy="652262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0"/>
                <a:gridCol w="4598168"/>
              </a:tblGrid>
              <a:tr h="1310546">
                <a:tc>
                  <a:txBody>
                    <a:bodyPr/>
                    <a:lstStyle/>
                    <a:p>
                      <a:r>
                        <a:rPr lang="es-MX" dirty="0" smtClean="0"/>
                        <a:t>El</a:t>
                      </a:r>
                      <a:r>
                        <a:rPr lang="es-MX" baseline="0" dirty="0" smtClean="0"/>
                        <a:t> método de proyectos procura: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Desarrollar el espíritu de iniciativa,</a:t>
                      </a:r>
                      <a:r>
                        <a:rPr lang="es-MX" baseline="0" dirty="0" smtClean="0"/>
                        <a:t> responsabilidad, solidaridad y libertad, lo que es idóneo para actividades ecológicas y de educación ambiental.</a:t>
                      </a:r>
                      <a:endParaRPr lang="es-MX" dirty="0"/>
                    </a:p>
                  </a:txBody>
                  <a:tcPr/>
                </a:tc>
              </a:tr>
              <a:tr h="1310546">
                <a:tc>
                  <a:txBody>
                    <a:bodyPr/>
                    <a:lstStyle/>
                    <a:p>
                      <a:r>
                        <a:rPr lang="es-MX" dirty="0" smtClean="0"/>
                        <a:t>Que</a:t>
                      </a:r>
                      <a:r>
                        <a:rPr lang="es-MX" baseline="0" dirty="0" smtClean="0"/>
                        <a:t> es un proyecto: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 una cadena organizada de actividades,</a:t>
                      </a:r>
                      <a:r>
                        <a:rPr lang="es-MX" baseline="0" dirty="0" smtClean="0"/>
                        <a:t> dominada por un motivo central; realizar algo para satisfacer la necesidad que el niño tiene de conocer. Se desarrolla en torno de una pregunta, un problema.</a:t>
                      </a:r>
                      <a:endParaRPr lang="es-MX" dirty="0"/>
                    </a:p>
                  </a:txBody>
                  <a:tcPr/>
                </a:tc>
              </a:tr>
              <a:tr h="1310546">
                <a:tc>
                  <a:txBody>
                    <a:bodyPr/>
                    <a:lstStyle/>
                    <a:p>
                      <a:r>
                        <a:rPr lang="es-MX" dirty="0" smtClean="0"/>
                        <a:t>Papel del maestro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Estar</a:t>
                      </a:r>
                      <a:r>
                        <a:rPr lang="es-MX" baseline="0" dirty="0" smtClean="0"/>
                        <a:t> abierta a las sugerencias del grupo y requiere permanentemente de la coordinación y orientación, enfatiza un papel de una función mediadora entre el conocimiento y el niño, enfatizando el papel de ayuda pedagógica; también promueve la participación y el intercambio de ideas y solo interviene en caso necesario promoviendo la reflexión.</a:t>
                      </a:r>
                      <a:endParaRPr lang="es-MX" dirty="0"/>
                    </a:p>
                  </a:txBody>
                  <a:tcPr/>
                </a:tc>
              </a:tr>
              <a:tr h="1310546">
                <a:tc>
                  <a:txBody>
                    <a:bodyPr/>
                    <a:lstStyle/>
                    <a:p>
                      <a:r>
                        <a:rPr lang="es-MX" dirty="0" smtClean="0"/>
                        <a:t>Cuales son la etapas: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Surgimiento</a:t>
                      </a:r>
                    </a:p>
                    <a:p>
                      <a:r>
                        <a:rPr lang="es-MX" dirty="0" smtClean="0"/>
                        <a:t>Elección</a:t>
                      </a:r>
                    </a:p>
                    <a:p>
                      <a:r>
                        <a:rPr lang="es-MX" dirty="0" smtClean="0"/>
                        <a:t>Realización</a:t>
                      </a:r>
                    </a:p>
                    <a:p>
                      <a:r>
                        <a:rPr lang="es-MX" dirty="0" smtClean="0"/>
                        <a:t>Termino</a:t>
                      </a:r>
                    </a:p>
                    <a:p>
                      <a:r>
                        <a:rPr lang="es-MX" dirty="0" smtClean="0"/>
                        <a:t>evaluación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028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083064"/>
              </p:ext>
            </p:extLst>
          </p:nvPr>
        </p:nvGraphicFramePr>
        <p:xfrm>
          <a:off x="251520" y="260648"/>
          <a:ext cx="8712968" cy="569266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56484"/>
                <a:gridCol w="4356484"/>
              </a:tblGrid>
              <a:tr h="1555373">
                <a:tc>
                  <a:txBody>
                    <a:bodyPr/>
                    <a:lstStyle/>
                    <a:p>
                      <a:r>
                        <a:rPr lang="es-MX" dirty="0" smtClean="0"/>
                        <a:t>Papel</a:t>
                      </a:r>
                      <a:r>
                        <a:rPr lang="es-MX" baseline="0" dirty="0" smtClean="0"/>
                        <a:t> del niño: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 activo, es</a:t>
                      </a:r>
                      <a:r>
                        <a:rPr lang="es-MX" baseline="0" dirty="0" smtClean="0"/>
                        <a:t> un individuo autónomo con expectativas de progreso personal y social que se siente como miembro de una sociedad mundial</a:t>
                      </a:r>
                      <a:endParaRPr lang="es-MX" dirty="0"/>
                    </a:p>
                  </a:txBody>
                  <a:tcPr/>
                </a:tc>
              </a:tr>
              <a:tr h="1576975">
                <a:tc>
                  <a:txBody>
                    <a:bodyPr/>
                    <a:lstStyle/>
                    <a:p>
                      <a:r>
                        <a:rPr lang="es-MX" dirty="0" smtClean="0"/>
                        <a:t>El proyecto propone que :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 niño logre una situación autentica de experiencia en la que este verdaderamente</a:t>
                      </a:r>
                      <a:r>
                        <a:rPr lang="es-MX" baseline="0" dirty="0" smtClean="0"/>
                        <a:t> interesado, que tenga oportunidad de comprobar sus propias ideas a través de la aplicación de las mismas, que el trabajo sea concreto que el niño observe cuidadosamente para utilizar los informes e instrumentos necesarios y que cada actividad tenga un propósito definido</a:t>
                      </a:r>
                      <a:endParaRPr lang="es-MX" dirty="0"/>
                    </a:p>
                  </a:txBody>
                  <a:tcPr/>
                </a:tc>
              </a:tr>
              <a:tr h="1576975">
                <a:tc>
                  <a:txBody>
                    <a:bodyPr/>
                    <a:lstStyle/>
                    <a:p>
                      <a:r>
                        <a:rPr lang="es-MX" dirty="0" smtClean="0"/>
                        <a:t>Espacio</a:t>
                      </a:r>
                      <a:r>
                        <a:rPr lang="es-MX" baseline="0" dirty="0" smtClean="0"/>
                        <a:t> y tiempo.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 espacio es dinámico</a:t>
                      </a:r>
                      <a:r>
                        <a:rPr lang="es-MX" baseline="0" dirty="0" smtClean="0"/>
                        <a:t> y funcional, ya que se adapta a los requerimientos del grupo</a:t>
                      </a:r>
                    </a:p>
                    <a:p>
                      <a:r>
                        <a:rPr lang="es-MX" baseline="0" dirty="0" smtClean="0"/>
                        <a:t>El tiempo, se plantea una duración y ritmo de las actividades que deben corresponder con las necesidades de los niños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992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636"/>
            <a:ext cx="8229600" cy="1143000"/>
          </a:xfrm>
        </p:spPr>
        <p:txBody>
          <a:bodyPr>
            <a:normAutofit/>
          </a:bodyPr>
          <a:lstStyle/>
          <a:p>
            <a:r>
              <a:rPr lang="es-MX" sz="4800" b="1" dirty="0" smtClean="0">
                <a:solidFill>
                  <a:srgbClr val="00FF00"/>
                </a:solidFill>
                <a:latin typeface="Biondi" pitchFamily="2" charset="0"/>
              </a:rPr>
              <a:t>Unidad didáctica</a:t>
            </a:r>
            <a:endParaRPr lang="es-MX" sz="4800" b="1" dirty="0">
              <a:solidFill>
                <a:srgbClr val="00FF00"/>
              </a:solidFill>
              <a:latin typeface="Biondi" pitchFamily="2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830240"/>
              </p:ext>
            </p:extLst>
          </p:nvPr>
        </p:nvGraphicFramePr>
        <p:xfrm>
          <a:off x="323528" y="1196752"/>
          <a:ext cx="8229600" cy="548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Unidad didáctica</a:t>
                      </a:r>
                      <a:r>
                        <a:rPr lang="es-MX" baseline="0" dirty="0" smtClean="0"/>
                        <a:t> es :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 la</a:t>
                      </a:r>
                      <a:r>
                        <a:rPr lang="es-MX" baseline="0" dirty="0" smtClean="0"/>
                        <a:t> unidad básica de programación, una unidad de trabajo de duración variable que organiza un conjunto de actividades de enseñanza aprendizaje y que responde en su máximo nivel de concreción, a todos los elementos del curriculum, que, como y cuando enseñar y evaluar.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Que debe considerar: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La diversidad</a:t>
                      </a:r>
                      <a:r>
                        <a:rPr lang="es-MX" baseline="0" dirty="0" smtClean="0"/>
                        <a:t> de elementos que contextualizan el proceso, tales como el nivel de desarrollo del niño, el medio sociocultural y familiar, el proyecto curricular y los recursos disponibles.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Elementos de una</a:t>
                      </a:r>
                      <a:r>
                        <a:rPr lang="es-MX" baseline="0" dirty="0" smtClean="0"/>
                        <a:t> unidad didáctica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Descripción ( tema especifico</a:t>
                      </a:r>
                      <a:r>
                        <a:rPr lang="es-MX" baseline="0" dirty="0" smtClean="0"/>
                        <a:t> o nombre de la unidad, conocimientos previos que deben tener los niños)</a:t>
                      </a:r>
                    </a:p>
                    <a:p>
                      <a:r>
                        <a:rPr lang="es-MX" baseline="0" dirty="0" smtClean="0"/>
                        <a:t>Objetivos didácticos (</a:t>
                      </a:r>
                      <a:r>
                        <a:rPr lang="es-MX" dirty="0" smtClean="0"/>
                        <a:t>  que se pretende que</a:t>
                      </a:r>
                      <a:r>
                        <a:rPr lang="es-MX" baseline="0" dirty="0" smtClean="0"/>
                        <a:t> los niños adquieran durante el desarrollo de la unidad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352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279713"/>
              </p:ext>
            </p:extLst>
          </p:nvPr>
        </p:nvGraphicFramePr>
        <p:xfrm>
          <a:off x="251520" y="188640"/>
          <a:ext cx="8712968" cy="673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21602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Contenidos de aprendizaje</a:t>
                      </a:r>
                      <a:r>
                        <a:rPr lang="es-MX" baseline="0" dirty="0" smtClean="0"/>
                        <a:t> ( recoger tanto los relativos o conceptos como procedimientos y actitudes).</a:t>
                      </a:r>
                    </a:p>
                    <a:p>
                      <a:r>
                        <a:rPr lang="es-MX" baseline="0" dirty="0" smtClean="0"/>
                        <a:t>Secuencia de actividades</a:t>
                      </a:r>
                    </a:p>
                    <a:p>
                      <a:r>
                        <a:rPr lang="es-MX" baseline="0" dirty="0" smtClean="0"/>
                        <a:t>Recursos /materiales</a:t>
                      </a:r>
                    </a:p>
                    <a:p>
                      <a:r>
                        <a:rPr lang="es-MX" baseline="0" dirty="0" smtClean="0"/>
                        <a:t>Organización del espacio y el tiempo</a:t>
                      </a:r>
                    </a:p>
                    <a:p>
                      <a:r>
                        <a:rPr lang="es-MX" baseline="0" dirty="0" smtClean="0"/>
                        <a:t>Evaluación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Que debe contener: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Una descripción que seña la elección del tema en torno del cual se va a organizar, opciones</a:t>
                      </a:r>
                      <a:r>
                        <a:rPr lang="es-MX" baseline="0" dirty="0" smtClean="0"/>
                        <a:t> de contenido, identificación de las áreas implicadas, con un titulo claro y corto, características generales y la duración de la misma.</a:t>
                      </a:r>
                    </a:p>
                    <a:p>
                      <a:r>
                        <a:rPr lang="es-MX" baseline="0" dirty="0" smtClean="0"/>
                        <a:t>También una justificación en la que pueden aparecer aspectos como el motivo de su elección, su finalidad.</a:t>
                      </a:r>
                    </a:p>
                    <a:p>
                      <a:r>
                        <a:rPr lang="es-MX" baseline="0" dirty="0" smtClean="0"/>
                        <a:t>Es conveniente incluir las ideas previas , los conocimientos de los niños .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Los contenidos de la unidad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Comprenden los contenidos concretos que van a ser objeto</a:t>
                      </a:r>
                      <a:r>
                        <a:rPr lang="es-MX" baseline="0" dirty="0" smtClean="0"/>
                        <a:t> de aprendizaje y son de distinto tipo : conceptuales, procedimentales y actitudinales. </a:t>
                      </a:r>
                    </a:p>
                    <a:p>
                      <a:r>
                        <a:rPr lang="es-MX" baseline="0" dirty="0" smtClean="0"/>
                        <a:t>Debe existir equilibrio entre ellas.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778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80633"/>
              </p:ext>
            </p:extLst>
          </p:nvPr>
        </p:nvGraphicFramePr>
        <p:xfrm>
          <a:off x="251520" y="476672"/>
          <a:ext cx="8640960" cy="576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1438623">
                <a:tc>
                  <a:txBody>
                    <a:bodyPr/>
                    <a:lstStyle/>
                    <a:p>
                      <a:r>
                        <a:rPr lang="es-MX" dirty="0" smtClean="0"/>
                        <a:t>Material: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Organizar los recursos materiales</a:t>
                      </a:r>
                      <a:r>
                        <a:rPr lang="es-MX" baseline="0" dirty="0" smtClean="0"/>
                        <a:t> de manera tal que se favorezca que los niños los usen de la manera mas autónoma posible.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102603">
                <a:tc>
                  <a:txBody>
                    <a:bodyPr/>
                    <a:lstStyle/>
                    <a:p>
                      <a:r>
                        <a:rPr lang="es-MX" dirty="0" smtClean="0"/>
                        <a:t>Debe promover: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La construcción del</a:t>
                      </a:r>
                      <a:r>
                        <a:rPr lang="es-MX" baseline="0" dirty="0" smtClean="0"/>
                        <a:t> conocimiento a partir de secuencias de aprendizaje que permitan adquirir poco a poco hábitos, consolidar destrezas, elaborar nociones, ampliar contextos para lograr el desarrollo esperado de todas las capacidades del niño.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0613">
                <a:tc>
                  <a:txBody>
                    <a:bodyPr/>
                    <a:lstStyle/>
                    <a:p>
                      <a:r>
                        <a:rPr lang="es-MX" dirty="0" smtClean="0"/>
                        <a:t>Papel</a:t>
                      </a:r>
                      <a:r>
                        <a:rPr lang="es-MX" baseline="0" dirty="0" smtClean="0"/>
                        <a:t> de l niño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 activo; debe planear y desarrollar actividades de autoevaluación,</a:t>
                      </a:r>
                      <a:r>
                        <a:rPr lang="es-MX" baseline="0" dirty="0" smtClean="0"/>
                        <a:t> las cuales permitirá a los maestros realizar una evaluación mas completa de los procesos de enseñanza y aprendizaje.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48801">
                <a:tc>
                  <a:txBody>
                    <a:bodyPr/>
                    <a:lstStyle/>
                    <a:p>
                      <a:r>
                        <a:rPr lang="es-MX" dirty="0" smtClean="0"/>
                        <a:t>Papel</a:t>
                      </a:r>
                      <a:r>
                        <a:rPr lang="es-MX" baseline="0" dirty="0" smtClean="0"/>
                        <a:t> de maestro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 mediador y facilitador </a:t>
                      </a:r>
                      <a:endParaRPr lang="es-MX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2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671898" y="2236229"/>
            <a:ext cx="2154948" cy="13367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/>
              <a:t>Taller</a:t>
            </a:r>
            <a:endParaRPr lang="es-MX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8005" y="116632"/>
            <a:ext cx="2669589" cy="18158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1.- Facilita una comunicación entre el maestro y los participantes, donde cada uno aporta su toque personal en forma creativa y critica. </a:t>
            </a:r>
          </a:p>
          <a:p>
            <a:r>
              <a:rPr lang="es-MX" sz="1600" dirty="0"/>
              <a:t>T</a:t>
            </a:r>
            <a:r>
              <a:rPr lang="es-MX" sz="1600" dirty="0" smtClean="0"/>
              <a:t>ambién facilita los roles y el intercambio social</a:t>
            </a:r>
            <a:endParaRPr lang="es-MX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334147" y="439797"/>
            <a:ext cx="2448272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2.- cuenta con 3 ámbitos: social, plano metodológico y organización del espacio y tiempo</a:t>
            </a:r>
            <a:endParaRPr lang="es-MX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940886" y="3809288"/>
            <a:ext cx="5462023" cy="34470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400" dirty="0" smtClean="0"/>
          </a:p>
          <a:p>
            <a:pPr algn="ctr"/>
            <a:r>
              <a:rPr lang="es-MX" sz="1600" dirty="0" smtClean="0"/>
              <a:t>4.- Características: </a:t>
            </a:r>
          </a:p>
          <a:p>
            <a:pPr algn="ctr"/>
            <a:r>
              <a:rPr lang="es-MX" sz="1600" b="1" dirty="0" smtClean="0"/>
              <a:t>Flexible;</a:t>
            </a:r>
            <a:r>
              <a:rPr lang="es-MX" sz="1600" dirty="0" smtClean="0"/>
              <a:t> permite organizar las act. Y competencias de acuerdo con los intereses y características de los participantes y su contexto.</a:t>
            </a:r>
          </a:p>
          <a:p>
            <a:pPr algn="ctr"/>
            <a:r>
              <a:rPr lang="es-MX" sz="1600" b="1" dirty="0" smtClean="0"/>
              <a:t>Se organiza por etapas </a:t>
            </a:r>
            <a:r>
              <a:rPr lang="es-MX" sz="1600" dirty="0" smtClean="0"/>
              <a:t>y en cada momento se contribuye a la construcción o generación de capacidades.</a:t>
            </a:r>
          </a:p>
          <a:p>
            <a:pPr algn="ctr"/>
            <a:r>
              <a:rPr lang="es-MX" sz="1600" b="1" dirty="0" smtClean="0"/>
              <a:t>Es participativo</a:t>
            </a:r>
            <a:r>
              <a:rPr lang="es-MX" sz="1600" dirty="0" smtClean="0"/>
              <a:t>; facilita el debate y el aporte de los sujetos.</a:t>
            </a:r>
          </a:p>
          <a:p>
            <a:pPr algn="ctr"/>
            <a:r>
              <a:rPr lang="es-MX" sz="1600" b="1" dirty="0" smtClean="0"/>
              <a:t>Es cooperativo</a:t>
            </a:r>
            <a:r>
              <a:rPr lang="es-MX" sz="1600" dirty="0" smtClean="0"/>
              <a:t>, promueve la socialización de conocimientos y la realización de act. Comunitarias.</a:t>
            </a:r>
          </a:p>
          <a:p>
            <a:pPr algn="ctr"/>
            <a:r>
              <a:rPr lang="es-MX" sz="1600" b="1" dirty="0" smtClean="0"/>
              <a:t>Es integrador de los conocimientos teóricos y las practicas</a:t>
            </a:r>
            <a:r>
              <a:rPr lang="es-MX" sz="1600" dirty="0" smtClean="0"/>
              <a:t>.</a:t>
            </a:r>
          </a:p>
          <a:p>
            <a:endParaRPr lang="es-MX" sz="1600" dirty="0" smtClean="0"/>
          </a:p>
          <a:p>
            <a:endParaRPr lang="es-MX" sz="1400" dirty="0" smtClean="0"/>
          </a:p>
          <a:p>
            <a:endParaRPr lang="es-MX" sz="1400" dirty="0"/>
          </a:p>
        </p:txBody>
      </p:sp>
      <p:sp>
        <p:nvSpPr>
          <p:cNvPr id="8" name="7 Rectángulo"/>
          <p:cNvSpPr/>
          <p:nvPr/>
        </p:nvSpPr>
        <p:spPr>
          <a:xfrm>
            <a:off x="6735468" y="2236230"/>
            <a:ext cx="2194196" cy="248891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3</a:t>
            </a:r>
            <a:r>
              <a:rPr lang="es-MX" sz="1600" dirty="0" smtClean="0"/>
              <a:t>.- cuenta con 4 momentos: presentación de la información, recuperación de experiencias, la reflexión individual o en grupos y la planeación de estrategias y el cierre.</a:t>
            </a:r>
            <a:endParaRPr lang="es-MX" sz="1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251520" y="1179980"/>
            <a:ext cx="2821834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5.- Es importante tener en cuenta la libertad de acción e independencia que ha de darse a los niños y a orientarlos para que coordinen sus acciones con los demás, de forma que puedan llegar a un resultado practico con la colaboración de todos.</a:t>
            </a:r>
            <a:endParaRPr lang="es-MX" sz="1600" dirty="0"/>
          </a:p>
        </p:txBody>
      </p:sp>
      <p:sp>
        <p:nvSpPr>
          <p:cNvPr id="11" name="10 Flecha derecha"/>
          <p:cNvSpPr/>
          <p:nvPr/>
        </p:nvSpPr>
        <p:spPr>
          <a:xfrm>
            <a:off x="6084168" y="116631"/>
            <a:ext cx="792088" cy="32316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Flecha abajo"/>
          <p:cNvSpPr/>
          <p:nvPr/>
        </p:nvSpPr>
        <p:spPr>
          <a:xfrm>
            <a:off x="7685321" y="1498424"/>
            <a:ext cx="487079" cy="73780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Flecha abajo"/>
          <p:cNvSpPr/>
          <p:nvPr/>
        </p:nvSpPr>
        <p:spPr>
          <a:xfrm rot="3168572">
            <a:off x="6903342" y="4905882"/>
            <a:ext cx="687642" cy="80168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Flecha abajo"/>
          <p:cNvSpPr/>
          <p:nvPr/>
        </p:nvSpPr>
        <p:spPr>
          <a:xfrm rot="11992419">
            <a:off x="176166" y="3408446"/>
            <a:ext cx="687642" cy="80168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abajo"/>
          <p:cNvSpPr/>
          <p:nvPr/>
        </p:nvSpPr>
        <p:spPr>
          <a:xfrm rot="17025337">
            <a:off x="847517" y="86736"/>
            <a:ext cx="687642" cy="80168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911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419872" y="386080"/>
            <a:ext cx="266958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6.- Papel del maestro:  papel facilitador , orienta el proceso al hacer su aporte creativo y critico frente a la realidad.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6300192" y="1737976"/>
            <a:ext cx="2697947" cy="258532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7</a:t>
            </a:r>
            <a:r>
              <a:rPr lang="es-MX" dirty="0" smtClean="0"/>
              <a:t>.- Papel del niño: crean, expresan, sienten, observan, exploraran, se relacionan, interactúan, se comunican y aprenden a hacer un trabajo colectivo que debe tener siempre el objetivo de crear algo bello y útil.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6089461" y="4847665"/>
            <a:ext cx="1891386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8</a:t>
            </a:r>
            <a:r>
              <a:rPr lang="es-MX" dirty="0" smtClean="0"/>
              <a:t>.-cuenta con la participación de los padres en diferentes momentos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442299" y="4725141"/>
            <a:ext cx="3312367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9.-se trabajan ajustados a las características del desarrollo de los niño , el trabajo es en conjunto y se pretende actuar dando obtención de resultados como consecuencia del trabajo común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251519" y="2047233"/>
            <a:ext cx="3312367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10.- evaluación: se lleva a acabo sobre la base del trabajo realizado, destacando la labor hecha y el esfuerzo individual y colectivo efectuado, así como todas las cosas positivas alcanzadas y las que faltaron por hacer.</a:t>
            </a:r>
            <a:endParaRPr lang="es-MX" dirty="0"/>
          </a:p>
        </p:txBody>
      </p:sp>
      <p:sp>
        <p:nvSpPr>
          <p:cNvPr id="9" name="8 Flecha abajo"/>
          <p:cNvSpPr/>
          <p:nvPr/>
        </p:nvSpPr>
        <p:spPr>
          <a:xfrm>
            <a:off x="7035154" y="476672"/>
            <a:ext cx="777206" cy="79208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Flecha abajo"/>
          <p:cNvSpPr/>
          <p:nvPr/>
        </p:nvSpPr>
        <p:spPr>
          <a:xfrm rot="2501742">
            <a:off x="8149959" y="4481466"/>
            <a:ext cx="777206" cy="79208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Flecha abajo"/>
          <p:cNvSpPr/>
          <p:nvPr/>
        </p:nvSpPr>
        <p:spPr>
          <a:xfrm rot="5400000">
            <a:off x="4968043" y="5354292"/>
            <a:ext cx="777206" cy="79208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abajo"/>
          <p:cNvSpPr/>
          <p:nvPr/>
        </p:nvSpPr>
        <p:spPr>
          <a:xfrm rot="10800000">
            <a:off x="395536" y="5190285"/>
            <a:ext cx="777206" cy="79208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Flecha abajo"/>
          <p:cNvSpPr/>
          <p:nvPr/>
        </p:nvSpPr>
        <p:spPr>
          <a:xfrm rot="16200000">
            <a:off x="784139" y="628952"/>
            <a:ext cx="777206" cy="79208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749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>
                <a:latin typeface="Baveuse" pitchFamily="2" charset="0"/>
              </a:rPr>
              <a:t>E</a:t>
            </a:r>
            <a:r>
              <a:rPr lang="es-MX" dirty="0" smtClean="0">
                <a:latin typeface="Baveuse" pitchFamily="2" charset="0"/>
              </a:rPr>
              <a:t>structura metodológica</a:t>
            </a:r>
            <a:endParaRPr lang="es-MX" dirty="0">
              <a:latin typeface="Baveuse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Fecha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Numero de niños asistidos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Nombre de la situación didáctica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Propósito del día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Campo, aspecto y competencia del día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Actividades iniciales 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Nombre del taller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Campo, aspecto y competencia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Técnica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Normas y hábitos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Duración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Pasos del desarrollo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Materiales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Espacio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Evaluación</a:t>
            </a:r>
          </a:p>
          <a:p>
            <a:pPr>
              <a:buFont typeface="Wingdings" pitchFamily="2" charset="2"/>
              <a:buChar char="q"/>
            </a:pPr>
            <a:r>
              <a:rPr lang="es-MX" b="1" dirty="0" smtClean="0">
                <a:solidFill>
                  <a:srgbClr val="FF0000"/>
                </a:solidFill>
                <a:latin typeface="Arial Narrow" pitchFamily="34" charset="0"/>
              </a:rPr>
              <a:t>observación</a:t>
            </a:r>
            <a:endParaRPr lang="es-MX" b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29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ondi" pitchFamily="2" charset="0"/>
              </a:rPr>
              <a:t>R</a:t>
            </a:r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ondi" pitchFamily="2" charset="0"/>
              </a:rPr>
              <a:t>incones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ondi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s-MX" dirty="0" smtClean="0"/>
              <a:t>Deseo de permitir el niño haga sus descubrimientos por si ismo, por medio de su acción y manipulación.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Se han convertido en una forma habitual de trabajo y que esta manera de organizar el espacio potencia el desarrollo psicofísico y social infantil.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El trabajo por rincones permite dedicar una atención mas individualizada a cada niño, planificar actividades de aprendizaje adaptadas a sus conocimientos previos.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Los rincones de trabajo son una propuesta metodológica que ayuda a alterar el trabajo individual organizado con el trabajo individual libre.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Los contenidos sean flexibles y se adecuen a sus intereses, a las características socio-ambientales de la comunidad o región, así como al nivel de desarrollo de los niños del grupo y de cada niño en particular.</a:t>
            </a:r>
          </a:p>
          <a:p>
            <a:pPr>
              <a:buFont typeface="Wingdings" pitchFamily="2" charset="2"/>
              <a:buChar char="v"/>
            </a:pPr>
            <a:endParaRPr lang="es-MX" dirty="0" smtClean="0"/>
          </a:p>
          <a:p>
            <a:pPr>
              <a:buFont typeface="Wingdings" pitchFamily="2" charset="2"/>
              <a:buChar char="v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927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75856" y="260648"/>
            <a:ext cx="2592288" cy="1656184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1.- </a:t>
            </a:r>
            <a:r>
              <a:rPr lang="es-MX" b="1" dirty="0" smtClean="0"/>
              <a:t>organización</a:t>
            </a:r>
            <a:r>
              <a:rPr lang="es-MX" dirty="0" smtClean="0"/>
              <a:t>:  el aula se puede organizar en pequeños grupos y en cada uno se realiza una tarea determinada y diferente.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6144077" y="216496"/>
            <a:ext cx="2592288" cy="2304256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</a:t>
            </a:r>
            <a:r>
              <a:rPr lang="es-MX" b="1" dirty="0" smtClean="0"/>
              <a:t>.- distribución</a:t>
            </a:r>
            <a:r>
              <a:rPr lang="es-MX" dirty="0" smtClean="0"/>
              <a:t>: implica una organización espacial en la que se determinan zonas o áreas o técnicas de trabajo con tableros, estanterías, cortinas, biombos, alfombras o colchonetas.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6156176" y="2708920"/>
            <a:ext cx="2592288" cy="2016224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3.-en cada rincón potencian su iniciativa y el sentido de responsabilidad, porque se conducen con autonomía y pueden trabajar en equipo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5868144" y="5013176"/>
            <a:ext cx="2844316" cy="1549896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4</a:t>
            </a:r>
            <a:r>
              <a:rPr lang="es-MX" b="1" dirty="0" smtClean="0"/>
              <a:t>.- tiempo</a:t>
            </a:r>
            <a:r>
              <a:rPr lang="es-MX" dirty="0" smtClean="0"/>
              <a:t>: lo marca cada niño en su trabajo, pero se determina un tiempo especifico para cambio de actividad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2699792" y="4581128"/>
            <a:ext cx="2952328" cy="2167524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5.- </a:t>
            </a:r>
            <a:r>
              <a:rPr lang="es-MX" b="1" dirty="0" smtClean="0"/>
              <a:t>papel del maestro: </a:t>
            </a:r>
            <a:r>
              <a:rPr lang="es-MX" dirty="0" smtClean="0"/>
              <a:t>participa en cada uno de los procesos, recorre constantemente los rincones, guía, hace sugerencias cuando lo requiere, motiva a los niños para que visiten todos los rincones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179512" y="2708920"/>
            <a:ext cx="2232248" cy="403973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6</a:t>
            </a:r>
            <a:r>
              <a:rPr lang="es-MX" sz="1600" b="1" dirty="0" smtClean="0"/>
              <a:t>.- Pasos para la dinámica del juego en los rincones:</a:t>
            </a:r>
          </a:p>
          <a:p>
            <a:r>
              <a:rPr lang="es-MX" sz="1600" b="1" dirty="0" smtClean="0"/>
              <a:t>Planificación </a:t>
            </a:r>
            <a:r>
              <a:rPr lang="es-MX" sz="1600" dirty="0" smtClean="0"/>
              <a:t>(se distribuyen en rincones, eligen libremente actividades y materiales. Momento de interacción que favorece el dialogo.</a:t>
            </a:r>
          </a:p>
          <a:p>
            <a:r>
              <a:rPr lang="es-MX" sz="1600" b="1" dirty="0" smtClean="0"/>
              <a:t>desarrollo:</a:t>
            </a:r>
          </a:p>
          <a:p>
            <a:r>
              <a:rPr lang="es-MX" sz="1600" b="1" dirty="0" smtClean="0"/>
              <a:t>Orden </a:t>
            </a:r>
            <a:r>
              <a:rPr lang="es-MX" sz="1600" dirty="0" smtClean="0"/>
              <a:t>(guardan los materiales y ordenan la sala)</a:t>
            </a:r>
          </a:p>
          <a:p>
            <a:r>
              <a:rPr lang="es-MX" sz="1600" b="1" dirty="0" smtClean="0"/>
              <a:t>Intercambio y evaluación</a:t>
            </a:r>
            <a:r>
              <a:rPr lang="es-MX" sz="1600" dirty="0" smtClean="0"/>
              <a:t>.</a:t>
            </a:r>
          </a:p>
          <a:p>
            <a:pPr algn="ctr"/>
            <a:endParaRPr lang="es-MX" dirty="0" smtClean="0"/>
          </a:p>
        </p:txBody>
      </p:sp>
      <p:sp>
        <p:nvSpPr>
          <p:cNvPr id="10" name="9 Rectángulo"/>
          <p:cNvSpPr/>
          <p:nvPr/>
        </p:nvSpPr>
        <p:spPr>
          <a:xfrm>
            <a:off x="107504" y="260648"/>
            <a:ext cx="2736304" cy="216024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7</a:t>
            </a:r>
            <a:r>
              <a:rPr lang="es-MX" sz="1600" b="1" dirty="0" smtClean="0"/>
              <a:t>.- papel del niño</a:t>
            </a:r>
            <a:r>
              <a:rPr lang="es-MX" sz="1600" dirty="0" smtClean="0"/>
              <a:t>: es activo , organiza y planifica la actividad con la que quiere iniciar, a la vez reciben esfuerzo y estimulo ( ya que la decisión del trabajo depende exclusivamente de el, lo que satisface su curiosidad y sus </a:t>
            </a:r>
            <a:r>
              <a:rPr lang="es-MX" sz="1600" dirty="0" err="1" smtClean="0"/>
              <a:t>ancias</a:t>
            </a:r>
            <a:r>
              <a:rPr lang="es-MX" sz="1600" dirty="0" smtClean="0"/>
              <a:t> manipulativas.)</a:t>
            </a:r>
            <a:endParaRPr lang="es-MX" sz="1600" dirty="0"/>
          </a:p>
        </p:txBody>
      </p:sp>
      <p:sp>
        <p:nvSpPr>
          <p:cNvPr id="11" name="10 Rectángulo"/>
          <p:cNvSpPr/>
          <p:nvPr/>
        </p:nvSpPr>
        <p:spPr>
          <a:xfrm>
            <a:off x="3059832" y="2204864"/>
            <a:ext cx="2808312" cy="2046521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8.- </a:t>
            </a:r>
            <a:r>
              <a:rPr lang="es-MX" sz="1400" b="1" dirty="0" smtClean="0"/>
              <a:t>Juego</a:t>
            </a:r>
            <a:r>
              <a:rPr lang="es-MX" sz="1400" dirty="0" smtClean="0"/>
              <a:t>; la actividad lúdica es la forma genuina de expresión y comunicación que inicia al niño en su contacto con el mundo.</a:t>
            </a:r>
          </a:p>
          <a:p>
            <a:pPr algn="ctr"/>
            <a:r>
              <a:rPr lang="es-MX" sz="1400" dirty="0" smtClean="0"/>
              <a:t>Tiene un valor intrínseco .</a:t>
            </a:r>
          </a:p>
          <a:p>
            <a:pPr algn="ctr"/>
            <a:r>
              <a:rPr lang="es-MX" sz="1400" dirty="0" smtClean="0"/>
              <a:t>Los niños reviven situaciones cotidianas y experimentan con su propia actividad los papeles sociales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4289078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018467"/>
              </p:ext>
            </p:extLst>
          </p:nvPr>
        </p:nvGraphicFramePr>
        <p:xfrm>
          <a:off x="467544" y="332656"/>
          <a:ext cx="8517632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7274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rgbClr val="7030A0"/>
                </a:solidFill>
                <a:latin typeface="Baveuse" pitchFamily="2" charset="0"/>
              </a:rPr>
              <a:t>Estructura metodológica</a:t>
            </a:r>
            <a:endParaRPr lang="es-MX" dirty="0">
              <a:solidFill>
                <a:srgbClr val="7030A0"/>
              </a:solidFill>
              <a:latin typeface="Baveuse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s-MX" dirty="0" smtClean="0"/>
              <a:t>Fecha</a:t>
            </a:r>
          </a:p>
          <a:p>
            <a:pPr>
              <a:buFont typeface="Wingdings" pitchFamily="2" charset="2"/>
              <a:buChar char="q"/>
            </a:pPr>
            <a:r>
              <a:rPr lang="es-MX" dirty="0" smtClean="0"/>
              <a:t>Numero de niños atendidos</a:t>
            </a:r>
          </a:p>
          <a:p>
            <a:pPr>
              <a:buFont typeface="Wingdings" pitchFamily="2" charset="2"/>
              <a:buChar char="q"/>
            </a:pPr>
            <a:r>
              <a:rPr lang="es-MX" dirty="0" smtClean="0"/>
              <a:t>Nombre de la situación didáctica</a:t>
            </a:r>
          </a:p>
          <a:p>
            <a:pPr>
              <a:buFont typeface="Wingdings" pitchFamily="2" charset="2"/>
              <a:buChar char="q"/>
            </a:pPr>
            <a:r>
              <a:rPr lang="es-MX" dirty="0" smtClean="0"/>
              <a:t>Propósito del día</a:t>
            </a:r>
          </a:p>
          <a:p>
            <a:pPr>
              <a:buFont typeface="Wingdings" pitchFamily="2" charset="2"/>
              <a:buChar char="q"/>
            </a:pPr>
            <a:r>
              <a:rPr lang="es-MX" dirty="0" smtClean="0"/>
              <a:t>Campo, aspecto, competencia </a:t>
            </a:r>
          </a:p>
          <a:p>
            <a:pPr>
              <a:buFont typeface="Wingdings" pitchFamily="2" charset="2"/>
              <a:buChar char="q"/>
            </a:pPr>
            <a:r>
              <a:rPr lang="es-MX" dirty="0" smtClean="0"/>
              <a:t>Actividades iniciales</a:t>
            </a:r>
          </a:p>
          <a:p>
            <a:pPr>
              <a:buFont typeface="Wingdings" pitchFamily="2" charset="2"/>
              <a:buChar char="q"/>
            </a:pPr>
            <a:r>
              <a:rPr lang="es-MX" dirty="0" smtClean="0"/>
              <a:t>Introducción al tema</a:t>
            </a:r>
          </a:p>
          <a:p>
            <a:pPr>
              <a:buFont typeface="Wingdings" pitchFamily="2" charset="2"/>
              <a:buChar char="q"/>
            </a:pPr>
            <a:r>
              <a:rPr lang="es-MX" dirty="0" smtClean="0"/>
              <a:t>Asamblea inicial</a:t>
            </a:r>
          </a:p>
          <a:p>
            <a:pPr>
              <a:buFont typeface="Wingdings" pitchFamily="2" charset="2"/>
              <a:buChar char="q"/>
            </a:pPr>
            <a:r>
              <a:rPr lang="es-MX" dirty="0" smtClean="0"/>
              <a:t>Nombre del rincón</a:t>
            </a:r>
          </a:p>
          <a:p>
            <a:pPr>
              <a:buFont typeface="Wingdings" pitchFamily="2" charset="2"/>
              <a:buChar char="q"/>
            </a:pPr>
            <a:r>
              <a:rPr lang="es-MX" dirty="0" smtClean="0"/>
              <a:t>Propósito del rincón</a:t>
            </a:r>
          </a:p>
          <a:p>
            <a:pPr>
              <a:buFont typeface="Wingdings" pitchFamily="2" charset="2"/>
              <a:buChar char="q"/>
            </a:pPr>
            <a:r>
              <a:rPr lang="es-MX" dirty="0" smtClean="0"/>
              <a:t>Nombre de las actividades</a:t>
            </a:r>
          </a:p>
          <a:p>
            <a:pPr>
              <a:buFont typeface="Wingdings" pitchFamily="2" charset="2"/>
              <a:buChar char="q"/>
            </a:pPr>
            <a:r>
              <a:rPr lang="es-MX" dirty="0" smtClean="0"/>
              <a:t>Evaluación </a:t>
            </a:r>
          </a:p>
          <a:p>
            <a:pPr>
              <a:buFont typeface="Wingdings" pitchFamily="2" charset="2"/>
              <a:buChar char="q"/>
            </a:pPr>
            <a:r>
              <a:rPr lang="es-MX" dirty="0" smtClean="0"/>
              <a:t>observaciones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1604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 smtClean="0">
                <a:solidFill>
                  <a:srgbClr val="00B0F0"/>
                </a:solidFill>
                <a:latin typeface="Biondi" pitchFamily="2" charset="0"/>
              </a:rPr>
              <a:t>Proyecto</a:t>
            </a:r>
            <a:endParaRPr lang="es-MX" sz="4800" b="1" dirty="0">
              <a:solidFill>
                <a:srgbClr val="00B0F0"/>
              </a:solidFill>
              <a:latin typeface="Biondi" pitchFamily="2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560957"/>
              </p:ext>
            </p:extLst>
          </p:nvPr>
        </p:nvGraphicFramePr>
        <p:xfrm>
          <a:off x="467544" y="1340768"/>
          <a:ext cx="8229600" cy="5613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Fundador</a:t>
                      </a:r>
                      <a:r>
                        <a:rPr lang="es-MX" sz="1600" baseline="0" dirty="0" smtClean="0"/>
                        <a:t> :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Se dice que W. H Kilpatrick creo en 1918 el método de proyectos, tomando su</a:t>
                      </a:r>
                      <a:r>
                        <a:rPr lang="es-MX" sz="1600" baseline="0" dirty="0" smtClean="0"/>
                        <a:t> fundamento en el análisis del pensamiento hecho por John Dewey.</a:t>
                      </a:r>
                      <a:endParaRPr lang="es-MX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baseline="0" dirty="0" smtClean="0"/>
                        <a:t>Llamamos  proyecto a :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Es un plan de trabajo o conjunto de tareas libremente elegido por los niños, con el</a:t>
                      </a:r>
                      <a:r>
                        <a:rPr lang="es-MX" sz="1600" baseline="0" dirty="0" smtClean="0"/>
                        <a:t> fin de realizar algo en lo que esta interesados y cuyos contenidos básicos surgen de la vida en la escuela, genera aprendizajes significativos y funcionales al respetar, de manera especial , las necesidades e intereses de los niños.</a:t>
                      </a:r>
                      <a:endParaRPr lang="es-MX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Función principal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Es activar el aprendizaje</a:t>
                      </a:r>
                      <a:r>
                        <a:rPr lang="es-MX" sz="1600" baseline="0" dirty="0" smtClean="0"/>
                        <a:t> de habilidades y contenidos a través de una enseñanza socializadora.</a:t>
                      </a:r>
                      <a:endParaRPr lang="es-MX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Según Kilpatrick,</a:t>
                      </a:r>
                      <a:r>
                        <a:rPr lang="es-MX" sz="1600" baseline="0" dirty="0" smtClean="0"/>
                        <a:t> hay 4 fundamentales proyectos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Proyectos de creación</a:t>
                      </a:r>
                      <a:r>
                        <a:rPr lang="es-MX" sz="1600" baseline="0" dirty="0" smtClean="0"/>
                        <a:t> o de creatividad, proyectos de apreciación y recreación, proyectos de solución de problemas y proyectos para la adquisición de un aprendizaje especifico o de entrenamiento de una habilidad determinada.</a:t>
                      </a:r>
                      <a:endParaRPr lang="es-MX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1817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1814</Words>
  <Application>Microsoft Office PowerPoint</Application>
  <PresentationFormat>Presentación en pantalla (4:3)</PresentationFormat>
  <Paragraphs>139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Taller </vt:lpstr>
      <vt:lpstr>Presentación de PowerPoint</vt:lpstr>
      <vt:lpstr>Presentación de PowerPoint</vt:lpstr>
      <vt:lpstr>Estructura metodológica</vt:lpstr>
      <vt:lpstr>Rincones</vt:lpstr>
      <vt:lpstr>Presentación de PowerPoint</vt:lpstr>
      <vt:lpstr>Presentación de PowerPoint</vt:lpstr>
      <vt:lpstr>Estructura metodológica</vt:lpstr>
      <vt:lpstr>Proyecto</vt:lpstr>
      <vt:lpstr>Presentación de PowerPoint</vt:lpstr>
      <vt:lpstr>Presentación de PowerPoint</vt:lpstr>
      <vt:lpstr>Unidad didáctica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</dc:title>
  <dc:creator>Hp</dc:creator>
  <cp:lastModifiedBy>Hp</cp:lastModifiedBy>
  <cp:revision>14</cp:revision>
  <dcterms:created xsi:type="dcterms:W3CDTF">2012-09-17T20:41:57Z</dcterms:created>
  <dcterms:modified xsi:type="dcterms:W3CDTF">2012-09-19T02:47:27Z</dcterms:modified>
</cp:coreProperties>
</file>