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62" r:id="rId4"/>
    <p:sldId id="263" r:id="rId5"/>
    <p:sldId id="265" r:id="rId6"/>
    <p:sldId id="264" r:id="rId7"/>
    <p:sldId id="258" r:id="rId8"/>
    <p:sldId id="268" r:id="rId9"/>
    <p:sldId id="267" r:id="rId10"/>
    <p:sldId id="266" r:id="rId11"/>
    <p:sldId id="259" r:id="rId12"/>
    <p:sldId id="261" r:id="rId13"/>
    <p:sldId id="260" r:id="rId14"/>
  </p:sldIdLst>
  <p:sldSz cx="9144000" cy="6858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21" autoAdjust="0"/>
    <p:restoredTop sz="94660"/>
  </p:normalViewPr>
  <p:slideViewPr>
    <p:cSldViewPr>
      <p:cViewPr>
        <p:scale>
          <a:sx n="44" d="100"/>
          <a:sy n="44" d="100"/>
        </p:scale>
        <p:origin x="-1272"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B371FDF3-5B65-4839-B926-B0EDEBE227AA}" type="datetimeFigureOut">
              <a:rPr lang="es-MX" smtClean="0"/>
              <a:t>14/10/2012</a:t>
            </a:fld>
            <a:endParaRPr lang="es-MX"/>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MX"/>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E157E617-0BA6-467C-A338-B695E5811FF9}" type="slidenum">
              <a:rPr lang="es-MX" smtClean="0"/>
              <a:t>‹Nº›</a:t>
            </a:fld>
            <a:endParaRPr lang="es-MX"/>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371FDF3-5B65-4839-B926-B0EDEBE227AA}" type="datetimeFigureOut">
              <a:rPr lang="es-MX" smtClean="0"/>
              <a:t>14/10/2012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57E617-0BA6-467C-A338-B695E5811FF9}"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B371FDF3-5B65-4839-B926-B0EDEBE227AA}" type="datetimeFigureOut">
              <a:rPr lang="es-MX" smtClean="0"/>
              <a:t>14/10/2012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57E617-0BA6-467C-A338-B695E5811FF9}"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371FDF3-5B65-4839-B926-B0EDEBE227AA}" type="datetimeFigureOut">
              <a:rPr lang="es-MX" smtClean="0"/>
              <a:t>14/10/2012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57E617-0BA6-467C-A338-B695E5811FF9}"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371FDF3-5B65-4839-B926-B0EDEBE227AA}" type="datetimeFigureOut">
              <a:rPr lang="es-MX" smtClean="0"/>
              <a:t>14/10/2012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157E617-0BA6-467C-A338-B695E5811FF9}" type="slidenum">
              <a:rPr lang="es-MX" smtClean="0"/>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B371FDF3-5B65-4839-B926-B0EDEBE227AA}" type="datetimeFigureOut">
              <a:rPr lang="es-MX" smtClean="0"/>
              <a:t>14/10/2012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157E617-0BA6-467C-A338-B695E5811FF9}" type="slidenum">
              <a:rPr lang="es-MX" smtClean="0"/>
              <a:t>‹Nº›</a:t>
            </a:fld>
            <a:endParaRPr lang="es-MX"/>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371FDF3-5B65-4839-B926-B0EDEBE227AA}" type="datetimeFigureOut">
              <a:rPr lang="es-MX" smtClean="0"/>
              <a:t>14/10/2012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157E617-0BA6-467C-A338-B695E5811FF9}" type="slidenum">
              <a:rPr lang="es-MX" smtClean="0"/>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B371FDF3-5B65-4839-B926-B0EDEBE227AA}" type="datetimeFigureOut">
              <a:rPr lang="es-MX" smtClean="0"/>
              <a:t>14/10/2012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157E617-0BA6-467C-A338-B695E5811FF9}"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71FDF3-5B65-4839-B926-B0EDEBE227AA}" type="datetimeFigureOut">
              <a:rPr lang="es-MX" smtClean="0"/>
              <a:t>14/10/2012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157E617-0BA6-467C-A338-B695E5811FF9}"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371FDF3-5B65-4839-B926-B0EDEBE227AA}" type="datetimeFigureOut">
              <a:rPr lang="es-MX" smtClean="0"/>
              <a:t>14/10/2012</a:t>
            </a:fld>
            <a:endParaRPr lang="es-MX"/>
          </a:p>
        </p:txBody>
      </p:sp>
      <p:sp>
        <p:nvSpPr>
          <p:cNvPr id="7" name="Slide Number Placeholder 6"/>
          <p:cNvSpPr>
            <a:spLocks noGrp="1"/>
          </p:cNvSpPr>
          <p:nvPr>
            <p:ph type="sldNum" sz="quarter" idx="12"/>
          </p:nvPr>
        </p:nvSpPr>
        <p:spPr/>
        <p:txBody>
          <a:bodyPr/>
          <a:lstStyle/>
          <a:p>
            <a:fld id="{E157E617-0BA6-467C-A338-B695E5811FF9}" type="slidenum">
              <a:rPr lang="es-MX" smtClean="0"/>
              <a:t>‹Nº›</a:t>
            </a:fld>
            <a:endParaRPr lang="es-MX"/>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371FDF3-5B65-4839-B926-B0EDEBE227AA}" type="datetimeFigureOut">
              <a:rPr lang="es-MX" smtClean="0"/>
              <a:t>14/10/2012</a:t>
            </a:fld>
            <a:endParaRPr lang="es-MX"/>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MX"/>
          </a:p>
        </p:txBody>
      </p:sp>
      <p:sp>
        <p:nvSpPr>
          <p:cNvPr id="7" name="Slide Number Placeholder 6"/>
          <p:cNvSpPr>
            <a:spLocks noGrp="1"/>
          </p:cNvSpPr>
          <p:nvPr>
            <p:ph type="sldNum" sz="quarter" idx="12"/>
          </p:nvPr>
        </p:nvSpPr>
        <p:spPr/>
        <p:txBody>
          <a:bodyPr/>
          <a:lstStyle/>
          <a:p>
            <a:fld id="{E157E617-0BA6-467C-A338-B695E5811FF9}" type="slidenum">
              <a:rPr lang="es-MX" smtClean="0"/>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B371FDF3-5B65-4839-B926-B0EDEBE227AA}" type="datetimeFigureOut">
              <a:rPr lang="es-MX" smtClean="0"/>
              <a:t>14/10/2012</a:t>
            </a:fld>
            <a:endParaRPr lang="es-MX"/>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MX"/>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E157E617-0BA6-467C-A338-B695E5811FF9}"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smtClean="0"/>
              <a:t>SUB. 4: EL PAPEL DE LA EDUCACIÓN INFANTIL.</a:t>
            </a:r>
            <a:endParaRPr lang="es-MX" dirty="0"/>
          </a:p>
        </p:txBody>
      </p:sp>
      <p:sp>
        <p:nvSpPr>
          <p:cNvPr id="3" name="2 Subtítulo"/>
          <p:cNvSpPr>
            <a:spLocks noGrp="1"/>
          </p:cNvSpPr>
          <p:nvPr>
            <p:ph type="subTitle" idx="1"/>
          </p:nvPr>
        </p:nvSpPr>
        <p:spPr/>
        <p:txBody>
          <a:bodyPr>
            <a:normAutofit/>
          </a:bodyPr>
          <a:lstStyle/>
          <a:p>
            <a:r>
              <a:rPr lang="es-MX" dirty="0" smtClean="0"/>
              <a:t>MARIA LADISLADA NAVARRO SALINAS.   </a:t>
            </a:r>
          </a:p>
          <a:p>
            <a:r>
              <a:rPr lang="es-MX" dirty="0" smtClean="0"/>
              <a:t>N.L. 23  GRADO: 3° «D»</a:t>
            </a:r>
            <a:endParaRPr lang="es-MX" dirty="0"/>
          </a:p>
        </p:txBody>
      </p:sp>
    </p:spTree>
    <p:extLst>
      <p:ext uri="{BB962C8B-B14F-4D97-AF65-F5344CB8AC3E}">
        <p14:creationId xmlns:p14="http://schemas.microsoft.com/office/powerpoint/2010/main" val="3319824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1124744"/>
            <a:ext cx="6777317" cy="5427965"/>
          </a:xfrm>
        </p:spPr>
        <p:txBody>
          <a:bodyPr>
            <a:noAutofit/>
          </a:bodyPr>
          <a:lstStyle/>
          <a:p>
            <a:r>
              <a:rPr lang="es-MX" sz="1800" dirty="0" smtClean="0"/>
              <a:t>¿</a:t>
            </a:r>
            <a:r>
              <a:rPr lang="es-MX" sz="1800" dirty="0"/>
              <a:t>C</a:t>
            </a:r>
            <a:r>
              <a:rPr lang="es-MX" sz="1800" dirty="0" smtClean="0"/>
              <a:t>uáles </a:t>
            </a:r>
            <a:r>
              <a:rPr lang="es-MX" sz="1800" dirty="0"/>
              <a:t>son las tesis que maneja sobre las formas de aprendizaje de los niños? </a:t>
            </a:r>
          </a:p>
          <a:p>
            <a:pPr marL="68580" indent="0">
              <a:buNone/>
            </a:pPr>
            <a:r>
              <a:rPr lang="es-MX" sz="1800" dirty="0"/>
              <a:t>-1° máxima: lejos de tener los niños fuerzas sobrantes, ni aun tienen las suficientes para todo lo que pide la naturaleza; por tanto hay que dejarles el uso de todas   cuantas se da, y de que no pueden buscar.</a:t>
            </a:r>
            <a:r>
              <a:rPr lang="es-MX" sz="1800" dirty="0"/>
              <a:t/>
            </a:r>
            <a:br>
              <a:rPr lang="es-MX" sz="1800" dirty="0"/>
            </a:br>
            <a:r>
              <a:rPr lang="es-MX" sz="1800" dirty="0"/>
              <a:t>2° máxima: es preciso ayudarlos y suplir lo que les falta, ya sea su inteligencia y fuerza, en todo cuanto fuere necesidad física.</a:t>
            </a:r>
            <a:r>
              <a:rPr lang="es-MX" sz="1800" dirty="0"/>
              <a:t/>
            </a:r>
            <a:br>
              <a:rPr lang="es-MX" sz="1800" dirty="0"/>
            </a:br>
            <a:r>
              <a:rPr lang="es-MX" sz="1800" dirty="0"/>
              <a:t>3° máxima: en la ayuda que se les diere, es necesario ceñirse meramente en la utilidad real, sin ceder nada al antojo o deseo infundado porque los antojos no lo atormentaran cuando no se les hayan dejado adquirir, entendiendo que no son naturales.</a:t>
            </a:r>
            <a:r>
              <a:rPr lang="es-MX" sz="1800" dirty="0"/>
              <a:t/>
            </a:r>
            <a:br>
              <a:rPr lang="es-MX" sz="1800" dirty="0"/>
            </a:br>
            <a:r>
              <a:rPr lang="es-MX" sz="1800" dirty="0"/>
              <a:t>4° máxima: hay que estudiar con atención su lengua y signos pues como en esta edad no saben disimular, distinguiremos en sus deseos lo que   se debe inmediatamente a la naturaleza, y lo que procede de la opinión.</a:t>
            </a:r>
            <a:r>
              <a:rPr lang="es-MX" sz="1800" dirty="0"/>
              <a:t/>
            </a:r>
            <a:br>
              <a:rPr lang="es-MX" sz="1800" dirty="0"/>
            </a:br>
            <a:endParaRPr lang="es-MX" sz="1800" dirty="0"/>
          </a:p>
          <a:p>
            <a:endParaRPr lang="es-MX" sz="1800" dirty="0"/>
          </a:p>
        </p:txBody>
      </p:sp>
    </p:spTree>
    <p:extLst>
      <p:ext uri="{BB962C8B-B14F-4D97-AF65-F5344CB8AC3E}">
        <p14:creationId xmlns:p14="http://schemas.microsoft.com/office/powerpoint/2010/main" val="17466573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GLOSARIO.</a:t>
            </a:r>
            <a:endParaRPr lang="es-MX" dirty="0"/>
          </a:p>
        </p:txBody>
      </p:sp>
      <p:sp>
        <p:nvSpPr>
          <p:cNvPr id="3" name="2 Marcador de contenido"/>
          <p:cNvSpPr>
            <a:spLocks noGrp="1"/>
          </p:cNvSpPr>
          <p:nvPr>
            <p:ph idx="1"/>
          </p:nvPr>
        </p:nvSpPr>
        <p:spPr>
          <a:xfrm>
            <a:off x="1043608" y="2276872"/>
            <a:ext cx="6777317" cy="3508977"/>
          </a:xfrm>
        </p:spPr>
        <p:txBody>
          <a:bodyPr/>
          <a:lstStyle/>
          <a:p>
            <a:r>
              <a:rPr lang="es-MX" b="1" dirty="0" smtClean="0"/>
              <a:t>Propugna: </a:t>
            </a:r>
            <a:r>
              <a:rPr lang="es-MX" i="1" dirty="0"/>
              <a:t> </a:t>
            </a:r>
            <a:r>
              <a:rPr lang="es-MX" dirty="0"/>
              <a:t>Defender una idea u otra cosa que se considera útil o adecuada: </a:t>
            </a:r>
            <a:r>
              <a:rPr lang="es-MX" i="1" dirty="0"/>
              <a:t>propugnar un cambio </a:t>
            </a:r>
            <a:r>
              <a:rPr lang="es-MX" i="1" dirty="0" smtClean="0"/>
              <a:t>económico.</a:t>
            </a:r>
          </a:p>
          <a:p>
            <a:r>
              <a:rPr lang="es-ES_tradnl" b="1" dirty="0" smtClean="0"/>
              <a:t>Eclosión</a:t>
            </a:r>
            <a:r>
              <a:rPr lang="es-ES_tradnl" b="1" dirty="0"/>
              <a:t>: </a:t>
            </a:r>
            <a:r>
              <a:rPr lang="es-ES_tradnl" dirty="0"/>
              <a:t>aparición o manifestación súbita de un movimiento social, histórico ,político, cultural etc.</a:t>
            </a:r>
            <a:endParaRPr lang="es-MX" dirty="0"/>
          </a:p>
          <a:p>
            <a:endParaRPr lang="es-MX" b="1" dirty="0"/>
          </a:p>
        </p:txBody>
      </p:sp>
    </p:spTree>
    <p:extLst>
      <p:ext uri="{BB962C8B-B14F-4D97-AF65-F5344CB8AC3E}">
        <p14:creationId xmlns:p14="http://schemas.microsoft.com/office/powerpoint/2010/main" val="16575403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COMENTARIOS.</a:t>
            </a:r>
            <a:endParaRPr lang="es-MX" dirty="0"/>
          </a:p>
        </p:txBody>
      </p:sp>
      <p:sp>
        <p:nvSpPr>
          <p:cNvPr id="3" name="2 Marcador de contenido"/>
          <p:cNvSpPr>
            <a:spLocks noGrp="1"/>
          </p:cNvSpPr>
          <p:nvPr>
            <p:ph idx="1"/>
          </p:nvPr>
        </p:nvSpPr>
        <p:spPr>
          <a:xfrm>
            <a:off x="1043492" y="2323652"/>
            <a:ext cx="6777317" cy="4201692"/>
          </a:xfrm>
        </p:spPr>
        <p:txBody>
          <a:bodyPr>
            <a:normAutofit fontScale="85000" lnSpcReduction="10000"/>
          </a:bodyPr>
          <a:lstStyle/>
          <a:p>
            <a:pPr>
              <a:lnSpc>
                <a:spcPct val="120000"/>
              </a:lnSpc>
            </a:pPr>
            <a:r>
              <a:rPr lang="es-MX" dirty="0" smtClean="0"/>
              <a:t>La educación del niño comienza desde su nacimiento y debe impedirse que adquiera hábitos de los cuales pudiera llegar a ser esclavo.</a:t>
            </a:r>
          </a:p>
          <a:p>
            <a:r>
              <a:rPr lang="es-MX" dirty="0" smtClean="0"/>
              <a:t>Rousseau establece por primera vez  los llamados periodos de aprendizaje, ajustados a las edades del educando y pone de relieve que donde mejor aprenda el niño a conocer a los hombres es en la historia. El maestro debe enseñar realidades. Los grandes postulados de su teoría siguen vigentes.</a:t>
            </a:r>
          </a:p>
          <a:p>
            <a:r>
              <a:rPr lang="es-MX" dirty="0" smtClean="0"/>
              <a:t>Rousseau propugna por que la educación deba ser integral, total, libre, gradual, natural y humana.</a:t>
            </a:r>
            <a:endParaRPr lang="es-MX" dirty="0"/>
          </a:p>
        </p:txBody>
      </p:sp>
    </p:spTree>
    <p:extLst>
      <p:ext uri="{BB962C8B-B14F-4D97-AF65-F5344CB8AC3E}">
        <p14:creationId xmlns:p14="http://schemas.microsoft.com/office/powerpoint/2010/main" val="41801276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BIBLIOGRAFÍA.</a:t>
            </a:r>
            <a:endParaRPr lang="es-MX" dirty="0"/>
          </a:p>
        </p:txBody>
      </p:sp>
      <p:sp>
        <p:nvSpPr>
          <p:cNvPr id="3" name="2 Marcador de contenido"/>
          <p:cNvSpPr>
            <a:spLocks noGrp="1"/>
          </p:cNvSpPr>
          <p:nvPr>
            <p:ph idx="1"/>
          </p:nvPr>
        </p:nvSpPr>
        <p:spPr/>
        <p:txBody>
          <a:bodyPr>
            <a:normAutofit/>
          </a:bodyPr>
          <a:lstStyle/>
          <a:p>
            <a:pPr lvl="0"/>
            <a:r>
              <a:rPr lang="es-MX" dirty="0"/>
              <a:t>Rousseau, Juan Jacobo (1997), “Libro primero (fragmentos)” y “Libro segundo (fragmentos)”, en Emilio o de la educación, México, Porrúa (“Sepan cuantos...”, 159), pp. 1-34 y 35-111.</a:t>
            </a:r>
          </a:p>
          <a:p>
            <a:endParaRPr lang="es-MX" dirty="0"/>
          </a:p>
        </p:txBody>
      </p:sp>
    </p:spTree>
    <p:extLst>
      <p:ext uri="{BB962C8B-B14F-4D97-AF65-F5344CB8AC3E}">
        <p14:creationId xmlns:p14="http://schemas.microsoft.com/office/powerpoint/2010/main" val="1663051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2400" dirty="0"/>
              <a:t>Cuatro grandes principios psicológicos forman la doctrina pedagógica de Rousseau:</a:t>
            </a:r>
            <a:br>
              <a:rPr lang="es-MX" sz="2400" dirty="0"/>
            </a:br>
            <a:endParaRPr lang="es-MX" sz="2400" dirty="0"/>
          </a:p>
        </p:txBody>
      </p:sp>
      <p:sp>
        <p:nvSpPr>
          <p:cNvPr id="3" name="2 Marcador de contenido"/>
          <p:cNvSpPr>
            <a:spLocks noGrp="1"/>
          </p:cNvSpPr>
          <p:nvPr>
            <p:ph idx="1"/>
          </p:nvPr>
        </p:nvSpPr>
        <p:spPr>
          <a:xfrm>
            <a:off x="1043492" y="1844824"/>
            <a:ext cx="6777317" cy="4680520"/>
          </a:xfrm>
        </p:spPr>
        <p:txBody>
          <a:bodyPr>
            <a:noAutofit/>
          </a:bodyPr>
          <a:lstStyle/>
          <a:p>
            <a:r>
              <a:rPr lang="es-MX" sz="1900" dirty="0" smtClean="0"/>
              <a:t>La </a:t>
            </a:r>
            <a:r>
              <a:rPr lang="es-MX" sz="1900" dirty="0"/>
              <a:t>naturaleza fija las etapas necesarias del desenvolvimiento corporal y anímico </a:t>
            </a:r>
            <a:r>
              <a:rPr lang="es-MX" sz="1900" dirty="0" smtClean="0"/>
              <a:t>del educando</a:t>
            </a:r>
            <a:r>
              <a:rPr lang="es-MX" sz="1900" dirty="0"/>
              <a:t>. Llama a este principio” la ley de la sucesión genética”</a:t>
            </a:r>
          </a:p>
          <a:p>
            <a:r>
              <a:rPr lang="es-MX" sz="1900" dirty="0" smtClean="0"/>
              <a:t>Ejercicio </a:t>
            </a:r>
            <a:r>
              <a:rPr lang="es-MX" sz="1900" dirty="0"/>
              <a:t>de las funciones en una etapa de la vida prepara la venida y eclosión de </a:t>
            </a:r>
            <a:r>
              <a:rPr lang="es-MX" sz="1900" dirty="0" smtClean="0"/>
              <a:t>las funciones </a:t>
            </a:r>
            <a:r>
              <a:rPr lang="es-MX" sz="1900" dirty="0"/>
              <a:t>siguientes.</a:t>
            </a:r>
          </a:p>
          <a:p>
            <a:r>
              <a:rPr lang="es-MX" sz="1900" dirty="0" smtClean="0"/>
              <a:t>La</a:t>
            </a:r>
            <a:r>
              <a:rPr lang="es-MX" sz="1900" dirty="0"/>
              <a:t> acción natural es aquella que tiende a satisfacer el interés del momento</a:t>
            </a:r>
            <a:r>
              <a:rPr lang="es-MX" sz="1900" dirty="0" smtClean="0"/>
              <a:t>. Rousseau </a:t>
            </a:r>
            <a:r>
              <a:rPr lang="es-MX" sz="1900" dirty="0"/>
              <a:t>ha comprendido que la acción incluso cuando da la impresión de que </a:t>
            </a:r>
            <a:r>
              <a:rPr lang="es-MX" sz="1900" dirty="0" smtClean="0"/>
              <a:t>es desinteresada</a:t>
            </a:r>
            <a:r>
              <a:rPr lang="es-MX" sz="1900" dirty="0"/>
              <a:t>, viene a satisfacer una necesidad o interés funcional</a:t>
            </a:r>
            <a:r>
              <a:rPr lang="es-MX" sz="1900" dirty="0" smtClean="0"/>
              <a:t>.</a:t>
            </a:r>
          </a:p>
          <a:p>
            <a:r>
              <a:rPr lang="es-MX" sz="1900" dirty="0" smtClean="0"/>
              <a:t>Cada </a:t>
            </a:r>
            <a:r>
              <a:rPr lang="es-MX" sz="1900" dirty="0"/>
              <a:t>individuo difiere más o menos según los caracteres físicos y psíquicos de </a:t>
            </a:r>
            <a:r>
              <a:rPr lang="es-MX" sz="1900" dirty="0" smtClean="0"/>
              <a:t>los demás </a:t>
            </a:r>
            <a:r>
              <a:rPr lang="es-MX" sz="1900" dirty="0"/>
              <a:t>individuos.</a:t>
            </a:r>
          </a:p>
          <a:p>
            <a:endParaRPr lang="es-MX" sz="1900" dirty="0" smtClean="0"/>
          </a:p>
          <a:p>
            <a:endParaRPr lang="es-MX" sz="1900" dirty="0"/>
          </a:p>
        </p:txBody>
      </p:sp>
    </p:spTree>
    <p:extLst>
      <p:ext uri="{BB962C8B-B14F-4D97-AF65-F5344CB8AC3E}">
        <p14:creationId xmlns:p14="http://schemas.microsoft.com/office/powerpoint/2010/main" val="217851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MX" sz="3200" dirty="0" smtClean="0"/>
              <a:t>Los grandes postulados de la teoría pedagógica de Rousseau son los siguientes.</a:t>
            </a:r>
            <a:endParaRPr lang="es-MX" sz="3200" dirty="0"/>
          </a:p>
        </p:txBody>
      </p:sp>
      <p:sp>
        <p:nvSpPr>
          <p:cNvPr id="3" name="2 Marcador de contenido"/>
          <p:cNvSpPr>
            <a:spLocks noGrp="1"/>
          </p:cNvSpPr>
          <p:nvPr>
            <p:ph idx="1"/>
          </p:nvPr>
        </p:nvSpPr>
        <p:spPr/>
        <p:txBody>
          <a:bodyPr>
            <a:noAutofit/>
          </a:bodyPr>
          <a:lstStyle/>
          <a:p>
            <a:r>
              <a:rPr lang="es-MX" sz="1700" dirty="0" smtClean="0"/>
              <a:t>Plantea con vigor el problema de la educación humana general.</a:t>
            </a:r>
          </a:p>
          <a:p>
            <a:r>
              <a:rPr lang="es-MX" sz="1700" dirty="0" smtClean="0"/>
              <a:t>Concibe la educación a manera de un proceso vital que dura la vida entera; un proceso que tiene su significado y valor en si mismo y no solo con vistas a una vida futura.</a:t>
            </a:r>
          </a:p>
          <a:p>
            <a:r>
              <a:rPr lang="es-MX" sz="1700" dirty="0" smtClean="0"/>
              <a:t>Hace del niño un verdadero factor del proceso educativo. La pedagogía precedente se detuvo con cierto exclusivismo en la consideración de los fines de la educación subordinando la naturaleza del niño a tales fines.</a:t>
            </a:r>
          </a:p>
          <a:p>
            <a:r>
              <a:rPr lang="es-MX" sz="1700" dirty="0" smtClean="0"/>
              <a:t>Se afirma con la idea de la tolerancia religiosa y de convicción de creencias. Este principio lleva a la necesidad de una escuela neutra o laica y es el camino para proteger la libertad del niño.</a:t>
            </a:r>
            <a:endParaRPr lang="es-MX" sz="1700" dirty="0"/>
          </a:p>
        </p:txBody>
      </p:sp>
    </p:spTree>
    <p:extLst>
      <p:ext uri="{BB962C8B-B14F-4D97-AF65-F5344CB8AC3E}">
        <p14:creationId xmlns:p14="http://schemas.microsoft.com/office/powerpoint/2010/main" val="2832052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124744"/>
            <a:ext cx="6912884" cy="5184576"/>
          </a:xfrm>
        </p:spPr>
        <p:txBody>
          <a:bodyPr>
            <a:normAutofit lnSpcReduction="10000"/>
          </a:bodyPr>
          <a:lstStyle/>
          <a:p>
            <a:pPr>
              <a:lnSpc>
                <a:spcPct val="110000"/>
              </a:lnSpc>
            </a:pPr>
            <a:r>
              <a:rPr lang="es-MX" dirty="0" smtClean="0"/>
              <a:t>Descubre los principios psico-pedagógicos de una enseñanza activa y funcional, siendo los principios de la didáctica rousseauniana los siguientes:</a:t>
            </a:r>
          </a:p>
          <a:p>
            <a:pPr>
              <a:lnSpc>
                <a:spcPct val="110000"/>
              </a:lnSpc>
              <a:buFont typeface="Wingdings" pitchFamily="2" charset="2"/>
              <a:buChar char="v"/>
            </a:pPr>
            <a:r>
              <a:rPr lang="es-MX" dirty="0" smtClean="0"/>
              <a:t>Enseñar por el interés natural del niño y no por el esfuerzo artificial.</a:t>
            </a:r>
          </a:p>
          <a:p>
            <a:pPr>
              <a:lnSpc>
                <a:spcPct val="110000"/>
              </a:lnSpc>
              <a:buFont typeface="Wingdings" pitchFamily="2" charset="2"/>
              <a:buChar char="v"/>
            </a:pPr>
            <a:r>
              <a:rPr lang="es-MX" dirty="0" smtClean="0"/>
              <a:t>Educación activa o mejor dicho autoactiva.</a:t>
            </a:r>
          </a:p>
          <a:p>
            <a:pPr>
              <a:lnSpc>
                <a:spcPct val="110000"/>
              </a:lnSpc>
              <a:buFont typeface="Wingdings" pitchFamily="2" charset="2"/>
              <a:buChar char="v"/>
            </a:pPr>
            <a:r>
              <a:rPr lang="es-MX" dirty="0" smtClean="0"/>
              <a:t>Enseñanza intuitiva .</a:t>
            </a:r>
          </a:p>
          <a:p>
            <a:pPr>
              <a:lnSpc>
                <a:spcPct val="110000"/>
              </a:lnSpc>
              <a:buFont typeface="Wingdings" pitchFamily="2" charset="2"/>
              <a:buChar char="v"/>
            </a:pPr>
            <a:r>
              <a:rPr lang="es-MX" dirty="0" smtClean="0"/>
              <a:t>En el aprendizaje se deben relacionar las diversas representaciones que activamente surgen en su conciencia.</a:t>
            </a:r>
            <a:endParaRPr lang="es-MX" dirty="0"/>
          </a:p>
        </p:txBody>
      </p:sp>
    </p:spTree>
    <p:extLst>
      <p:ext uri="{BB962C8B-B14F-4D97-AF65-F5344CB8AC3E}">
        <p14:creationId xmlns:p14="http://schemas.microsoft.com/office/powerpoint/2010/main" val="3283191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Ideas pedagógicas de Rousseau.</a:t>
            </a:r>
            <a:endParaRPr lang="es-MX" dirty="0"/>
          </a:p>
        </p:txBody>
      </p:sp>
      <p:sp>
        <p:nvSpPr>
          <p:cNvPr id="3" name="2 Marcador de contenido"/>
          <p:cNvSpPr>
            <a:spLocks noGrp="1"/>
          </p:cNvSpPr>
          <p:nvPr>
            <p:ph idx="1"/>
          </p:nvPr>
        </p:nvSpPr>
        <p:spPr>
          <a:xfrm>
            <a:off x="1043492" y="2323652"/>
            <a:ext cx="6777317" cy="4345708"/>
          </a:xfrm>
        </p:spPr>
        <p:txBody>
          <a:bodyPr>
            <a:normAutofit/>
          </a:bodyPr>
          <a:lstStyle/>
          <a:p>
            <a:r>
              <a:rPr lang="es-MX" sz="2000" dirty="0" smtClean="0"/>
              <a:t>La educación constituye un desarrollo natural, que procede de dentro a fuera, en vez de ser una construcción de fuera hacia dentro como querían Locke y los sensioralistas.  </a:t>
            </a:r>
          </a:p>
          <a:p>
            <a:r>
              <a:rPr lang="es-MX" sz="2000" dirty="0" smtClean="0"/>
              <a:t>La edad comienza con la vida y en ella se debe proceder gradualmente acomodándola a las diversas etapas del desarrollo: infancia, adolescencia y juventud.</a:t>
            </a:r>
          </a:p>
          <a:p>
            <a:r>
              <a:rPr lang="es-MX" sz="2000" dirty="0" smtClean="0"/>
              <a:t>La educación ha de enseñar a vivir, ha de ser activa y realizarse en un ambiente de libertad.</a:t>
            </a:r>
          </a:p>
          <a:p>
            <a:r>
              <a:rPr lang="es-MX" sz="2000" dirty="0" smtClean="0"/>
              <a:t>Aunque lo decisivo sea el desarrollo del individuo este ha de tener un espíritu social.</a:t>
            </a:r>
            <a:endParaRPr lang="es-MX" sz="2000" dirty="0"/>
          </a:p>
        </p:txBody>
      </p:sp>
    </p:spTree>
    <p:extLst>
      <p:ext uri="{BB962C8B-B14F-4D97-AF65-F5344CB8AC3E}">
        <p14:creationId xmlns:p14="http://schemas.microsoft.com/office/powerpoint/2010/main" val="2550693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124744"/>
            <a:ext cx="6777317" cy="4635877"/>
          </a:xfrm>
        </p:spPr>
        <p:txBody>
          <a:bodyPr>
            <a:noAutofit/>
          </a:bodyPr>
          <a:lstStyle/>
          <a:p>
            <a:pPr>
              <a:lnSpc>
                <a:spcPct val="110000"/>
              </a:lnSpc>
            </a:pPr>
            <a:r>
              <a:rPr lang="es-MX" dirty="0" smtClean="0"/>
              <a:t>En </a:t>
            </a:r>
            <a:r>
              <a:rPr lang="es-MX" dirty="0"/>
              <a:t>este sentido planteaba que al nacer el niño solo posee la capacidad de aprender a </a:t>
            </a:r>
            <a:r>
              <a:rPr lang="es-MX" dirty="0" smtClean="0"/>
              <a:t>través </a:t>
            </a:r>
            <a:r>
              <a:rPr lang="es-MX" dirty="0"/>
              <a:t>de la </a:t>
            </a:r>
            <a:r>
              <a:rPr lang="es-MX" dirty="0" smtClean="0"/>
              <a:t>experiencia y que la educación es el instrumento mediante el cual podrá desarrollar todas las facultades que posee.</a:t>
            </a:r>
          </a:p>
          <a:p>
            <a:pPr marL="68580" indent="0">
              <a:lnSpc>
                <a:spcPct val="110000"/>
              </a:lnSpc>
              <a:buNone/>
            </a:pPr>
            <a:endParaRPr lang="es-MX" dirty="0"/>
          </a:p>
          <a:p>
            <a:pPr>
              <a:lnSpc>
                <a:spcPct val="110000"/>
              </a:lnSpc>
            </a:pPr>
            <a:r>
              <a:rPr lang="es-MX" dirty="0" smtClean="0"/>
              <a:t>Destaca, como principio fundamental en la formación de los niños. La educación negativa, lo que permitirá que el niño vaya adquiriendo la capacidad de su autorregular su conducta y de satisfacer sus necesidades.</a:t>
            </a:r>
            <a:endParaRPr lang="es-MX" dirty="0"/>
          </a:p>
        </p:txBody>
      </p:sp>
    </p:spTree>
    <p:extLst>
      <p:ext uri="{BB962C8B-B14F-4D97-AF65-F5344CB8AC3E}">
        <p14:creationId xmlns:p14="http://schemas.microsoft.com/office/powerpoint/2010/main" val="41446144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PREGUNTAS.</a:t>
            </a:r>
            <a:endParaRPr lang="es-MX" dirty="0"/>
          </a:p>
        </p:txBody>
      </p:sp>
      <p:sp>
        <p:nvSpPr>
          <p:cNvPr id="3" name="2 Marcador de contenido"/>
          <p:cNvSpPr>
            <a:spLocks noGrp="1"/>
          </p:cNvSpPr>
          <p:nvPr>
            <p:ph idx="1"/>
          </p:nvPr>
        </p:nvSpPr>
        <p:spPr>
          <a:xfrm>
            <a:off x="1043492" y="2323652"/>
            <a:ext cx="6777317" cy="3985668"/>
          </a:xfrm>
        </p:spPr>
        <p:txBody>
          <a:bodyPr>
            <a:normAutofit fontScale="92500" lnSpcReduction="10000"/>
          </a:bodyPr>
          <a:lstStyle/>
          <a:p>
            <a:pPr marL="68580" indent="0">
              <a:lnSpc>
                <a:spcPct val="120000"/>
              </a:lnSpc>
              <a:buNone/>
            </a:pPr>
            <a:r>
              <a:rPr lang="es-MX" dirty="0"/>
              <a:t>Rousseau le confiere a la educación –actividad de aprendizaje desde el nacimiento– un carácter práctico y útil que sirva para formar la personalidad individual y </a:t>
            </a:r>
            <a:r>
              <a:rPr lang="es-MX" dirty="0" smtClean="0"/>
              <a:t>lograr </a:t>
            </a:r>
            <a:r>
              <a:rPr lang="es-MX" dirty="0"/>
              <a:t>aptitudes para vivir, esto es, dotar al niño de capacidades que le permitan enfrentarse y resolver todas las situaciones que se le presenten o que le afecten. La educación, de acuerdo con él, otorga al individuo la capacidad de decidir sobre su vida. Bajo esta </a:t>
            </a:r>
            <a:r>
              <a:rPr lang="es-MX" dirty="0" smtClean="0"/>
              <a:t>concepción:</a:t>
            </a:r>
          </a:p>
          <a:p>
            <a:pPr marL="68580" indent="0">
              <a:lnSpc>
                <a:spcPct val="120000"/>
              </a:lnSpc>
              <a:buNone/>
            </a:pPr>
            <a:endParaRPr lang="es-MX" dirty="0" smtClean="0"/>
          </a:p>
        </p:txBody>
      </p:sp>
    </p:spTree>
    <p:extLst>
      <p:ext uri="{BB962C8B-B14F-4D97-AF65-F5344CB8AC3E}">
        <p14:creationId xmlns:p14="http://schemas.microsoft.com/office/powerpoint/2010/main" val="1917183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08720"/>
            <a:ext cx="6777317" cy="4923909"/>
          </a:xfrm>
        </p:spPr>
        <p:txBody>
          <a:bodyPr>
            <a:noAutofit/>
          </a:bodyPr>
          <a:lstStyle/>
          <a:p>
            <a:r>
              <a:rPr lang="es-MX" sz="2100" dirty="0"/>
              <a:t> ¿Qué papel debía cumplir la educación?</a:t>
            </a:r>
          </a:p>
          <a:p>
            <a:pPr marL="68580" indent="0">
              <a:buNone/>
            </a:pPr>
            <a:r>
              <a:rPr lang="es-MX" sz="2100" dirty="0"/>
              <a:t>El de enseñar a los niños algunas formas de comportamientos y de hábitos que puedan ayudar a la vida en sociedad, dándoles un panorama diferente al de que son reglas y las tienen que cumplir, mejor dicho quitar la idea de que tiene que seguirlas porque es una orden sino que entendieran que le pueden ser útiles para conseguir de una manera mejor la ayuda de otras.</a:t>
            </a:r>
            <a:br>
              <a:rPr lang="es-MX" sz="2100" dirty="0"/>
            </a:br>
            <a:r>
              <a:rPr lang="es-MX" sz="2100" dirty="0"/>
              <a:t>Tratad a los alumnos conforme a su edad, no deis a el ningún tipo de lección verbal, pues solo su experiencia debe ser su maestra, ni imponerte ningún tipo de castigo, porque no sabe qué cosa sea cometer culpa. Ser racional. Ejercitar su cuerpo, órganos, sentidos, fuerzas pero mantener ociosa su </a:t>
            </a:r>
            <a:r>
              <a:rPr lang="es-MX" sz="2100" dirty="0" smtClean="0"/>
              <a:t>alma.</a:t>
            </a:r>
            <a:endParaRPr lang="es-MX" sz="2100" dirty="0"/>
          </a:p>
          <a:p>
            <a:endParaRPr lang="es-MX" sz="2100" dirty="0"/>
          </a:p>
        </p:txBody>
      </p:sp>
    </p:spTree>
    <p:extLst>
      <p:ext uri="{BB962C8B-B14F-4D97-AF65-F5344CB8AC3E}">
        <p14:creationId xmlns:p14="http://schemas.microsoft.com/office/powerpoint/2010/main" val="21144253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80728"/>
            <a:ext cx="6777317" cy="4851901"/>
          </a:xfrm>
        </p:spPr>
        <p:txBody>
          <a:bodyPr>
            <a:noAutofit/>
          </a:bodyPr>
          <a:lstStyle/>
          <a:p>
            <a:pPr>
              <a:lnSpc>
                <a:spcPct val="110000"/>
              </a:lnSpc>
            </a:pPr>
            <a:r>
              <a:rPr lang="es-MX" sz="2700" dirty="0"/>
              <a:t>¿cuáles eran los rasgos que delineó para la educación de la infancia?</a:t>
            </a:r>
          </a:p>
          <a:p>
            <a:pPr marL="68580" indent="0">
              <a:lnSpc>
                <a:spcPct val="110000"/>
              </a:lnSpc>
              <a:buNone/>
            </a:pPr>
            <a:r>
              <a:rPr lang="es-MX" sz="2700" dirty="0"/>
              <a:t>Rousseau describía a la infancia como la edad en la que se gozaba de alegría, en la cual los padres deberían considerar a los niños como: débil, libre, dependiente, capaz de pedir, </a:t>
            </a:r>
            <a:r>
              <a:rPr lang="es-MX" sz="2700" dirty="0" smtClean="0"/>
              <a:t>no </a:t>
            </a:r>
            <a:r>
              <a:rPr lang="es-MX" sz="2700" dirty="0"/>
              <a:t>exigir, son criaturas que necesitan saltar, correr, gritar, andar según su naturaleza les mande, así como también son seres que deben ser amados y </a:t>
            </a:r>
            <a:r>
              <a:rPr lang="es-MX" sz="2700" dirty="0" smtClean="0"/>
              <a:t>socorridos.</a:t>
            </a:r>
            <a:endParaRPr lang="es-MX" sz="2700" dirty="0"/>
          </a:p>
        </p:txBody>
      </p:sp>
    </p:spTree>
    <p:extLst>
      <p:ext uri="{BB962C8B-B14F-4D97-AF65-F5344CB8AC3E}">
        <p14:creationId xmlns:p14="http://schemas.microsoft.com/office/powerpoint/2010/main" val="19606513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580</TotalTime>
  <Words>895</Words>
  <Application>Microsoft Office PowerPoint</Application>
  <PresentationFormat>Carta (216 x 279 mm)</PresentationFormat>
  <Paragraphs>43</Paragraphs>
  <Slides>13</Slides>
  <Notes>0</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Austin</vt:lpstr>
      <vt:lpstr>SUB. 4: EL PAPEL DE LA EDUCACIÓN INFANTIL.</vt:lpstr>
      <vt:lpstr>Cuatro grandes principios psicológicos forman la doctrina pedagógica de Rousseau: </vt:lpstr>
      <vt:lpstr>Los grandes postulados de la teoría pedagógica de Rousseau son los siguientes.</vt:lpstr>
      <vt:lpstr>Presentación de PowerPoint</vt:lpstr>
      <vt:lpstr>Ideas pedagógicas de Rousseau.</vt:lpstr>
      <vt:lpstr>Presentación de PowerPoint</vt:lpstr>
      <vt:lpstr>PREGUNTAS.</vt:lpstr>
      <vt:lpstr>Presentación de PowerPoint</vt:lpstr>
      <vt:lpstr>Presentación de PowerPoint</vt:lpstr>
      <vt:lpstr>Presentación de PowerPoint</vt:lpstr>
      <vt:lpstr>GLOSARIO.</vt:lpstr>
      <vt:lpstr>COMENTARIOS.</vt:lpstr>
      <vt:lpstr>BIBLIOGRAFÍA.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Renata</dc:creator>
  <cp:lastModifiedBy>Renata</cp:lastModifiedBy>
  <cp:revision>15</cp:revision>
  <dcterms:created xsi:type="dcterms:W3CDTF">2012-10-14T19:25:35Z</dcterms:created>
  <dcterms:modified xsi:type="dcterms:W3CDTF">2012-10-15T05:06:01Z</dcterms:modified>
</cp:coreProperties>
</file>