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13884C5-D8D6-46F7-BF4C-3F08F2B70337}" type="datetimeFigureOut">
              <a:rPr lang="es-MX" smtClean="0"/>
              <a:pPr/>
              <a:t>09/12/2012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FAD64EE-7539-436A-885A-C5FD17106563}"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13884C5-D8D6-46F7-BF4C-3F08F2B70337}" type="datetimeFigureOut">
              <a:rPr lang="es-MX" smtClean="0"/>
              <a:pPr/>
              <a:t>09/12/2012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FAD64EE-7539-436A-885A-C5FD17106563}"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13884C5-D8D6-46F7-BF4C-3F08F2B70337}" type="datetimeFigureOut">
              <a:rPr lang="es-MX" smtClean="0"/>
              <a:pPr/>
              <a:t>09/12/2012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FAD64EE-7539-436A-885A-C5FD17106563}"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13884C5-D8D6-46F7-BF4C-3F08F2B70337}" type="datetimeFigureOut">
              <a:rPr lang="es-MX" smtClean="0"/>
              <a:pPr/>
              <a:t>09/12/2012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FAD64EE-7539-436A-885A-C5FD17106563}"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13884C5-D8D6-46F7-BF4C-3F08F2B70337}" type="datetimeFigureOut">
              <a:rPr lang="es-MX" smtClean="0"/>
              <a:pPr/>
              <a:t>09/12/2012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FAD64EE-7539-436A-885A-C5FD17106563}"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13884C5-D8D6-46F7-BF4C-3F08F2B70337}" type="datetimeFigureOut">
              <a:rPr lang="es-MX" smtClean="0"/>
              <a:pPr/>
              <a:t>09/12/2012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FAD64EE-7539-436A-885A-C5FD17106563}"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13884C5-D8D6-46F7-BF4C-3F08F2B70337}" type="datetimeFigureOut">
              <a:rPr lang="es-MX" smtClean="0"/>
              <a:pPr/>
              <a:t>09/12/2012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FAD64EE-7539-436A-885A-C5FD17106563}"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13884C5-D8D6-46F7-BF4C-3F08F2B70337}" type="datetimeFigureOut">
              <a:rPr lang="es-MX" smtClean="0"/>
              <a:pPr/>
              <a:t>09/12/2012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FAD64EE-7539-436A-885A-C5FD17106563}"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3884C5-D8D6-46F7-BF4C-3F08F2B70337}" type="datetimeFigureOut">
              <a:rPr lang="es-MX" smtClean="0"/>
              <a:pPr/>
              <a:t>09/12/2012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FAD64EE-7539-436A-885A-C5FD17106563}"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3884C5-D8D6-46F7-BF4C-3F08F2B70337}" type="datetimeFigureOut">
              <a:rPr lang="es-MX" smtClean="0"/>
              <a:pPr/>
              <a:t>09/12/2012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FAD64EE-7539-436A-885A-C5FD17106563}"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3884C5-D8D6-46F7-BF4C-3F08F2B70337}" type="datetimeFigureOut">
              <a:rPr lang="es-MX" smtClean="0"/>
              <a:pPr/>
              <a:t>09/12/2012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FAD64EE-7539-436A-885A-C5FD17106563}"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884C5-D8D6-46F7-BF4C-3F08F2B70337}" type="datetimeFigureOut">
              <a:rPr lang="es-MX" smtClean="0"/>
              <a:pPr/>
              <a:t>09/12/2012</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AD64EE-7539-436A-885A-C5FD17106563}"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496" y="116632"/>
            <a:ext cx="9096208" cy="1323439"/>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Escuel</a:t>
            </a:r>
            <a:r>
              <a:rPr lang="es-E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 Normal de Educación Preescolar </a:t>
            </a:r>
          </a:p>
          <a:p>
            <a:pPr algn="ctr"/>
            <a:r>
              <a:rPr lang="es-E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del estado de Coahuila</a:t>
            </a:r>
            <a:endParaRPr lang="es-E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4 Rectángulo"/>
          <p:cNvSpPr/>
          <p:nvPr/>
        </p:nvSpPr>
        <p:spPr>
          <a:xfrm>
            <a:off x="286318" y="4941168"/>
            <a:ext cx="8857682"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j-lt"/>
              </a:rPr>
              <a:t>El sujeto y su formación profesional como docente.</a:t>
            </a:r>
            <a:endParaRPr lang="es-E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j-lt"/>
            </a:endParaRPr>
          </a:p>
        </p:txBody>
      </p:sp>
      <p:sp>
        <p:nvSpPr>
          <p:cNvPr id="6" name="5 CuadroTexto"/>
          <p:cNvSpPr txBox="1"/>
          <p:nvPr/>
        </p:nvSpPr>
        <p:spPr>
          <a:xfrm>
            <a:off x="1115616" y="5589240"/>
            <a:ext cx="7488832" cy="523220"/>
          </a:xfrm>
          <a:prstGeom prst="rect">
            <a:avLst/>
          </a:prstGeom>
          <a:noFill/>
        </p:spPr>
        <p:txBody>
          <a:bodyPr wrap="square" rtlCol="0">
            <a:spAutoFit/>
          </a:bodyPr>
          <a:lstStyle/>
          <a:p>
            <a:pPr algn="ctr"/>
            <a:r>
              <a:rPr lang="es-MX" sz="2800" dirty="0" smtClean="0">
                <a:latin typeface="Berlin Sans FB Demi" pitchFamily="34" charset="0"/>
              </a:rPr>
              <a:t>Unidad de aprendizaje </a:t>
            </a:r>
            <a:r>
              <a:rPr lang="es-MX" sz="2800" dirty="0" smtClean="0">
                <a:latin typeface="Berlin Sans FB Demi" pitchFamily="34" charset="0"/>
              </a:rPr>
              <a:t>III</a:t>
            </a:r>
            <a:endParaRPr lang="es-MX" sz="2800" dirty="0">
              <a:latin typeface="Berlin Sans FB Demi" pitchFamily="34" charset="0"/>
            </a:endParaRPr>
          </a:p>
        </p:txBody>
      </p:sp>
      <p:sp>
        <p:nvSpPr>
          <p:cNvPr id="7" name="6 CuadroTexto"/>
          <p:cNvSpPr txBox="1"/>
          <p:nvPr/>
        </p:nvSpPr>
        <p:spPr>
          <a:xfrm>
            <a:off x="611560" y="6165304"/>
            <a:ext cx="8208912" cy="461665"/>
          </a:xfrm>
          <a:prstGeom prst="rect">
            <a:avLst/>
          </a:prstGeom>
          <a:noFill/>
        </p:spPr>
        <p:txBody>
          <a:bodyPr wrap="square" rtlCol="0">
            <a:spAutoFit/>
          </a:bodyPr>
          <a:lstStyle/>
          <a:p>
            <a:pPr algn="ctr"/>
            <a:r>
              <a:rPr lang="es-MX" sz="2400" dirty="0" smtClean="0">
                <a:latin typeface="Berlin Sans FB" pitchFamily="34" charset="0"/>
              </a:rPr>
              <a:t>Imelda Abigail Guerrero Rodríguez #12 “1°A”</a:t>
            </a:r>
            <a:endParaRPr lang="es-MX" sz="2400" dirty="0">
              <a:latin typeface="Berlin Sans FB" pitchFamily="34" charset="0"/>
            </a:endParaRPr>
          </a:p>
        </p:txBody>
      </p:sp>
      <p:pic>
        <p:nvPicPr>
          <p:cNvPr id="7170" name="Picture 2" descr="http://web.seycc.gob.mx/cidies/BIBLIOTECA_DIGITAL%5CDB%5CL%5CLOGOENEP.GIF"/>
          <p:cNvPicPr>
            <a:picLocks noChangeAspect="1" noChangeArrowheads="1"/>
          </p:cNvPicPr>
          <p:nvPr/>
        </p:nvPicPr>
        <p:blipFill>
          <a:blip r:embed="rId2" cstate="print"/>
          <a:srcRect/>
          <a:stretch>
            <a:fillRect/>
          </a:stretch>
        </p:blipFill>
        <p:spPr bwMode="auto">
          <a:xfrm>
            <a:off x="144016" y="1484784"/>
            <a:ext cx="8748464" cy="345638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496" y="110242"/>
            <a:ext cx="9001823" cy="144655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Diversidad Lingüística</a:t>
            </a:r>
            <a:r>
              <a:rPr lang="es-ES" sz="4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o multiplicidad </a:t>
            </a:r>
          </a:p>
          <a:p>
            <a:pPr algn="ctr"/>
            <a:r>
              <a:rPr lang="es-ES" sz="4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de idiomas.</a:t>
            </a:r>
            <a:endParaRPr lang="es-E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2 CuadroTexto"/>
          <p:cNvSpPr txBox="1"/>
          <p:nvPr/>
        </p:nvSpPr>
        <p:spPr>
          <a:xfrm>
            <a:off x="0" y="1555045"/>
            <a:ext cx="9144000" cy="3170099"/>
          </a:xfrm>
          <a:prstGeom prst="rect">
            <a:avLst/>
          </a:prstGeom>
          <a:noFill/>
        </p:spPr>
        <p:txBody>
          <a:bodyPr wrap="square" rtlCol="0">
            <a:spAutoFit/>
          </a:bodyPr>
          <a:lstStyle/>
          <a:p>
            <a:pPr algn="ctr"/>
            <a:r>
              <a:rPr lang="es-MX" sz="2500" dirty="0" smtClean="0">
                <a:effectLst>
                  <a:outerShdw blurRad="38100" dist="38100" dir="2700000" algn="tl">
                    <a:srgbClr val="000000">
                      <a:alpha val="43137"/>
                    </a:srgbClr>
                  </a:outerShdw>
                </a:effectLst>
                <a:latin typeface="Berlin Sans FB" pitchFamily="34" charset="0"/>
              </a:rPr>
              <a:t>Éste es un problema que se presenta en las zonas en donde se requiere un profesorado bilingüe (Utilizando la definición bilingüe no sólo para el idioma ingles, sino también para lenguas indígenas) que lamentablemente no cubre la demanda existente. Se podría encontrar una solución para este problema en la preparando a los futuros docentes desde su formación inicial para que estén preparados para cubrir una plaza en las diferentes zonas donde se requieren estas habilidades.</a:t>
            </a:r>
            <a:endParaRPr lang="es-MX" sz="2500" dirty="0">
              <a:effectLst>
                <a:outerShdw blurRad="38100" dist="38100" dir="2700000" algn="tl">
                  <a:srgbClr val="000000">
                    <a:alpha val="43137"/>
                  </a:srgbClr>
                </a:outerShdw>
              </a:effectLst>
              <a:latin typeface="Berlin Sans FB" pitchFamily="34" charset="0"/>
            </a:endParaRPr>
          </a:p>
        </p:txBody>
      </p:sp>
      <p:pic>
        <p:nvPicPr>
          <p:cNvPr id="6146" name="Picture 2" descr="http://sphotos-a.xx.fbcdn.net/hphotos-ash3/c0.0.843.403/p843x403/76454_224050117727024_1630171390_n.jpg"/>
          <p:cNvPicPr>
            <a:picLocks noChangeAspect="1" noChangeArrowheads="1"/>
          </p:cNvPicPr>
          <p:nvPr/>
        </p:nvPicPr>
        <p:blipFill>
          <a:blip r:embed="rId2" cstate="print"/>
          <a:srcRect/>
          <a:stretch>
            <a:fillRect/>
          </a:stretch>
        </p:blipFill>
        <p:spPr bwMode="auto">
          <a:xfrm>
            <a:off x="395536" y="4293096"/>
            <a:ext cx="8496944" cy="218239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2799" y="-74424"/>
            <a:ext cx="8713603" cy="163121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5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La exclusión y desigualdades de </a:t>
            </a:r>
          </a:p>
          <a:p>
            <a:pPr algn="ctr"/>
            <a:r>
              <a:rPr lang="es-ES" sz="5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desarrollo.</a:t>
            </a:r>
          </a:p>
        </p:txBody>
      </p:sp>
      <p:sp>
        <p:nvSpPr>
          <p:cNvPr id="3" name="2 CuadroTexto"/>
          <p:cNvSpPr txBox="1"/>
          <p:nvPr/>
        </p:nvSpPr>
        <p:spPr>
          <a:xfrm>
            <a:off x="-108520" y="4005064"/>
            <a:ext cx="9361040" cy="2677656"/>
          </a:xfrm>
          <a:prstGeom prst="rect">
            <a:avLst/>
          </a:prstGeom>
          <a:noFill/>
        </p:spPr>
        <p:txBody>
          <a:bodyPr wrap="square" rtlCol="0">
            <a:spAutoFit/>
          </a:bodyPr>
          <a:lstStyle/>
          <a:p>
            <a:pPr algn="ctr"/>
            <a:r>
              <a:rPr lang="es-MX" sz="2800" dirty="0" smtClean="0">
                <a:effectLst>
                  <a:outerShdw blurRad="38100" dist="38100" dir="2700000" algn="tl">
                    <a:srgbClr val="000000">
                      <a:alpha val="43137"/>
                    </a:srgbClr>
                  </a:outerShdw>
                </a:effectLst>
                <a:latin typeface="Berlin Sans FB" pitchFamily="34" charset="0"/>
              </a:rPr>
              <a:t>Dentro de un país que cuenta con determinados, independientemente de cual sea la cantidad, el problema es que los recursos se quedan concentrados en una </a:t>
            </a:r>
            <a:r>
              <a:rPr lang="es-MX" sz="2800" dirty="0" smtClean="0">
                <a:effectLst>
                  <a:outerShdw blurRad="38100" dist="38100" dir="2700000" algn="tl">
                    <a:srgbClr val="000000">
                      <a:alpha val="43137"/>
                    </a:srgbClr>
                  </a:outerShdw>
                </a:effectLst>
                <a:latin typeface="Berlin Sans FB" pitchFamily="34" charset="0"/>
              </a:rPr>
              <a:t>parte muy pequeña de la sociedad, a mi consideración esto podría resolverse con una buena organización y la firme convicción de hacer un reparto equitativo de la totalidad de los recursos.</a:t>
            </a:r>
            <a:endParaRPr lang="es-MX" sz="2800" dirty="0">
              <a:effectLst>
                <a:outerShdw blurRad="38100" dist="38100" dir="2700000" algn="tl">
                  <a:srgbClr val="000000">
                    <a:alpha val="43137"/>
                  </a:srgbClr>
                </a:outerShdw>
              </a:effectLst>
              <a:latin typeface="Berlin Sans FB" pitchFamily="34" charset="0"/>
            </a:endParaRPr>
          </a:p>
        </p:txBody>
      </p:sp>
      <p:pic>
        <p:nvPicPr>
          <p:cNvPr id="5122" name="Picture 2" descr="http://1.bp.blogspot.com/-JdtRHUo2HXs/TrvGOUeanfI/AAAAAAAAANs/FeQYBz3VgdI/s1600/desigualdad_ilustracion_cris.jpg"/>
          <p:cNvPicPr>
            <a:picLocks noChangeAspect="1" noChangeArrowheads="1"/>
          </p:cNvPicPr>
          <p:nvPr/>
        </p:nvPicPr>
        <p:blipFill>
          <a:blip r:embed="rId2" cstate="print"/>
          <a:srcRect l="4918" t="2889" r="4918" b="13344"/>
          <a:stretch>
            <a:fillRect/>
          </a:stretch>
        </p:blipFill>
        <p:spPr bwMode="auto">
          <a:xfrm>
            <a:off x="251520" y="1628800"/>
            <a:ext cx="8712968" cy="23042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27384"/>
            <a:ext cx="8187241" cy="163121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5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La </a:t>
            </a:r>
            <a:r>
              <a:rPr lang="es-ES" sz="5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sociedad carece de dialogo </a:t>
            </a:r>
          </a:p>
          <a:p>
            <a:pPr algn="ctr"/>
            <a:r>
              <a:rPr lang="es-ES" sz="5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pacífico y valores.</a:t>
            </a:r>
            <a:endParaRPr lang="es-ES" sz="5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2 CuadroTexto"/>
          <p:cNvSpPr txBox="1"/>
          <p:nvPr/>
        </p:nvSpPr>
        <p:spPr>
          <a:xfrm>
            <a:off x="395536" y="1614279"/>
            <a:ext cx="8280920" cy="2246769"/>
          </a:xfrm>
          <a:prstGeom prst="rect">
            <a:avLst/>
          </a:prstGeom>
          <a:noFill/>
        </p:spPr>
        <p:txBody>
          <a:bodyPr wrap="square" rtlCol="0">
            <a:spAutoFit/>
          </a:bodyPr>
          <a:lstStyle/>
          <a:p>
            <a:pPr algn="ctr"/>
            <a:r>
              <a:rPr lang="es-MX" sz="2800" dirty="0" smtClean="0">
                <a:effectLst>
                  <a:outerShdw blurRad="38100" dist="38100" dir="2700000" algn="tl">
                    <a:srgbClr val="000000">
                      <a:alpha val="43137"/>
                    </a:srgbClr>
                  </a:outerShdw>
                </a:effectLst>
                <a:latin typeface="Berlin Sans FB" pitchFamily="34" charset="0"/>
              </a:rPr>
              <a:t>Muchas veces la sociedad al enfrentar un problema, para solucionarlo opta por medidas inadecuadas, cuando lo que esta sociedad en verdad necesita es que se promuevan y ejerzan los valores y se llegué a un acuerdo pacífico entre ambas partes.</a:t>
            </a:r>
            <a:endParaRPr lang="es-MX" sz="2800" dirty="0">
              <a:effectLst>
                <a:outerShdw blurRad="38100" dist="38100" dir="2700000" algn="tl">
                  <a:srgbClr val="000000">
                    <a:alpha val="43137"/>
                  </a:srgbClr>
                </a:outerShdw>
              </a:effectLst>
              <a:latin typeface="Berlin Sans FB" pitchFamily="34" charset="0"/>
            </a:endParaRPr>
          </a:p>
        </p:txBody>
      </p:sp>
      <p:pic>
        <p:nvPicPr>
          <p:cNvPr id="4098" name="Picture 2" descr="http://4.bp.blogspot.com/_kZSi3ZK3oaA/SrfCpL2GmzI/AAAAAAAAAH0/HYcafUuRRzA/s400/dialogo6%252Bc%2525C3%2525B3pia.jpg"/>
          <p:cNvPicPr>
            <a:picLocks noChangeAspect="1" noChangeArrowheads="1"/>
          </p:cNvPicPr>
          <p:nvPr/>
        </p:nvPicPr>
        <p:blipFill>
          <a:blip r:embed="rId2" cstate="print"/>
          <a:srcRect b="6563"/>
          <a:stretch>
            <a:fillRect/>
          </a:stretch>
        </p:blipFill>
        <p:spPr bwMode="auto">
          <a:xfrm>
            <a:off x="467544" y="4005064"/>
            <a:ext cx="8280920" cy="23762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835696" y="88756"/>
            <a:ext cx="5619360" cy="110799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Crisis educativa</a:t>
            </a:r>
            <a:endParaRPr lang="es-E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2 CuadroTexto"/>
          <p:cNvSpPr txBox="1"/>
          <p:nvPr/>
        </p:nvSpPr>
        <p:spPr>
          <a:xfrm>
            <a:off x="0" y="3789040"/>
            <a:ext cx="9144000" cy="2677656"/>
          </a:xfrm>
          <a:prstGeom prst="rect">
            <a:avLst/>
          </a:prstGeom>
          <a:noFill/>
        </p:spPr>
        <p:txBody>
          <a:bodyPr wrap="square" rtlCol="0">
            <a:spAutoFit/>
          </a:bodyPr>
          <a:lstStyle/>
          <a:p>
            <a:pPr algn="ctr"/>
            <a:r>
              <a:rPr lang="es-MX" sz="2800" dirty="0" smtClean="0">
                <a:effectLst>
                  <a:outerShdw blurRad="38100" dist="38100" dir="2700000" algn="tl">
                    <a:srgbClr val="000000">
                      <a:alpha val="43137"/>
                    </a:srgbClr>
                  </a:outerShdw>
                </a:effectLst>
                <a:latin typeface="Berlin Sans FB" pitchFamily="34" charset="0"/>
              </a:rPr>
              <a:t>La solución de este problema es el mejoramiento de la calidad, que las reformas de la educación sean diseñadas mediante una visión amplia que valla más allá de las instituciones, los planteles de estudio y los sistemas de educación, sino que también el currículo debería tratarse a las experiencias sociales de aprendizaje.</a:t>
            </a:r>
            <a:endParaRPr lang="es-MX" sz="2800" dirty="0">
              <a:effectLst>
                <a:outerShdw blurRad="38100" dist="38100" dir="2700000" algn="tl">
                  <a:srgbClr val="000000">
                    <a:alpha val="43137"/>
                  </a:srgbClr>
                </a:outerShdw>
              </a:effectLst>
              <a:latin typeface="Berlin Sans FB" pitchFamily="34" charset="0"/>
            </a:endParaRPr>
          </a:p>
        </p:txBody>
      </p:sp>
      <p:pic>
        <p:nvPicPr>
          <p:cNvPr id="2052" name="Picture 4" descr="http://1.bp.blogspot.com/_wtCQYU4sYow/S9iB6p2I0EI/AAAAAAAAIVU/kVX9sef-b2U/s400/_maestra%2Bmaestro%2Bprofesor%2Bdia+del+maestro.jpg"/>
          <p:cNvPicPr>
            <a:picLocks noChangeAspect="1" noChangeArrowheads="1"/>
          </p:cNvPicPr>
          <p:nvPr/>
        </p:nvPicPr>
        <p:blipFill>
          <a:blip r:embed="rId2" cstate="print"/>
          <a:srcRect/>
          <a:stretch>
            <a:fillRect/>
          </a:stretch>
        </p:blipFill>
        <p:spPr bwMode="auto">
          <a:xfrm>
            <a:off x="395536" y="1196752"/>
            <a:ext cx="8280920" cy="261324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46700" y="-74424"/>
            <a:ext cx="8865824" cy="163121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5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El maestro desea que se respete </a:t>
            </a:r>
          </a:p>
          <a:p>
            <a:pPr algn="ctr"/>
            <a:r>
              <a:rPr lang="es-ES" sz="5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su dignidad.</a:t>
            </a:r>
            <a:endParaRPr lang="es-ES" sz="5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2 CuadroTexto"/>
          <p:cNvSpPr txBox="1"/>
          <p:nvPr/>
        </p:nvSpPr>
        <p:spPr>
          <a:xfrm>
            <a:off x="395536" y="1556792"/>
            <a:ext cx="8280920" cy="2246769"/>
          </a:xfrm>
          <a:prstGeom prst="rect">
            <a:avLst/>
          </a:prstGeom>
          <a:noFill/>
        </p:spPr>
        <p:txBody>
          <a:bodyPr wrap="square" rtlCol="0">
            <a:spAutoFit/>
          </a:bodyPr>
          <a:lstStyle/>
          <a:p>
            <a:pPr algn="ctr"/>
            <a:r>
              <a:rPr lang="es-MX" sz="2800" dirty="0" smtClean="0">
                <a:effectLst>
                  <a:outerShdw blurRad="38100" dist="38100" dir="2700000" algn="tl">
                    <a:srgbClr val="000000">
                      <a:alpha val="43137"/>
                    </a:srgbClr>
                  </a:outerShdw>
                </a:effectLst>
                <a:latin typeface="Berlin Sans FB" pitchFamily="34" charset="0"/>
              </a:rPr>
              <a:t>La labor del maestro es sumamente importante y por consecuente debería ser una profesión respetada y fomentada en colaboración por los miembros de la sociedad, para así obtener mejores resultados en la calidad de la educación.</a:t>
            </a:r>
            <a:endParaRPr lang="es-MX" sz="2800" dirty="0">
              <a:effectLst>
                <a:outerShdw blurRad="38100" dist="38100" dir="2700000" algn="tl">
                  <a:srgbClr val="000000">
                    <a:alpha val="43137"/>
                  </a:srgbClr>
                </a:outerShdw>
              </a:effectLst>
              <a:latin typeface="Berlin Sans FB" pitchFamily="34" charset="0"/>
            </a:endParaRPr>
          </a:p>
        </p:txBody>
      </p:sp>
      <p:pic>
        <p:nvPicPr>
          <p:cNvPr id="4" name="Picture 2" descr="http://1.bp.blogspot.com/_AX3FmiIIoAs/S_QWnUH1CXI/AAAAAAAAAAw/EF4LbYOQyoQ/s1600/nota.jpg"/>
          <p:cNvPicPr>
            <a:picLocks noChangeAspect="1" noChangeArrowheads="1"/>
          </p:cNvPicPr>
          <p:nvPr/>
        </p:nvPicPr>
        <p:blipFill>
          <a:blip r:embed="rId2" cstate="print"/>
          <a:srcRect t="2779" r="1721" b="16619"/>
          <a:stretch>
            <a:fillRect/>
          </a:stretch>
        </p:blipFill>
        <p:spPr bwMode="auto">
          <a:xfrm>
            <a:off x="395536" y="4005064"/>
            <a:ext cx="8352928" cy="23042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342</Words>
  <Application>Microsoft Office PowerPoint</Application>
  <PresentationFormat>Presentación en pantalla (4:3)</PresentationFormat>
  <Paragraphs>19</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Diapositiva 1</vt:lpstr>
      <vt:lpstr>Diapositiva 2</vt:lpstr>
      <vt:lpstr>Diapositiva 3</vt:lpstr>
      <vt:lpstr>Diapositiva 4</vt:lpstr>
      <vt:lpstr>Diapositiva 5</vt:lpstr>
      <vt:lpstr>Diapositiva 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americabarza8</dc:creator>
  <cp:lastModifiedBy>americabarza8</cp:lastModifiedBy>
  <cp:revision>14</cp:revision>
  <dcterms:created xsi:type="dcterms:W3CDTF">2012-12-09T15:46:32Z</dcterms:created>
  <dcterms:modified xsi:type="dcterms:W3CDTF">2012-12-10T01:59:12Z</dcterms:modified>
</cp:coreProperties>
</file>