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8" r:id="rId1"/>
  </p:sldMasterIdLst>
  <p:sldIdLst>
    <p:sldId id="258" r:id="rId2"/>
    <p:sldId id="256" r:id="rId3"/>
    <p:sldId id="259" r:id="rId4"/>
    <p:sldId id="260" r:id="rId5"/>
    <p:sldId id="261" r:id="rId6"/>
    <p:sldId id="263" r:id="rId7"/>
    <p:sldId id="264" r:id="rId8"/>
    <p:sldId id="265" r:id="rId9"/>
    <p:sldId id="262" r:id="rId10"/>
    <p:sldId id="257" r:id="rId11"/>
  </p:sldIdLst>
  <p:sldSz cx="9144000" cy="6858000" type="screen4x3"/>
  <p:notesSz cx="6858000" cy="9144000"/>
  <p:embeddedFontLst>
    <p:embeddedFont>
      <p:font typeface="JFRockOutcrop"/>
      <p:regular r:id="rId12"/>
    </p:embeddedFont>
    <p:embeddedFont>
      <p:font typeface="Constantia" pitchFamily="18" charset="0"/>
      <p:regular r:id="rId13"/>
      <p:bold r:id="rId14"/>
      <p:italic r:id="rId15"/>
      <p:boldItalic r:id="rId16"/>
    </p:embeddedFont>
    <p:embeddedFont>
      <p:font typeface="Curlz MT" pitchFamily="82" charset="0"/>
      <p:regular r:id="rId17"/>
    </p:embeddedFont>
    <p:embeddedFont>
      <p:font typeface="Wingdings 2" pitchFamily="18" charset="2"/>
      <p:regular r:id="rId18"/>
    </p:embeddedFont>
    <p:embeddedFont>
      <p:font typeface="DiegoCon 3D"/>
      <p:regular r:id="rId19"/>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00FF00"/>
    <a:srgbClr val="6600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39" d="100"/>
          <a:sy n="39" d="100"/>
        </p:scale>
        <p:origin x="-846"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Subtítulo"/>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Título"/>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s-ES" smtClean="0"/>
              <a:t>Haga clic para modificar el estilo de título del patrón</a:t>
            </a:r>
            <a:endParaRPr kumimoji="0" lang="en-US"/>
          </a:p>
        </p:txBody>
      </p:sp>
      <p:cxnSp>
        <p:nvCxnSpPr>
          <p:cNvPr id="8" name="7 Conector recto"/>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Elipse"/>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16" name="15 Marcador de número de diapositiva"/>
          <p:cNvSpPr>
            <a:spLocks noGrp="1"/>
          </p:cNvSpPr>
          <p:nvPr>
            <p:ph type="sldNum" sz="quarter" idx="11"/>
          </p:nvPr>
        </p:nvSpPr>
        <p:spPr/>
        <p:txBody>
          <a:bodyPr/>
          <a:lstStyle/>
          <a:p>
            <a:fld id="{FE55BC32-7B96-4C22-8587-BBD11F59A005}" type="slidenum">
              <a:rPr lang="es-ES" smtClean="0"/>
              <a:pPr/>
              <a:t>‹Nº›</a:t>
            </a:fld>
            <a:endParaRPr lang="es-ES"/>
          </a:p>
        </p:txBody>
      </p:sp>
      <p:sp>
        <p:nvSpPr>
          <p:cNvPr id="17" name="16 Marcador de pie de página"/>
          <p:cNvSpPr>
            <a:spLocks noGrp="1"/>
          </p:cNvSpPr>
          <p:nvPr>
            <p:ph type="ftr" sz="quarter" idx="12"/>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8 Marcador de contenido"/>
          <p:cNvSpPr>
            <a:spLocks noGrp="1"/>
          </p:cNvSpPr>
          <p:nvPr>
            <p:ph idx="1"/>
          </p:nvPr>
        </p:nvSpPr>
        <p:spPr>
          <a:xfrm>
            <a:off x="457200" y="1524000"/>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4" name="13 Marcador de fecha"/>
          <p:cNvSpPr>
            <a:spLocks noGrp="1"/>
          </p:cNvSpPr>
          <p:nvPr>
            <p:ph type="dt" sz="half" idx="14"/>
          </p:nvPr>
        </p:nvSpPr>
        <p:spPr/>
        <p:txBody>
          <a:bodyPr/>
          <a:lstStyle/>
          <a:p>
            <a:fld id="{70DF0D77-D797-4954-8819-AC478C6A2124}" type="datetimeFigureOut">
              <a:rPr lang="es-ES" smtClean="0"/>
              <a:pPr/>
              <a:t>12/12/2012</a:t>
            </a:fld>
            <a:endParaRPr lang="es-ES"/>
          </a:p>
        </p:txBody>
      </p:sp>
      <p:sp>
        <p:nvSpPr>
          <p:cNvPr id="15" name="14 Marcador de número de diapositiva"/>
          <p:cNvSpPr>
            <a:spLocks noGrp="1"/>
          </p:cNvSpPr>
          <p:nvPr>
            <p:ph type="sldNum" sz="quarter" idx="15"/>
          </p:nvPr>
        </p:nvSpPr>
        <p:spPr/>
        <p:txBody>
          <a:bodyPr/>
          <a:lstStyle>
            <a:lvl1pPr algn="ctr">
              <a:defRPr/>
            </a:lvl1pPr>
          </a:lstStyle>
          <a:p>
            <a:fld id="{FE55BC32-7B96-4C22-8587-BBD11F59A005}" type="slidenum">
              <a:rPr lang="es-ES" smtClean="0"/>
              <a:pPr/>
              <a:t>‹Nº›</a:t>
            </a:fld>
            <a:endParaRPr lang="es-ES"/>
          </a:p>
        </p:txBody>
      </p:sp>
      <p:sp>
        <p:nvSpPr>
          <p:cNvPr id="16" name="15 Marcador de pie de página"/>
          <p:cNvSpPr>
            <a:spLocks noGrp="1"/>
          </p:cNvSpPr>
          <p:nvPr>
            <p:ph type="ftr" sz="quarter" idx="16"/>
          </p:nvPr>
        </p:nvSpPr>
        <p:spPr/>
        <p:txBody>
          <a:bodyPr/>
          <a:lstStyle/>
          <a:p>
            <a:endParaRPr lang="es-ES"/>
          </a:p>
        </p:txBody>
      </p:sp>
      <p:sp>
        <p:nvSpPr>
          <p:cNvPr id="17" name="16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
        <p:nvSpPr>
          <p:cNvPr id="2" name="1 Título"/>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cxnSp>
        <p:nvCxnSpPr>
          <p:cNvPr id="7" name="6 Conector recto"/>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4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11" name="10 Marcador de contenido"/>
          <p:cNvSpPr>
            <a:spLocks noGrp="1"/>
          </p:cNvSpPr>
          <p:nvPr>
            <p:ph sz="half" idx="1"/>
          </p:nvPr>
        </p:nvSpPr>
        <p:spPr>
          <a:xfrm>
            <a:off x="457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524000"/>
            <a:ext cx="4059936"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9" name="8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
        <p:nvSpPr>
          <p:cNvPr id="8" name="7 Marcador de pie de página"/>
          <p:cNvSpPr>
            <a:spLocks noGrp="1"/>
          </p:cNvSpPr>
          <p:nvPr>
            <p:ph type="ftr" sz="quarter" idx="11"/>
          </p:nvPr>
        </p:nvSpPr>
        <p:spPr/>
        <p:txBody>
          <a:bodyPr/>
          <a:lstStyle/>
          <a:p>
            <a:endParaRPr lang="es-ES"/>
          </a:p>
        </p:txBody>
      </p:sp>
      <p:sp>
        <p:nvSpPr>
          <p:cNvPr id="7" name="6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3" name="2 Marcador de texto"/>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32" name="31 Marcador de contenido"/>
          <p:cNvSpPr>
            <a:spLocks noGrp="1"/>
          </p:cNvSpPr>
          <p:nvPr>
            <p:ph sz="half" idx="2"/>
          </p:nvPr>
        </p:nvSpPr>
        <p:spPr>
          <a:xfrm>
            <a:off x="457200"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4" name="33 Marcador de contenido"/>
          <p:cNvSpPr>
            <a:spLocks noGrp="1"/>
          </p:cNvSpPr>
          <p:nvPr>
            <p:ph sz="quarter" idx="4"/>
          </p:nvPr>
        </p:nvSpPr>
        <p:spPr>
          <a:xfrm>
            <a:off x="4649788" y="2201896"/>
            <a:ext cx="4038600" cy="391363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 name="1 Título"/>
          <p:cNvSpPr>
            <a:spLocks noGrp="1"/>
          </p:cNvSpPr>
          <p:nvPr>
            <p:ph type="title"/>
          </p:nvPr>
        </p:nvSpPr>
        <p:spPr>
          <a:xfrm>
            <a:off x="457200" y="155448"/>
            <a:ext cx="8229600" cy="1143000"/>
          </a:xfrm>
        </p:spPr>
        <p:txBody>
          <a:bodyPr anchor="b" anchorCtr="0"/>
          <a:lstStyle>
            <a:lvl1pPr>
              <a:defRPr/>
            </a:lvl1pPr>
          </a:lstStyle>
          <a:p>
            <a:r>
              <a:rPr kumimoji="0" lang="es-ES" smtClean="0"/>
              <a:t>Haga clic para modificar el estilo de título del patrón</a:t>
            </a:r>
            <a:endParaRPr kumimoji="0" lang="en-US"/>
          </a:p>
        </p:txBody>
      </p:sp>
      <p:sp>
        <p:nvSpPr>
          <p:cNvPr id="12" name="11 Marcador de texto"/>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cxnSp>
        <p:nvCxnSpPr>
          <p:cNvPr id="10" name="9 Conector recto"/>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E55BC32-7B96-4C22-8587-BBD11F59A00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9" name="28 Marcador de contenido"/>
          <p:cNvSpPr>
            <a:spLocks noGrp="1"/>
          </p:cNvSpPr>
          <p:nvPr>
            <p:ph sz="quarter" idx="1"/>
          </p:nvPr>
        </p:nvSpPr>
        <p:spPr>
          <a:xfrm>
            <a:off x="457200" y="457200"/>
            <a:ext cx="62484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3" name="2 Marcador de texto"/>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31" name="30 Título"/>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8" name="7 Marcador de fecha"/>
          <p:cNvSpPr>
            <a:spLocks noGrp="1"/>
          </p:cNvSpPr>
          <p:nvPr>
            <p:ph type="dt" sz="half" idx="14"/>
          </p:nvPr>
        </p:nvSpPr>
        <p:spPr/>
        <p:txBody>
          <a:bodyPr/>
          <a:lstStyle/>
          <a:p>
            <a:fld id="{70DF0D77-D797-4954-8819-AC478C6A2124}" type="datetimeFigureOut">
              <a:rPr lang="es-ES" smtClean="0"/>
              <a:pPr/>
              <a:t>12/12/2012</a:t>
            </a:fld>
            <a:endParaRPr lang="es-ES"/>
          </a:p>
        </p:txBody>
      </p:sp>
      <p:sp>
        <p:nvSpPr>
          <p:cNvPr id="9" name="8 Marcador de número de diapositiva"/>
          <p:cNvSpPr>
            <a:spLocks noGrp="1"/>
          </p:cNvSpPr>
          <p:nvPr>
            <p:ph type="sldNum" sz="quarter" idx="15"/>
          </p:nvPr>
        </p:nvSpPr>
        <p:spPr/>
        <p:txBody>
          <a:bodyPr/>
          <a:lstStyle/>
          <a:p>
            <a:fld id="{FE55BC32-7B96-4C22-8587-BBD11F59A005}" type="slidenum">
              <a:rPr lang="es-ES" smtClean="0"/>
              <a:pPr/>
              <a:t>‹Nº›</a:t>
            </a:fld>
            <a:endParaRPr lang="es-ES"/>
          </a:p>
        </p:txBody>
      </p:sp>
      <p:sp>
        <p:nvSpPr>
          <p:cNvPr id="10" name="9 Marcador de pie de página"/>
          <p:cNvSpPr>
            <a:spLocks noGrp="1"/>
          </p:cNvSpPr>
          <p:nvPr>
            <p:ph type="ftr" sz="quarter" idx="16"/>
          </p:nvPr>
        </p:nvSpPr>
        <p:spPr/>
        <p:txBody>
          <a:bodyPr/>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p:txBody>
          <a:bodyPr/>
          <a:lstStyle/>
          <a:p>
            <a:fld id="{70DF0D77-D797-4954-8819-AC478C6A2124}" type="datetimeFigureOut">
              <a:rPr lang="es-ES" smtClean="0"/>
              <a:pPr/>
              <a:t>12/12/2012</a:t>
            </a:fld>
            <a:endParaRPr lang="es-ES"/>
          </a:p>
        </p:txBody>
      </p:sp>
      <p:sp>
        <p:nvSpPr>
          <p:cNvPr id="9" name="8 Marcador de número de diapositiva"/>
          <p:cNvSpPr>
            <a:spLocks noGrp="1"/>
          </p:cNvSpPr>
          <p:nvPr>
            <p:ph type="sldNum" sz="quarter" idx="11"/>
          </p:nvPr>
        </p:nvSpPr>
        <p:spPr/>
        <p:txBody>
          <a:bodyPr/>
          <a:lstStyle/>
          <a:p>
            <a:fld id="{FE55BC32-7B96-4C22-8587-BBD11F59A005}" type="slidenum">
              <a:rPr lang="es-ES" smtClean="0"/>
              <a:pPr/>
              <a:t>‹Nº›</a:t>
            </a:fld>
            <a:endParaRPr lang="es-ES"/>
          </a:p>
        </p:txBody>
      </p:sp>
      <p:sp>
        <p:nvSpPr>
          <p:cNvPr id="10" name="9 Marcador de pie de página"/>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8 Marcador de texto"/>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4" name="23 Marcador de fecha"/>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0DF0D77-D797-4954-8819-AC478C6A2124}" type="datetimeFigureOut">
              <a:rPr lang="es-ES" smtClean="0"/>
              <a:pPr/>
              <a:t>12/12/2012</a:t>
            </a:fld>
            <a:endParaRPr lang="es-ES"/>
          </a:p>
        </p:txBody>
      </p:sp>
      <p:sp>
        <p:nvSpPr>
          <p:cNvPr id="10" name="9 Marcador de pie de página"/>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22" name="21 Marcador de número de diapositiva"/>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E55BC32-7B96-4C22-8587-BBD11F59A005}" type="slidenum">
              <a:rPr lang="es-ES" smtClean="0"/>
              <a:pPr/>
              <a:t>‹Nº›</a:t>
            </a:fld>
            <a:endParaRPr lang="es-ES"/>
          </a:p>
        </p:txBody>
      </p:sp>
      <p:sp>
        <p:nvSpPr>
          <p:cNvPr id="5" name="4 Marcador de título"/>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s-ES" smtClean="0"/>
              <a:t>Haga clic para modificar el estilo de título del patrón</a:t>
            </a:r>
            <a:endParaRPr kumimoji="0"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audio1.wav"/><Relationship Id="rId1" Type="http://schemas.openxmlformats.org/officeDocument/2006/relationships/tags" Target="../tags/tag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audio" Target="file:///C:\Users\gaby\Music\Los%20Grandes%20Maestros%20de%20la%20Musica\01%20Adagio%20Contabile%20-%20La%20Sorpresa.wma" TargetMode="External"/><Relationship Id="rId6" Type="http://schemas.openxmlformats.org/officeDocument/2006/relationships/image" Target="../media/image9.jpeg"/><Relationship Id="rId5" Type="http://schemas.openxmlformats.org/officeDocument/2006/relationships/image" Target="../media/image8.gif"/><Relationship Id="rId4" Type="http://schemas.openxmlformats.org/officeDocument/2006/relationships/image" Target="../media/image7.png"/><Relationship Id="rId9" Type="http://schemas.openxmlformats.org/officeDocument/2006/relationships/image" Target="../media/image12.gi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1.png"/><Relationship Id="rId3"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audio" Target="../media/audio2.wav"/><Relationship Id="rId6" Type="http://schemas.openxmlformats.org/officeDocument/2006/relationships/image" Target="../media/image17.gif"/><Relationship Id="rId11" Type="http://schemas.openxmlformats.org/officeDocument/2006/relationships/slide" Target="slide9.xml"/><Relationship Id="rId5" Type="http://schemas.openxmlformats.org/officeDocument/2006/relationships/slide" Target="slide6.xml"/><Relationship Id="rId10" Type="http://schemas.openxmlformats.org/officeDocument/2006/relationships/image" Target="../media/image19.gif"/><Relationship Id="rId4" Type="http://schemas.openxmlformats.org/officeDocument/2006/relationships/image" Target="../media/image16.gif"/><Relationship Id="rId9"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24.gif"/><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image" Target="../media/image25.gif"/><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7.wav"/><Relationship Id="rId1" Type="http://schemas.openxmlformats.org/officeDocument/2006/relationships/slideLayout" Target="../slideLayouts/slideLayout2.xml"/><Relationship Id="rId5" Type="http://schemas.openxmlformats.org/officeDocument/2006/relationships/slide" Target="slide4.xml"/><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logo enep.png"/>
          <p:cNvPicPr>
            <a:picLocks noChangeAspect="1"/>
          </p:cNvPicPr>
          <p:nvPr/>
        </p:nvPicPr>
        <p:blipFill>
          <a:blip r:embed="rId4" cstate="print"/>
          <a:stretch>
            <a:fillRect/>
          </a:stretch>
        </p:blipFill>
        <p:spPr>
          <a:xfrm>
            <a:off x="3203848" y="476672"/>
            <a:ext cx="2485009" cy="1847827"/>
          </a:xfrm>
          <a:prstGeom prst="rect">
            <a:avLst/>
          </a:prstGeom>
        </p:spPr>
      </p:pic>
      <p:sp>
        <p:nvSpPr>
          <p:cNvPr id="5" name="4 CuadroTexto"/>
          <p:cNvSpPr txBox="1"/>
          <p:nvPr/>
        </p:nvSpPr>
        <p:spPr>
          <a:xfrm>
            <a:off x="285720" y="2357430"/>
            <a:ext cx="8568952" cy="4924425"/>
          </a:xfrm>
          <a:prstGeom prst="rect">
            <a:avLst/>
          </a:prstGeom>
          <a:noFill/>
        </p:spPr>
        <p:txBody>
          <a:bodyPr wrap="square" rtlCol="0">
            <a:spAutoFit/>
          </a:bodyPr>
          <a:lstStyle/>
          <a:p>
            <a:pPr algn="ctr"/>
            <a:r>
              <a:rPr lang="es-MX" sz="28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rPr>
              <a:t> </a:t>
            </a:r>
          </a:p>
          <a:p>
            <a:pPr algn="ctr"/>
            <a:r>
              <a:rPr lang="es-MX" sz="28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rPr>
              <a:t>Gabriela Elizabeth Ramirez morales</a:t>
            </a:r>
          </a:p>
          <a:p>
            <a:pPr algn="ctr"/>
            <a:endParaRPr lang="es-MX" sz="2800"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endParaRPr>
          </a:p>
          <a:p>
            <a:pPr algn="ctr"/>
            <a:endParaRPr lang="es-MX"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outerShdw blurRad="50800" dist="38100" dir="2700000" algn="tl" rotWithShape="0">
                  <a:prstClr val="black">
                    <a:alpha val="40000"/>
                  </a:prstClr>
                </a:outerShdw>
              </a:effectLst>
              <a:latin typeface="JFRockOutcrop" pitchFamily="2" charset="0"/>
            </a:endParaRPr>
          </a:p>
          <a:p>
            <a:pPr algn="ctr"/>
            <a:r>
              <a:rPr lang="es-MX"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outerShdw blurRad="50800" dist="38100" dir="2700000" algn="tl" rotWithShape="0">
                    <a:prstClr val="black">
                      <a:alpha val="40000"/>
                    </a:prstClr>
                  </a:outerShdw>
                </a:effectLst>
                <a:latin typeface="JFRockOutcrop" pitchFamily="2" charset="0"/>
              </a:rPr>
              <a:t>3°b</a:t>
            </a:r>
          </a:p>
          <a:p>
            <a:pPr algn="ctr"/>
            <a:endParaRPr lang="es-MX"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outerShdw blurRad="50800" dist="38100" dir="2700000" algn="tl" rotWithShape="0">
                  <a:prstClr val="black">
                    <a:alpha val="40000"/>
                  </a:prstClr>
                </a:outerShdw>
              </a:effectLst>
              <a:latin typeface="JFRockOutcrop" pitchFamily="2" charset="0"/>
            </a:endParaRPr>
          </a:p>
          <a:p>
            <a:pPr algn="ctr"/>
            <a:r>
              <a:rPr lang="es-MX" sz="2800"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outerShdw blurRad="50800" dist="38100" dir="2700000" algn="tl" rotWithShape="0">
                    <a:prstClr val="black">
                      <a:alpha val="40000"/>
                    </a:prstClr>
                  </a:outerShdw>
                </a:effectLst>
                <a:latin typeface="JFRockOutcrop" pitchFamily="2" charset="0"/>
              </a:rPr>
              <a:t>ENERO DEL 2013</a:t>
            </a:r>
          </a:p>
          <a:p>
            <a:pPr algn="ctr"/>
            <a:endParaRPr lang="es-MX" b="1" dirty="0" smtClean="0">
              <a:ln w="900" cmpd="sng">
                <a:solidFill>
                  <a:schemeClr val="accent1">
                    <a:satMod val="190000"/>
                    <a:alpha val="55000"/>
                  </a:schemeClr>
                </a:solidFill>
                <a:prstDash val="solid"/>
              </a:ln>
              <a:solidFill>
                <a:schemeClr val="accent1">
                  <a:satMod val="200000"/>
                  <a:tint val="3000"/>
                </a:schemeClr>
              </a:solidFill>
              <a:effectLst>
                <a:glow rad="228600">
                  <a:schemeClr val="accent1">
                    <a:satMod val="175000"/>
                    <a:alpha val="40000"/>
                  </a:schemeClr>
                </a:glow>
                <a:outerShdw blurRad="50800" dist="38100" dir="2700000" algn="tl" rotWithShape="0">
                  <a:prstClr val="black">
                    <a:alpha val="40000"/>
                  </a:prstClr>
                </a:outerShdw>
              </a:effectLst>
              <a:latin typeface="JFRockOutcrop" pitchFamily="2" charset="0"/>
            </a:endParaRPr>
          </a:p>
          <a:p>
            <a:pPr algn="ctr"/>
            <a:endParaRPr lang="es-MX"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endParaRPr>
          </a:p>
          <a:p>
            <a:pPr algn="ctr"/>
            <a:endParaRPr lang="es-MX"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endParaRPr>
          </a:p>
          <a:p>
            <a:pPr algn="ctr"/>
            <a:endParaRPr lang="es-MX" b="1" dirty="0" smtClean="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endParaRPr>
          </a:p>
          <a:p>
            <a:pPr algn="ctr"/>
            <a:endParaRPr lang="es-MX" b="1" dirty="0">
              <a:ln w="900" cmpd="sng">
                <a:solidFill>
                  <a:schemeClr val="accent1">
                    <a:satMod val="190000"/>
                    <a:alpha val="55000"/>
                  </a:schemeClr>
                </a:solidFill>
                <a:prstDash val="solid"/>
              </a:ln>
              <a:solidFill>
                <a:schemeClr val="accent1">
                  <a:satMod val="200000"/>
                  <a:tint val="3000"/>
                </a:schemeClr>
              </a:solidFill>
              <a:effectLst>
                <a:glow rad="139700">
                  <a:schemeClr val="accent1">
                    <a:satMod val="175000"/>
                    <a:alpha val="40000"/>
                  </a:schemeClr>
                </a:glow>
                <a:outerShdw blurRad="50800" dist="38100" algn="l" rotWithShape="0">
                  <a:prstClr val="black">
                    <a:alpha val="40000"/>
                  </a:prstClr>
                </a:outerShdw>
              </a:effectLst>
              <a:latin typeface="JFRockOutcrop" pitchFamily="2" charset="0"/>
            </a:endParaRPr>
          </a:p>
        </p:txBody>
      </p:sp>
      <p:sp>
        <p:nvSpPr>
          <p:cNvPr id="6" name="5 Menos"/>
          <p:cNvSpPr/>
          <p:nvPr/>
        </p:nvSpPr>
        <p:spPr>
          <a:xfrm rot="19046413" flipV="1">
            <a:off x="7279254" y="2613125"/>
            <a:ext cx="226415" cy="21521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7" name="como te sientes al bailar.wav">
            <a:hlinkClick r:id="" action="ppaction://media"/>
          </p:cNvPr>
          <p:cNvPicPr>
            <a:picLocks noRot="1" noChangeAspect="1"/>
          </p:cNvPicPr>
          <p:nvPr>
            <a:wavAudioFile r:embed="rId2" name="como te sientes al bailar.wav"/>
          </p:nvPr>
        </p:nvPicPr>
        <p:blipFill>
          <a:blip r:embed="rId5" cstate="print"/>
          <a:stretch>
            <a:fillRect/>
          </a:stretch>
        </p:blipFill>
        <p:spPr>
          <a:xfrm>
            <a:off x="-1357354" y="2714620"/>
            <a:ext cx="304800" cy="304800"/>
          </a:xfrm>
          <a:prstGeom prst="rect">
            <a:avLst/>
          </a:prstGeom>
        </p:spPr>
      </p:pic>
    </p:spTree>
    <p:custDataLst>
      <p:tags r:id="rId1"/>
    </p:custDataLst>
  </p:cSld>
  <p:clrMapOvr>
    <a:masterClrMapping/>
  </p:clrMapOvr>
  <p:transition advTm="1308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89" fill="hold"/>
                                        <p:tgtEl>
                                          <p:spTgt spid="7"/>
                                        </p:tgtEl>
                                      </p:cBhvr>
                                    </p:cmd>
                                  </p:childTnLst>
                                </p:cTn>
                              </p:par>
                              <p:par>
                                <p:cTn id="7" presetID="8" presetClass="emph" presetSubtype="0" fill="hold" nodeType="withEffect">
                                  <p:stCondLst>
                                    <p:cond delay="0"/>
                                  </p:stCondLst>
                                  <p:childTnLst>
                                    <p:animRot by="21600000">
                                      <p:cBhvr>
                                        <p:cTn id="8" dur="2000" fill="hold"/>
                                        <p:tgtEl>
                                          <p:spTgt spid="4"/>
                                        </p:tgtEl>
                                        <p:attrNameLst>
                                          <p:attrName>r</p:attrName>
                                        </p:attrNameLst>
                                      </p:cBhvr>
                                    </p:animRot>
                                  </p:childTnLst>
                                </p:cTn>
                              </p:par>
                              <p:par>
                                <p:cTn id="9" presetID="5" presetClass="entr" presetSubtype="10"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heckerboard(across)">
                                      <p:cBhvr>
                                        <p:cTn id="11" dur="500"/>
                                        <p:tgtEl>
                                          <p:spTgt spid="5">
                                            <p:txEl>
                                              <p:pRg st="1" end="1"/>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checkerboard(across)">
                                      <p:cBhvr>
                                        <p:cTn id="14" dur="500"/>
                                        <p:tgtEl>
                                          <p:spTgt spid="5">
                                            <p:txEl>
                                              <p:pRg st="4" end="4"/>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checkerboard(across)">
                                      <p:cBhvr>
                                        <p:cTn id="17" dur="500"/>
                                        <p:tgtEl>
                                          <p:spTgt spid="5">
                                            <p:txEl>
                                              <p:pRg st="6" end="6"/>
                                            </p:txEl>
                                          </p:spTgt>
                                        </p:tgtEl>
                                      </p:cBhvr>
                                    </p:animEffect>
                                  </p:childTnLst>
                                </p:cTn>
                              </p:par>
                              <p:par>
                                <p:cTn id="18" presetID="8" presetClass="emph" presetSubtype="0" fill="hold" nodeType="withEffect">
                                  <p:stCondLst>
                                    <p:cond delay="0"/>
                                  </p:stCondLst>
                                  <p:childTnLst>
                                    <p:animRot by="21600000">
                                      <p:cBhvr>
                                        <p:cTn id="19" dur="2000" fill="hold"/>
                                        <p:tgtEl>
                                          <p:spTgt spid="5">
                                            <p:txEl>
                                              <p:pRg st="1" end="1"/>
                                            </p:txEl>
                                          </p:spTgt>
                                        </p:tgtEl>
                                        <p:attrNameLst>
                                          <p:attrName>r</p:attrName>
                                        </p:attrNameLst>
                                      </p:cBhvr>
                                    </p:animRot>
                                  </p:childTnLst>
                                </p:cTn>
                              </p:par>
                              <p:par>
                                <p:cTn id="20" presetID="8" presetClass="emph" presetSubtype="0" fill="hold" nodeType="withEffect">
                                  <p:stCondLst>
                                    <p:cond delay="0"/>
                                  </p:stCondLst>
                                  <p:childTnLst>
                                    <p:animRot by="21600000">
                                      <p:cBhvr>
                                        <p:cTn id="21" dur="2000" fill="hold"/>
                                        <p:tgtEl>
                                          <p:spTgt spid="5">
                                            <p:txEl>
                                              <p:pRg st="4" end="4"/>
                                            </p:txEl>
                                          </p:spTgt>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5">
                                            <p:txEl>
                                              <p:pRg st="6" end="6"/>
                                            </p:txEl>
                                          </p:spTgt>
                                        </p:tgtEl>
                                        <p:attrNameLst>
                                          <p:attrName>r</p:attrName>
                                        </p:attrNameLst>
                                      </p:cBhvr>
                                    </p:animRot>
                                  </p:childTnLst>
                                </p:cTn>
                              </p:par>
                              <p:par>
                                <p:cTn id="24" presetID="46" presetClass="path" presetSubtype="0" accel="50000" decel="50000" fill="hold" nodeType="withEffect">
                                  <p:stCondLst>
                                    <p:cond delay="0"/>
                                  </p:stCondLst>
                                  <p:childTnLst>
                                    <p:animMotion origin="layout" path="M 0 0  C -0.004 -0.08923  0.046 -0.16647  0.113 -0.1718  C 0.177 -0.17846  0.237 -0.11853  0.241 -0.03196  C 0.246 0.04794  0.204 0.12252  0.144 0.12785  C 0.089 0.13185  0.037 0.08257  0.033 0.00799  C 0.029 -0.05993  0.064 -0.12386  0.115 -0.12918  C 0.162 -0.13318  0.206 -0.09189  0.209 -0.0293  C 0.212 0.02664  0.184 0.08124  0.142 0.0839  C 0.104 0.0879  0.068 0.05594  0.065 0.00533  C 0.063 -0.03995  0.084 -0.0839  0.117 -0.08657  C 0.146 -0.08923  0.175 -0.06526  0.177 -0.02664  C 0.179 0.00666  0.164 0.03862  0.14 0.04129  C 0.12 0.04395  0.099 0.0293  0.098 0.00266  C 0.096 -0.01865  0.104 -0.04129  0.119 -0.04395  C 0.131 -0.04395  0.143 -0.03862  0.145 -0.02397  C 0.146 -0.01465  0.144 -0.00533  0.138 -0.00133  C 0.135 0  0.133 0  0.13 -0.00133  E" pathEditMode="relative" ptsTypes="">
                                      <p:cBhvr>
                                        <p:cTn id="25"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26"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928662" y="1785926"/>
            <a:ext cx="7215238" cy="4214842"/>
          </a:xfrm>
        </p:spPr>
        <p:txBody>
          <a:bodyPr/>
          <a:lstStyle/>
          <a:p>
            <a:pPr algn="l"/>
            <a:r>
              <a:rPr lang="es-MX" dirty="0" smtClean="0">
                <a:solidFill>
                  <a:schemeClr val="tx1"/>
                </a:solidFill>
              </a:rPr>
              <a:t>Tipos de letras de:</a:t>
            </a:r>
          </a:p>
          <a:p>
            <a:pPr algn="l"/>
            <a:r>
              <a:rPr lang="es-MX" dirty="0" smtClean="0">
                <a:solidFill>
                  <a:schemeClr val="tx1"/>
                </a:solidFill>
              </a:rPr>
              <a:t>http://www.dafont.com</a:t>
            </a:r>
            <a:endParaRPr lang="es-ES" dirty="0">
              <a:solidFill>
                <a:schemeClr val="tx1"/>
              </a:solidFill>
            </a:endParaRPr>
          </a:p>
        </p:txBody>
      </p:sp>
      <p:sp>
        <p:nvSpPr>
          <p:cNvPr id="2" name="1 Título"/>
          <p:cNvSpPr>
            <a:spLocks noGrp="1"/>
          </p:cNvSpPr>
          <p:nvPr>
            <p:ph type="ctrTitle"/>
          </p:nvPr>
        </p:nvSpPr>
        <p:spPr>
          <a:xfrm>
            <a:off x="714348" y="571480"/>
            <a:ext cx="7772400" cy="1470025"/>
          </a:xfrm>
          <a:effectLst>
            <a:outerShdw blurRad="50800" dist="38100" dir="5400000" algn="t" rotWithShape="0">
              <a:prstClr val="black">
                <a:alpha val="40000"/>
              </a:prstClr>
            </a:outerShdw>
          </a:effectLst>
        </p:spPr>
        <p:txBody>
          <a:bodyPr>
            <a:normAutofit/>
          </a:bodyPr>
          <a:lstStyle/>
          <a:p>
            <a:pPr algn="ct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lumMod val="75000"/>
                  </a:schemeClr>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C</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bg2">
                    <a:lumMod val="75000"/>
                  </a:schemeClr>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R</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92D050"/>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E</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D</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7030A0"/>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I</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B0F0"/>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T</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1">
                    <a:lumMod val="75000"/>
                  </a:schemeClr>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O</a:t>
            </a:r>
            <a:r>
              <a:rPr lang="es-MX" sz="6600" b="1" cap="none"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3CC"/>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rPr>
              <a:t>S</a:t>
            </a:r>
            <a:endParaRPr lang="es-ES" sz="6600" b="1" cap="none"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33CC"/>
              </a:solidFill>
              <a:effectLst>
                <a:glow rad="228600">
                  <a:schemeClr val="accent3">
                    <a:satMod val="175000"/>
                    <a:alpha val="40000"/>
                  </a:schemeClr>
                </a:glow>
                <a:outerShdw blurRad="50800" dist="40000" dir="5400000" algn="tl" rotWithShape="0">
                  <a:srgbClr val="000000">
                    <a:shade val="5000"/>
                    <a:satMod val="120000"/>
                    <a:alpha val="33000"/>
                  </a:srgbClr>
                </a:outerShdw>
              </a:effectLst>
              <a:latin typeface="DiegoCon 3D" pitchFamily="2" charset="0"/>
            </a:endParaRPr>
          </a:p>
        </p:txBody>
      </p:sp>
      <p:sp>
        <p:nvSpPr>
          <p:cNvPr id="4" name="3 Menos"/>
          <p:cNvSpPr/>
          <p:nvPr/>
        </p:nvSpPr>
        <p:spPr>
          <a:xfrm rot="18638671">
            <a:off x="3631461" y="906116"/>
            <a:ext cx="335637" cy="332331"/>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ransition advTm="3588"/>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01 Adagio Contabile - La Sorpresa.wma">
            <a:hlinkClick r:id="" action="ppaction://media"/>
          </p:cNvPr>
          <p:cNvPicPr>
            <a:picLocks noRot="1" noChangeAspect="1"/>
          </p:cNvPicPr>
          <p:nvPr>
            <a:audioFile r:link="rId1"/>
          </p:nvPr>
        </p:nvPicPr>
        <p:blipFill>
          <a:blip r:embed="rId3" cstate="print"/>
          <a:stretch>
            <a:fillRect/>
          </a:stretch>
        </p:blipFill>
        <p:spPr>
          <a:xfrm>
            <a:off x="1763688" y="5589240"/>
            <a:ext cx="304800" cy="304800"/>
          </a:xfrm>
          <a:prstGeom prst="rect">
            <a:avLst/>
          </a:prstGeom>
        </p:spPr>
      </p:pic>
      <p:pic>
        <p:nvPicPr>
          <p:cNvPr id="3" name="2 Imagen" descr="TEMA.png"/>
          <p:cNvPicPr>
            <a:picLocks noChangeAspect="1"/>
          </p:cNvPicPr>
          <p:nvPr/>
        </p:nvPicPr>
        <p:blipFill>
          <a:blip r:embed="rId4" cstate="print"/>
          <a:stretch>
            <a:fillRect/>
          </a:stretch>
        </p:blipFill>
        <p:spPr>
          <a:xfrm>
            <a:off x="1547664" y="1052736"/>
            <a:ext cx="5940152" cy="4455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gaby\Pictures\small.gif"/>
          <p:cNvPicPr>
            <a:picLocks noChangeAspect="1" noChangeArrowheads="1" noCrop="1"/>
          </p:cNvPicPr>
          <p:nvPr/>
        </p:nvPicPr>
        <p:blipFill>
          <a:blip r:embed="rId5" cstate="print"/>
          <a:srcRect/>
          <a:stretch>
            <a:fillRect/>
          </a:stretch>
        </p:blipFill>
        <p:spPr bwMode="auto">
          <a:xfrm>
            <a:off x="323528" y="2996952"/>
            <a:ext cx="952500" cy="857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Users\gaby\Pictures\imagesCADWJRGG.jpg"/>
          <p:cNvPicPr>
            <a:picLocks noChangeAspect="1" noChangeArrowheads="1"/>
          </p:cNvPicPr>
          <p:nvPr/>
        </p:nvPicPr>
        <p:blipFill>
          <a:blip r:embed="rId6" cstate="print"/>
          <a:srcRect/>
          <a:stretch>
            <a:fillRect/>
          </a:stretch>
        </p:blipFill>
        <p:spPr bwMode="auto">
          <a:xfrm>
            <a:off x="6300192" y="188640"/>
            <a:ext cx="704850" cy="704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30" name="AutoShape 6" descr="data:image/jpeg;base64,/9j/4AAQSkZJRgABAQAAAQABAAD/2wCEAAkGBhQGERQUExQTFRUVFR4ZFRcWFR0cIBcaHxcaFxYiGRcYHCkeIyAjHxgcIjssIygpLCwsFR80NTAqNSgrLCkBCQoKDQsNGQ4OGTUkHiQ1NTU1NTQ1LzU1NS80KTQ0NTUvNTI2Ni8vNTQ0NCw0LCwqLDU0NDQ0LTYvLCwsLCwsLP/AABEIAEoASgMBIgACEQEDEQH/xAAbAAACAwEBAQAAAAAAAAAAAAAABgQFBwIDAf/EADcQAAEDAgIHBQcCBwAAAAAAAAEAAgMEEQUhBhIxQVFhgRMicaHBBzJCUpGx8BbRFCQzYnKCov/EABoBAAEFAQAAAAAAAAAAAAAAAAQBAgMFBgD/xAAoEQACAgEDAwQBBQAAAAAAAAABAgADEQQSMRMhQQUiUWEUIzJxgfD/2gAMAwEAAhEDEQA/ANxQhC6dBC8KutZQNLnuDQOPpzVF+ppcQJFNCXD5n5eSgt1FdRwx7/HmPVGbiMiEtdpiDt0Y5auz/pfTi1ZQi8kLXgbS02PqoPzU8qR/RjukfBEZEKrwvSGLFMgdV+9jsj049FaItLFsXchyJGQVODBCEJ8SCj19a3Do3PebBo+vABSEl6b15llZCDk0a7uZPu+qF1moGmpaySVpvYCd4dTO0jkM0/uA9xm4fnHemdjxEAGgADYAlalxrs2NZDG6TVHvWs2/+R29FBl06dRPDZoHMG83vlxAtmFUUXCtdx7seTCGQsceI7mdcGdQW1AkAINwdmaO0SN6h9xBVIuL4Syu7ze7IMw5uWfRemjuPOqCYZv6rdh+cD1C7klyS5jF4JGyMycMweY/LIRdeKbBYvB5H+8yXp712maChRsOrBiETJBse0Hw4jps6KStYCCMiV/EFnOkbtetlvu1R01QtGWeaYw/w9YTuewEdMj6Kn9aUtpe3zCdMffGHAKbtohI6x+UchvPNV2mlCKqncbC7Mx9bH7pG0k9on6Vc0RDvkC7QbA5C9xsT3g00mldFHNqs1Z472uQRfI7eBQjaaxaFWtc/Y8yQON+SZHwGp/l4jwGo7pkPKytY39tmNh2c1QTUUuBQPje33j3XAjafPcu8X0zp8AYHSOI7oIFttxks8dNf1Nu0/x9QksuM5lni1SKBotrOe7JkY2uPLlzSxUOqZRd/Zjg0DZyvdXOi0rsXibWNc0mZvcccyxt7WDdxBHkoWISWLs75nPjx2c0ZrNM1FSvtxk47xlbhiRmMegVQZqYg5akhAHAGzvuSmVLOgUerA93zSm3gAB9wfomZa7RZ/HTPwIBb+8wS9ppgxxOHXYLyRZgcR8Q/OCYVw+Zse0gKe2tbUKNwY1WKnImJVeAU2OvY+aPXLd2s5txwOqU+0Wkgoo2xxwloa0NY0EBoAFgPBQtKcGjicZYHNzzfHffvLfHgl6OvLhkVlLbNb6f+mp9viHgV2+4iM80jsSdrSEf2tGxv7nmlPS32fs0ic13aubq5W2i3IFeLoJJHX7Qdb3+t1YsqnsABeT42Pmqzr6iuzrLZljzJdqkbSO0tcPqBgdLHTQt1GRttrE6zjvJyAFyST1VZK50xDG95zjZo4krxnrr5bSdgG/wTjoho+KQ9tKWmQjutv7g3/7HyR1FWp9StBtPYSNmSlfbGPCaAYZCyMfC23idrj1JJ6qWhC2YAUYErSczl7dcKprcBNVseVcISzoi1+gUlRe0nmqKX2W1AN2yEHxWroTWVWGGGYoJHEy1ugFaz44z4gei7Hs/rH7XsHgB6rT0IX8HTZzsEf1X+ZntD7OJIDcyC/G6ZKHRk0tryEq+QilUKMKMRhJPM84YuxFs16IQnRJ//9k="/>
          <p:cNvSpPr>
            <a:spLocks noChangeAspect="1" noChangeArrowheads="1"/>
          </p:cNvSpPr>
          <p:nvPr/>
        </p:nvSpPr>
        <p:spPr bwMode="auto">
          <a:xfrm>
            <a:off x="63500" y="-347663"/>
            <a:ext cx="704850" cy="7048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1" name="Picture 7" descr="C:\Users\gaby\Pictures\imagesCA0AP4TG.jpg"/>
          <p:cNvPicPr>
            <a:picLocks noChangeAspect="1" noChangeArrowheads="1"/>
          </p:cNvPicPr>
          <p:nvPr/>
        </p:nvPicPr>
        <p:blipFill>
          <a:blip r:embed="rId7" cstate="print"/>
          <a:srcRect/>
          <a:stretch>
            <a:fillRect/>
          </a:stretch>
        </p:blipFill>
        <p:spPr bwMode="auto">
          <a:xfrm>
            <a:off x="7740352" y="3068960"/>
            <a:ext cx="934592" cy="844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2" name="Picture 8" descr="C:\Users\gaby\Pictures\emoticon.png"/>
          <p:cNvPicPr>
            <a:picLocks noChangeAspect="1" noChangeArrowheads="1"/>
          </p:cNvPicPr>
          <p:nvPr/>
        </p:nvPicPr>
        <p:blipFill>
          <a:blip r:embed="rId8" cstate="print"/>
          <a:srcRect/>
          <a:stretch>
            <a:fillRect/>
          </a:stretch>
        </p:blipFill>
        <p:spPr bwMode="auto">
          <a:xfrm>
            <a:off x="2339752" y="188640"/>
            <a:ext cx="704850" cy="7048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9 Imagen" descr="Nina%20bailando.gif"/>
          <p:cNvPicPr>
            <a:picLocks noChangeAspect="1"/>
          </p:cNvPicPr>
          <p:nvPr/>
        </p:nvPicPr>
        <p:blipFill>
          <a:blip r:embed="rId9" cstate="print"/>
          <a:stretch>
            <a:fillRect/>
          </a:stretch>
        </p:blipFill>
        <p:spPr>
          <a:xfrm>
            <a:off x="3923928" y="4797152"/>
            <a:ext cx="1290403" cy="1774304"/>
          </a:xfrm>
          <a:prstGeom prst="rect">
            <a:avLst/>
          </a:prstGeom>
        </p:spPr>
      </p:pic>
    </p:spTree>
  </p:cSld>
  <p:clrMapOvr>
    <a:masterClrMapping/>
  </p:clrMapOvr>
  <p:transition advTm="17115">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1000"/>
                                  </p:stCondLst>
                                  <p:childTnLst>
                                    <p:animClr clrSpc="rgb">
                                      <p:cBhvr override="childStyle">
                                        <p:cTn id="6" dur="500" fill="hold"/>
                                        <p:tgtEl>
                                          <p:spTgt spid="3"/>
                                        </p:tgtEl>
                                        <p:attrNameLst>
                                          <p:attrName>style.color</p:attrName>
                                        </p:attrNameLst>
                                      </p:cBhvr>
                                      <p:to>
                                        <a:schemeClr val="accent2"/>
                                      </p:to>
                                    </p:animClr>
                                    <p:animClr clrSpc="rgb">
                                      <p:cBhvr>
                                        <p:cTn id="7" dur="500" fill="hold"/>
                                        <p:tgtEl>
                                          <p:spTgt spid="3"/>
                                        </p:tgtEl>
                                        <p:attrNameLst>
                                          <p:attrName>fillcolor</p:attrName>
                                        </p:attrNameLst>
                                      </p:cBhvr>
                                      <p:to>
                                        <a:schemeClr val="accent2"/>
                                      </p:to>
                                    </p:animClr>
                                    <p:set>
                                      <p:cBhvr>
                                        <p:cTn id="8" dur="500" fill="hold"/>
                                        <p:tgtEl>
                                          <p:spTgt spid="3"/>
                                        </p:tgtEl>
                                        <p:attrNameLst>
                                          <p:attrName>fill.type</p:attrName>
                                        </p:attrNameLst>
                                      </p:cBhvr>
                                      <p:to>
                                        <p:strVal val="solid"/>
                                      </p:to>
                                    </p:set>
                                    <p:set>
                                      <p:cBhvr>
                                        <p:cTn id="9" dur="500" fill="hold"/>
                                        <p:tgtEl>
                                          <p:spTgt spid="3"/>
                                        </p:tgtEl>
                                        <p:attrNameLst>
                                          <p:attrName>fill.on</p:attrName>
                                        </p:attrNameLst>
                                      </p:cBhvr>
                                      <p:to>
                                        <p:strVal val="true"/>
                                      </p:to>
                                    </p:set>
                                    <p:animRot by="120000">
                                      <p:cBhvr>
                                        <p:cTn id="10" dur="500" fill="hold">
                                          <p:stCondLst>
                                            <p:cond delay="0"/>
                                          </p:stCondLst>
                                        </p:cTn>
                                        <p:tgtEl>
                                          <p:spTgt spid="3"/>
                                        </p:tgtEl>
                                        <p:attrNameLst>
                                          <p:attrName>r</p:attrName>
                                        </p:attrNameLst>
                                      </p:cBhvr>
                                    </p:animRot>
                                    <p:animRot by="-240000">
                                      <p:cBhvr>
                                        <p:cTn id="11" dur="1000" fill="hold">
                                          <p:stCondLst>
                                            <p:cond delay="1000"/>
                                          </p:stCondLst>
                                        </p:cTn>
                                        <p:tgtEl>
                                          <p:spTgt spid="3"/>
                                        </p:tgtEl>
                                        <p:attrNameLst>
                                          <p:attrName>r</p:attrName>
                                        </p:attrNameLst>
                                      </p:cBhvr>
                                    </p:animRot>
                                    <p:animRot by="240000">
                                      <p:cBhvr>
                                        <p:cTn id="12" dur="1000" fill="hold">
                                          <p:stCondLst>
                                            <p:cond delay="2000"/>
                                          </p:stCondLst>
                                        </p:cTn>
                                        <p:tgtEl>
                                          <p:spTgt spid="3"/>
                                        </p:tgtEl>
                                        <p:attrNameLst>
                                          <p:attrName>r</p:attrName>
                                        </p:attrNameLst>
                                      </p:cBhvr>
                                    </p:animRot>
                                    <p:animRot by="-240000">
                                      <p:cBhvr>
                                        <p:cTn id="13" dur="1000" fill="hold">
                                          <p:stCondLst>
                                            <p:cond delay="3000"/>
                                          </p:stCondLst>
                                        </p:cTn>
                                        <p:tgtEl>
                                          <p:spTgt spid="3"/>
                                        </p:tgtEl>
                                        <p:attrNameLst>
                                          <p:attrName>r</p:attrName>
                                        </p:attrNameLst>
                                      </p:cBhvr>
                                    </p:animRot>
                                    <p:animRot by="120000">
                                      <p:cBhvr>
                                        <p:cTn id="14" dur="1000" fill="hold">
                                          <p:stCondLst>
                                            <p:cond delay="4000"/>
                                          </p:stCondLst>
                                        </p:cTn>
                                        <p:tgtEl>
                                          <p:spTgt spid="3"/>
                                        </p:tgtEl>
                                        <p:attrNameLst>
                                          <p:attrName>r</p:attrName>
                                        </p:attrNameLst>
                                      </p:cBhvr>
                                    </p:animRot>
                                  </p:childTnLst>
                                </p:cTn>
                              </p:par>
                              <p:par>
                                <p:cTn id="15" presetID="32" presetClass="emph" presetSubtype="0" fill="hold" nodeType="withEffect">
                                  <p:stCondLst>
                                    <p:cond delay="1000"/>
                                  </p:stCondLst>
                                  <p:childTnLst>
                                    <p:animClr clrSpc="rgb">
                                      <p:cBhvr override="childStyle">
                                        <p:cTn id="16" dur="100" fill="hold"/>
                                        <p:tgtEl>
                                          <p:spTgt spid="1031"/>
                                        </p:tgtEl>
                                        <p:attrNameLst>
                                          <p:attrName>style.color</p:attrName>
                                        </p:attrNameLst>
                                      </p:cBhvr>
                                      <p:to>
                                        <a:schemeClr val="accent2"/>
                                      </p:to>
                                    </p:animClr>
                                    <p:animClr clrSpc="rgb">
                                      <p:cBhvr>
                                        <p:cTn id="17" dur="100" fill="hold"/>
                                        <p:tgtEl>
                                          <p:spTgt spid="1031"/>
                                        </p:tgtEl>
                                        <p:attrNameLst>
                                          <p:attrName>fillcolor</p:attrName>
                                        </p:attrNameLst>
                                      </p:cBhvr>
                                      <p:to>
                                        <a:schemeClr val="accent2"/>
                                      </p:to>
                                    </p:animClr>
                                    <p:set>
                                      <p:cBhvr>
                                        <p:cTn id="18" dur="100" fill="hold"/>
                                        <p:tgtEl>
                                          <p:spTgt spid="1031"/>
                                        </p:tgtEl>
                                        <p:attrNameLst>
                                          <p:attrName>fill.type</p:attrName>
                                        </p:attrNameLst>
                                      </p:cBhvr>
                                      <p:to>
                                        <p:strVal val="solid"/>
                                      </p:to>
                                    </p:set>
                                    <p:set>
                                      <p:cBhvr>
                                        <p:cTn id="19" dur="100" fill="hold"/>
                                        <p:tgtEl>
                                          <p:spTgt spid="1031"/>
                                        </p:tgtEl>
                                        <p:attrNameLst>
                                          <p:attrName>fill.on</p:attrName>
                                        </p:attrNameLst>
                                      </p:cBhvr>
                                      <p:to>
                                        <p:strVal val="true"/>
                                      </p:to>
                                    </p:set>
                                    <p:animRot by="120000">
                                      <p:cBhvr>
                                        <p:cTn id="20" dur="100" fill="hold">
                                          <p:stCondLst>
                                            <p:cond delay="0"/>
                                          </p:stCondLst>
                                        </p:cTn>
                                        <p:tgtEl>
                                          <p:spTgt spid="1031"/>
                                        </p:tgtEl>
                                        <p:attrNameLst>
                                          <p:attrName>r</p:attrName>
                                        </p:attrNameLst>
                                      </p:cBhvr>
                                    </p:animRot>
                                    <p:animRot by="-240000">
                                      <p:cBhvr>
                                        <p:cTn id="21" dur="200" fill="hold">
                                          <p:stCondLst>
                                            <p:cond delay="200"/>
                                          </p:stCondLst>
                                        </p:cTn>
                                        <p:tgtEl>
                                          <p:spTgt spid="1031"/>
                                        </p:tgtEl>
                                        <p:attrNameLst>
                                          <p:attrName>r</p:attrName>
                                        </p:attrNameLst>
                                      </p:cBhvr>
                                    </p:animRot>
                                    <p:animRot by="240000">
                                      <p:cBhvr>
                                        <p:cTn id="22" dur="200" fill="hold">
                                          <p:stCondLst>
                                            <p:cond delay="400"/>
                                          </p:stCondLst>
                                        </p:cTn>
                                        <p:tgtEl>
                                          <p:spTgt spid="1031"/>
                                        </p:tgtEl>
                                        <p:attrNameLst>
                                          <p:attrName>r</p:attrName>
                                        </p:attrNameLst>
                                      </p:cBhvr>
                                    </p:animRot>
                                    <p:animRot by="-240000">
                                      <p:cBhvr>
                                        <p:cTn id="23" dur="200" fill="hold">
                                          <p:stCondLst>
                                            <p:cond delay="600"/>
                                          </p:stCondLst>
                                        </p:cTn>
                                        <p:tgtEl>
                                          <p:spTgt spid="1031"/>
                                        </p:tgtEl>
                                        <p:attrNameLst>
                                          <p:attrName>r</p:attrName>
                                        </p:attrNameLst>
                                      </p:cBhvr>
                                    </p:animRot>
                                    <p:animRot by="120000">
                                      <p:cBhvr>
                                        <p:cTn id="24" dur="200" fill="hold">
                                          <p:stCondLst>
                                            <p:cond delay="800"/>
                                          </p:stCondLst>
                                        </p:cTn>
                                        <p:tgtEl>
                                          <p:spTgt spid="1031"/>
                                        </p:tgtEl>
                                        <p:attrNameLst>
                                          <p:attrName>r</p:attrName>
                                        </p:attrNameLst>
                                      </p:cBhvr>
                                    </p:animRot>
                                  </p:childTnLst>
                                </p:cTn>
                              </p:par>
                              <p:par>
                                <p:cTn id="25" presetID="48" presetClass="path" presetSubtype="0" accel="50000" decel="50000" fill="hold" nodeType="withEffect">
                                  <p:stCondLst>
                                    <p:cond delay="1000"/>
                                  </p:stCondLst>
                                  <p:childTnLst>
                                    <p:animMotion origin="layout" path="M 0 0  C 0.008 0.01066  0.017 0.02131  0.021 0.03463  C 0.025 0.04929  0.027 0.0666  0.029 0.08392  C 0.031 0.10124  0.029 0.11589  0.027 0.13188  C 0.025 0.14653  0.022 0.16252  0.015 0.17584  C 0.009 0.18916  -0.001 0.19981  -0.012 0.20781  C -0.022 0.2158  -0.034 0.22113  -0.046 0.22379  C -0.058 0.22646  -0.07 0.22646  -0.081 0.22379  C -0.093 0.22113  -0.104 0.21447  -0.113 0.20381  C -0.122 0.19449  -0.13 0.1825  -0.134 0.16784  C -0.139 0.15452  -0.141 0.13587  -0.141 0.12122  C -0.142 0.10657  -0.141 0.08925  -0.136 0.0746  C -0.131 0.06128  -0.122 0.05062  -0.11 0.04529  C -0.098 0.0413  -0.086 0.04662  -0.078 0.05595  C -0.071 0.06527  -0.066 0.07993  -0.065 0.09724  C -0.065 0.11456  -0.066 0.13055  -0.071 0.14387  C -0.076 0.15719  -0.075 0.15985  -0.095 0.17717  C -0.113 0.19582  -0.131 0.19049  -0.142 0.19182  C -0.153 0.19182  -0.162 0.18649  -0.173 0.18117  C -0.185 0.17451  -0.195 0.16252  -0.202 0.15186  C -0.209 0.1412  -0.212 0.12788  -0.216 0.10657  C -0.219 0.08525  -0.219 0.0746  -0.219 0.05861  C -0.219 0.04263  -0.219 0.02664  -0.219 0.01066  E" pathEditMode="relative" ptsTypes="">
                                      <p:cBhvr>
                                        <p:cTn id="26" dur="2000" fill="hold"/>
                                        <p:tgtEl>
                                          <p:spTgt spid="1027"/>
                                        </p:tgtEl>
                                        <p:attrNameLst>
                                          <p:attrName>ppt_x</p:attrName>
                                          <p:attrName>ppt_y</p:attrName>
                                        </p:attrNameLst>
                                      </p:cBhvr>
                                    </p:animMotion>
                                  </p:childTnLst>
                                </p:cTn>
                              </p:par>
                              <p:par>
                                <p:cTn id="27" presetID="46" presetClass="path" presetSubtype="0" accel="50000" decel="50000" fill="hold" nodeType="withEffect">
                                  <p:stCondLst>
                                    <p:cond delay="1000"/>
                                  </p:stCondLst>
                                  <p:childTnLst>
                                    <p:animMotion origin="layout" path="M 0 0  C -0.004 -0.08925  0.046 -0.16651  0.113 -0.17184  C 0.177 -0.1785  0.237 -0.11856  0.241 -0.03197  C 0.246 0.04796  0.204 0.12255  0.144 0.12788  C 0.089 0.13188  0.037 0.08259  0.033 0.00799  C 0.029 -0.05994  0.064 -0.12389  0.115 -0.12921  C 0.162 -0.13321  0.206 -0.09191  0.209 -0.02931  C 0.212 0.02664  0.184 0.08126  0.142 0.08392  C 0.104 0.08792  0.068 0.05595  0.065 0.00533  C 0.063 -0.03996  0.084 -0.08392  0.117 -0.08659  C 0.146 -0.08925  0.175 -0.06527  0.177 -0.02664  C 0.179 0.00666  0.164 0.03863  0.14 0.0413  C 0.12 0.04396  0.099 0.02931  0.098 0.00266  C 0.096 -0.01865  0.104 -0.0413  0.119 -0.04396  C 0.131 -0.04396  0.143 -0.03863  0.145 -0.02398  C 0.146 -0.01465  0.144 -0.00533  0.138 -0.00133  C 0.135 0  0.133 0  0.13 -0.00133  E" pathEditMode="relative" ptsTypes="">
                                      <p:cBhvr>
                                        <p:cTn id="28" dur="2000" fill="hold"/>
                                        <p:tgtEl>
                                          <p:spTgt spid="1032"/>
                                        </p:tgtEl>
                                        <p:attrNameLst>
                                          <p:attrName>ppt_x</p:attrName>
                                          <p:attrName>ppt_y</p:attrName>
                                        </p:attrNameLst>
                                      </p:cBhvr>
                                    </p:animMotion>
                                  </p:childTnLst>
                                </p:cTn>
                              </p:par>
                              <p:par>
                                <p:cTn id="29" presetID="28" presetClass="path" presetSubtype="0" accel="50000" decel="50000" fill="hold" nodeType="withEffect">
                                  <p:stCondLst>
                                    <p:cond delay="1000"/>
                                  </p:stCondLst>
                                  <p:childTnLst>
                                    <p:animMotion origin="layout" path="M 0 0  C 0.017 0  0.031 0.01865  0.031 0.0413  C 0.031 0.06527  0.017 0.08392  0 0.08392  C -0.017 0.08392  -0.031 0.10257  -0.031 0.12522  C -0.031 0.14786  -0.017 0.16651  0 0.16651  C 0.017 0.16651  0.031 0.18516  0.031 0.20781  C 0.031 0.23045  0.017 0.2491  0 0.2491  C -0.017 0.2491  -0.031 0.26775  -0.031 0.29173  C -0.031 0.31438  -0.017 0.33302  0 0.33302  C 0.017 0.33302  0.031 0.31438  0.031 0.29173  C 0.031 0.26775  0.017 0.2491  0 0.2491  C -0.017 0.2491  -0.031 0.23045  -0.031 0.20781  C -0.031 0.18516  -0.017 0.16651  0 0.16651  C 0.017 0.16651  0.031 0.14786  0.031 0.12522  C 0.031 0.10257  0.017 0.08392  0 0.08392  C -0.017 0.08392  -0.031 0.06527  -0.031 0.0413  C -0.031 0.01865  -0.017 0  0 0  Z" pathEditMode="relative" ptsTypes="">
                                      <p:cBhvr>
                                        <p:cTn id="30" dur="2000" fill="hold"/>
                                        <p:tgtEl>
                                          <p:spTgt spid="1031"/>
                                        </p:tgtEl>
                                        <p:attrNameLst>
                                          <p:attrName>ppt_x</p:attrName>
                                          <p:attrName>ppt_y</p:attrName>
                                        </p:attrNameLst>
                                      </p:cBhvr>
                                    </p:animMotion>
                                  </p:childTnLst>
                                </p:cTn>
                              </p:par>
                              <p:par>
                                <p:cTn id="31" presetID="1" presetClass="mediacall" presetSubtype="0" fill="hold" nodeType="withEffect">
                                  <p:stCondLst>
                                    <p:cond delay="1000"/>
                                  </p:stCondLst>
                                  <p:childTnLst>
                                    <p:cmd type="call" cmd="playFrom(0.0)">
                                      <p:cBhvr>
                                        <p:cTn id="32" dur="54520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3"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INTRODUCIÓN</a:t>
            </a:r>
            <a:endParaRPr lang="es-ES"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7 CuadroTexto"/>
          <p:cNvSpPr txBox="1"/>
          <p:nvPr/>
        </p:nvSpPr>
        <p:spPr>
          <a:xfrm>
            <a:off x="1500166" y="4643446"/>
            <a:ext cx="6429420" cy="4616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MX" sz="2400"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3">
                      <a:satMod val="175000"/>
                      <a:alpha val="40000"/>
                    </a:schemeClr>
                  </a:glow>
                  <a:outerShdw blurRad="80000" dist="40000" dir="5040000" algn="tl">
                    <a:srgbClr val="000000">
                      <a:alpha val="30000"/>
                    </a:srgbClr>
                  </a:outerShdw>
                </a:effectLst>
              </a:rPr>
              <a:t>VER VIDEO</a:t>
            </a:r>
            <a:endParaRPr lang="es-ES" sz="24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3">
                    <a:satMod val="175000"/>
                    <a:alpha val="40000"/>
                  </a:schemeClr>
                </a:glow>
                <a:outerShdw blurRad="80000" dist="40000" dir="5040000" algn="tl">
                  <a:srgbClr val="000000">
                    <a:alpha val="30000"/>
                  </a:srgbClr>
                </a:outerShdw>
              </a:effectLst>
            </a:endParaRPr>
          </a:p>
        </p:txBody>
      </p:sp>
      <p:grpSp>
        <p:nvGrpSpPr>
          <p:cNvPr id="10" name="9 Grupo"/>
          <p:cNvGrpSpPr/>
          <p:nvPr/>
        </p:nvGrpSpPr>
        <p:grpSpPr>
          <a:xfrm>
            <a:off x="-2000296" y="-2571792"/>
            <a:ext cx="13573188" cy="13019513"/>
            <a:chOff x="-2000296" y="-2571792"/>
            <a:chExt cx="13573188" cy="13019513"/>
          </a:xfrm>
        </p:grpSpPr>
        <p:grpSp>
          <p:nvGrpSpPr>
            <p:cNvPr id="7" name="6 Grupo"/>
            <p:cNvGrpSpPr/>
            <p:nvPr/>
          </p:nvGrpSpPr>
          <p:grpSpPr>
            <a:xfrm>
              <a:off x="-2000296" y="-2571792"/>
              <a:ext cx="13573188" cy="13019513"/>
              <a:chOff x="-1928858" y="-2571792"/>
              <a:chExt cx="13573188" cy="13019513"/>
            </a:xfrm>
          </p:grpSpPr>
          <p:pic>
            <p:nvPicPr>
              <p:cNvPr id="4" name="3 Imagen" descr="pantalla gig.gif"/>
              <p:cNvPicPr>
                <a:picLocks noChangeAspect="1"/>
              </p:cNvPicPr>
              <p:nvPr/>
            </p:nvPicPr>
            <p:blipFill>
              <a:blip r:embed="rId2" cstate="print"/>
              <a:stretch>
                <a:fillRect/>
              </a:stretch>
            </p:blipFill>
            <p:spPr>
              <a:xfrm>
                <a:off x="-1928858" y="-2571792"/>
                <a:ext cx="13573188" cy="13019513"/>
              </a:xfrm>
              <a:prstGeom prst="rect">
                <a:avLst/>
              </a:prstGeom>
            </p:spPr>
          </p:pic>
          <p:pic>
            <p:nvPicPr>
              <p:cNvPr id="1027" name="Picture 3"/>
              <p:cNvPicPr>
                <a:picLocks noChangeAspect="1" noChangeArrowheads="1"/>
              </p:cNvPicPr>
              <p:nvPr/>
            </p:nvPicPr>
            <p:blipFill>
              <a:blip r:embed="rId3" cstate="print"/>
              <a:srcRect l="17773" t="13541" r="31836" b="19792"/>
              <a:stretch>
                <a:fillRect/>
              </a:stretch>
            </p:blipFill>
            <p:spPr bwMode="auto">
              <a:xfrm>
                <a:off x="2928926" y="2214555"/>
                <a:ext cx="3357586" cy="1643074"/>
              </a:xfrm>
              <a:prstGeom prst="rect">
                <a:avLst/>
              </a:prstGeom>
              <a:noFill/>
              <a:ln w="9525">
                <a:noFill/>
                <a:miter lim="800000"/>
                <a:headEnd/>
                <a:tailEnd/>
              </a:ln>
              <a:effectLst/>
            </p:spPr>
          </p:pic>
        </p:grpSp>
        <p:pic>
          <p:nvPicPr>
            <p:cNvPr id="1028" name="Picture 4"/>
            <p:cNvPicPr>
              <a:picLocks noChangeAspect="1" noChangeArrowheads="1"/>
            </p:cNvPicPr>
            <p:nvPr/>
          </p:nvPicPr>
          <p:blipFill>
            <a:blip r:embed="rId4" cstate="print"/>
            <a:srcRect l="20160" t="19173" r="72699" b="70833"/>
            <a:stretch>
              <a:fillRect/>
            </a:stretch>
          </p:blipFill>
          <p:spPr bwMode="auto">
            <a:xfrm>
              <a:off x="2857488" y="2214554"/>
              <a:ext cx="3357586" cy="1758474"/>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5400" dirty="0" smtClean="0">
                <a:solidFill>
                  <a:srgbClr val="00B0F0"/>
                </a:solidFill>
                <a:latin typeface="Curlz MT" pitchFamily="82" charset="0"/>
              </a:rPr>
              <a:t>     MENÚ PRINCIPAL</a:t>
            </a:r>
            <a:endParaRPr lang="es-ES" sz="5400" dirty="0">
              <a:solidFill>
                <a:srgbClr val="00B0F0"/>
              </a:solidFill>
              <a:latin typeface="Curlz MT" pitchFamily="82" charset="0"/>
            </a:endParaRPr>
          </a:p>
        </p:txBody>
      </p:sp>
      <p:grpSp>
        <p:nvGrpSpPr>
          <p:cNvPr id="14" name="13 Grupo"/>
          <p:cNvGrpSpPr/>
          <p:nvPr/>
        </p:nvGrpSpPr>
        <p:grpSpPr>
          <a:xfrm>
            <a:off x="1428728" y="1428736"/>
            <a:ext cx="1928826" cy="2083844"/>
            <a:chOff x="1571604" y="1785926"/>
            <a:chExt cx="1928826" cy="2083844"/>
          </a:xfrm>
        </p:grpSpPr>
        <p:pic>
          <p:nvPicPr>
            <p:cNvPr id="6" name="5 Imagen" descr="041219102826_57.gif">
              <a:hlinkClick r:id="rId3" action="ppaction://hlinksldjump"/>
            </p:cNvPr>
            <p:cNvPicPr>
              <a:picLocks noChangeAspect="1"/>
            </p:cNvPicPr>
            <p:nvPr/>
          </p:nvPicPr>
          <p:blipFill>
            <a:blip r:embed="rId4" cstate="print"/>
            <a:stretch>
              <a:fillRect/>
            </a:stretch>
          </p:blipFill>
          <p:spPr>
            <a:xfrm>
              <a:off x="1857356" y="1785926"/>
              <a:ext cx="1408824" cy="1714512"/>
            </a:xfrm>
            <a:prstGeom prst="rect">
              <a:avLst/>
            </a:prstGeom>
          </p:spPr>
        </p:pic>
        <p:sp>
          <p:nvSpPr>
            <p:cNvPr id="13" name="12 CuadroTexto"/>
            <p:cNvSpPr txBox="1"/>
            <p:nvPr/>
          </p:nvSpPr>
          <p:spPr>
            <a:xfrm>
              <a:off x="1571604" y="3500438"/>
              <a:ext cx="1928826"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MX" b="1" dirty="0" smtClean="0">
                  <a:ln>
                    <a:solidFill>
                      <a:srgbClr val="FFFF00"/>
                    </a:solidFill>
                    <a:prstDash val="solid"/>
                  </a:ln>
                  <a:solidFill>
                    <a:srgbClr val="FFFF00"/>
                  </a:solidFill>
                  <a:effectLst>
                    <a:glow rad="228600">
                      <a:schemeClr val="accent1">
                        <a:satMod val="175000"/>
                        <a:alpha val="40000"/>
                      </a:schemeClr>
                    </a:glow>
                    <a:outerShdw blurRad="88000" dist="50800" dir="5040000" algn="tl">
                      <a:schemeClr val="accent4">
                        <a:tint val="80000"/>
                        <a:satMod val="250000"/>
                        <a:alpha val="45000"/>
                      </a:schemeClr>
                    </a:outerShdw>
                  </a:effectLst>
                </a:rPr>
                <a:t>Jarabe tapatío</a:t>
              </a:r>
              <a:endParaRPr lang="es-ES" b="1" dirty="0">
                <a:ln>
                  <a:solidFill>
                    <a:srgbClr val="FFFF00"/>
                  </a:solidFill>
                  <a:prstDash val="solid"/>
                </a:ln>
                <a:solidFill>
                  <a:srgbClr val="FFFF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grpSp>
        <p:nvGrpSpPr>
          <p:cNvPr id="16" name="15 Grupo"/>
          <p:cNvGrpSpPr/>
          <p:nvPr/>
        </p:nvGrpSpPr>
        <p:grpSpPr>
          <a:xfrm>
            <a:off x="5715008" y="1428736"/>
            <a:ext cx="2000264" cy="2012406"/>
            <a:chOff x="5715008" y="1428736"/>
            <a:chExt cx="2000264" cy="2012406"/>
          </a:xfrm>
        </p:grpSpPr>
        <p:pic>
          <p:nvPicPr>
            <p:cNvPr id="9" name="8 Imagen" descr="pinochio.gif">
              <a:hlinkClick r:id="rId5" action="ppaction://hlinksldjump"/>
            </p:cNvPr>
            <p:cNvPicPr>
              <a:picLocks noChangeAspect="1"/>
            </p:cNvPicPr>
            <p:nvPr/>
          </p:nvPicPr>
          <p:blipFill>
            <a:blip r:embed="rId6" cstate="print"/>
            <a:stretch>
              <a:fillRect/>
            </a:stretch>
          </p:blipFill>
          <p:spPr>
            <a:xfrm>
              <a:off x="6000760" y="1428736"/>
              <a:ext cx="1292911" cy="1643075"/>
            </a:xfrm>
            <a:prstGeom prst="rect">
              <a:avLst/>
            </a:prstGeom>
          </p:spPr>
        </p:pic>
        <p:sp>
          <p:nvSpPr>
            <p:cNvPr id="15" name="14 CuadroTexto"/>
            <p:cNvSpPr txBox="1"/>
            <p:nvPr/>
          </p:nvSpPr>
          <p:spPr>
            <a:xfrm>
              <a:off x="5715008" y="3071810"/>
              <a:ext cx="2000264"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Danza árabe</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grpSp>
        <p:nvGrpSpPr>
          <p:cNvPr id="18" name="17 Grupo"/>
          <p:cNvGrpSpPr/>
          <p:nvPr/>
        </p:nvGrpSpPr>
        <p:grpSpPr>
          <a:xfrm>
            <a:off x="785786" y="4500570"/>
            <a:ext cx="2214578" cy="1726654"/>
            <a:chOff x="785786" y="4500570"/>
            <a:chExt cx="2214578" cy="1726654"/>
          </a:xfrm>
        </p:grpSpPr>
        <p:pic>
          <p:nvPicPr>
            <p:cNvPr id="10" name="9 Imagen" descr="pucca4.gif">
              <a:hlinkClick r:id="rId7" action="ppaction://hlinksldjump"/>
            </p:cNvPr>
            <p:cNvPicPr>
              <a:picLocks noChangeAspect="1"/>
            </p:cNvPicPr>
            <p:nvPr/>
          </p:nvPicPr>
          <p:blipFill>
            <a:blip r:embed="rId8" cstate="print"/>
            <a:stretch>
              <a:fillRect/>
            </a:stretch>
          </p:blipFill>
          <p:spPr>
            <a:xfrm>
              <a:off x="1142976" y="4500570"/>
              <a:ext cx="1571636" cy="1571636"/>
            </a:xfrm>
            <a:prstGeom prst="rect">
              <a:avLst/>
            </a:prstGeom>
          </p:spPr>
        </p:pic>
        <p:sp>
          <p:nvSpPr>
            <p:cNvPr id="17" name="16 CuadroTexto"/>
            <p:cNvSpPr txBox="1"/>
            <p:nvPr/>
          </p:nvSpPr>
          <p:spPr>
            <a:xfrm>
              <a:off x="785786" y="5857892"/>
              <a:ext cx="2214578"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Danza china</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grpSp>
        <p:nvGrpSpPr>
          <p:cNvPr id="21" name="20 Grupo"/>
          <p:cNvGrpSpPr/>
          <p:nvPr/>
        </p:nvGrpSpPr>
        <p:grpSpPr>
          <a:xfrm>
            <a:off x="3428992" y="2857496"/>
            <a:ext cx="1928826" cy="1226588"/>
            <a:chOff x="3428992" y="2857496"/>
            <a:chExt cx="1928826" cy="1226588"/>
          </a:xfrm>
        </p:grpSpPr>
        <p:pic>
          <p:nvPicPr>
            <p:cNvPr id="19" name="18 Imagen" descr="spongebob01.gif">
              <a:hlinkClick r:id="rId9" action="ppaction://hlinksldjump"/>
            </p:cNvPr>
            <p:cNvPicPr>
              <a:picLocks noChangeAspect="1"/>
            </p:cNvPicPr>
            <p:nvPr/>
          </p:nvPicPr>
          <p:blipFill>
            <a:blip r:embed="rId10" cstate="print"/>
            <a:stretch>
              <a:fillRect/>
            </a:stretch>
          </p:blipFill>
          <p:spPr>
            <a:xfrm>
              <a:off x="4000496" y="2857496"/>
              <a:ext cx="1023943" cy="1023943"/>
            </a:xfrm>
            <a:prstGeom prst="rect">
              <a:avLst/>
            </a:prstGeom>
          </p:spPr>
        </p:pic>
        <p:sp>
          <p:nvSpPr>
            <p:cNvPr id="20" name="19 CuadroTexto"/>
            <p:cNvSpPr txBox="1"/>
            <p:nvPr/>
          </p:nvSpPr>
          <p:spPr>
            <a:xfrm>
              <a:off x="3428992" y="3714752"/>
              <a:ext cx="1928826"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Ballet</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grpSp>
        <p:nvGrpSpPr>
          <p:cNvPr id="24" name="23 Grupo"/>
          <p:cNvGrpSpPr/>
          <p:nvPr/>
        </p:nvGrpSpPr>
        <p:grpSpPr>
          <a:xfrm>
            <a:off x="5643570" y="4071942"/>
            <a:ext cx="2071702" cy="2155282"/>
            <a:chOff x="5643570" y="4071942"/>
            <a:chExt cx="2071702" cy="2155282"/>
          </a:xfrm>
        </p:grpSpPr>
        <p:pic>
          <p:nvPicPr>
            <p:cNvPr id="12" name="11 Imagen" descr="thumb_donald070305e.gif">
              <a:hlinkClick r:id="rId11" action="ppaction://hlinksldjump"/>
            </p:cNvPr>
            <p:cNvPicPr>
              <a:picLocks noChangeAspect="1"/>
            </p:cNvPicPr>
            <p:nvPr/>
          </p:nvPicPr>
          <p:blipFill>
            <a:blip r:embed="rId12" cstate="print"/>
            <a:stretch>
              <a:fillRect/>
            </a:stretch>
          </p:blipFill>
          <p:spPr>
            <a:xfrm>
              <a:off x="5857884" y="4071942"/>
              <a:ext cx="1619258" cy="1785950"/>
            </a:xfrm>
            <a:prstGeom prst="rect">
              <a:avLst/>
            </a:prstGeom>
          </p:spPr>
        </p:pic>
        <p:sp>
          <p:nvSpPr>
            <p:cNvPr id="23" name="22 CuadroTexto"/>
            <p:cNvSpPr txBox="1"/>
            <p:nvPr/>
          </p:nvSpPr>
          <p:spPr>
            <a:xfrm>
              <a:off x="5643570" y="5857892"/>
              <a:ext cx="2071702"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Flamenco</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pic>
        <p:nvPicPr>
          <p:cNvPr id="26" name="menu principal.wav">
            <a:hlinkClick r:id="" action="ppaction://media"/>
          </p:cNvPr>
          <p:cNvPicPr>
            <a:picLocks noRot="1" noChangeAspect="1"/>
          </p:cNvPicPr>
          <p:nvPr>
            <a:wavAudioFile r:embed="rId1" name="menu principal.wav"/>
          </p:nvPr>
        </p:nvPicPr>
        <p:blipFill>
          <a:blip r:embed="rId13"/>
          <a:stretch>
            <a:fillRect/>
          </a:stretch>
        </p:blipFill>
        <p:spPr>
          <a:xfrm>
            <a:off x="-1500230" y="3357562"/>
            <a:ext cx="304800" cy="304800"/>
          </a:xfrm>
          <a:prstGeom prst="rect">
            <a:avLst/>
          </a:prstGeom>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2000"/>
                                  </p:stCondLst>
                                  <p:childTnLst>
                                    <p:cmd type="call" cmd="playFrom(0.0)">
                                      <p:cBhvr>
                                        <p:cTn id="6" dur="3152"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Marcador de contenido"/>
          <p:cNvGrpSpPr>
            <a:grpSpLocks noGrp="1"/>
          </p:cNvGrpSpPr>
          <p:nvPr>
            <p:ph idx="1"/>
          </p:nvPr>
        </p:nvGrpSpPr>
        <p:grpSpPr>
          <a:xfrm>
            <a:off x="642910" y="2428868"/>
            <a:ext cx="2214578" cy="2593973"/>
            <a:chOff x="1571604" y="1785926"/>
            <a:chExt cx="1928826" cy="2083844"/>
          </a:xfrm>
        </p:grpSpPr>
        <p:pic>
          <p:nvPicPr>
            <p:cNvPr id="5" name="4 Imagen" descr="041219102826_57.gif"/>
            <p:cNvPicPr>
              <a:picLocks noChangeAspect="1"/>
            </p:cNvPicPr>
            <p:nvPr/>
          </p:nvPicPr>
          <p:blipFill>
            <a:blip r:embed="rId3" cstate="print"/>
            <a:stretch>
              <a:fillRect/>
            </a:stretch>
          </p:blipFill>
          <p:spPr>
            <a:xfrm>
              <a:off x="1857356" y="1785926"/>
              <a:ext cx="1408824" cy="1714512"/>
            </a:xfrm>
            <a:prstGeom prst="rect">
              <a:avLst/>
            </a:prstGeom>
          </p:spPr>
        </p:pic>
        <p:sp>
          <p:nvSpPr>
            <p:cNvPr id="6" name="5 CuadroTexto"/>
            <p:cNvSpPr txBox="1"/>
            <p:nvPr/>
          </p:nvSpPr>
          <p:spPr>
            <a:xfrm>
              <a:off x="1571604" y="3500438"/>
              <a:ext cx="1928826"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MX" b="1" dirty="0" smtClean="0">
                  <a:ln>
                    <a:solidFill>
                      <a:srgbClr val="FFFF00"/>
                    </a:solidFill>
                    <a:prstDash val="solid"/>
                  </a:ln>
                  <a:solidFill>
                    <a:srgbClr val="FFFF00"/>
                  </a:solidFill>
                  <a:effectLst>
                    <a:glow rad="228600">
                      <a:schemeClr val="accent1">
                        <a:satMod val="175000"/>
                        <a:alpha val="40000"/>
                      </a:schemeClr>
                    </a:glow>
                    <a:outerShdw blurRad="88000" dist="50800" dir="5040000" algn="tl">
                      <a:schemeClr val="accent4">
                        <a:tint val="80000"/>
                        <a:satMod val="250000"/>
                        <a:alpha val="45000"/>
                      </a:schemeClr>
                    </a:outerShdw>
                  </a:effectLst>
                </a:rPr>
                <a:t>Jarabe tapatío</a:t>
              </a:r>
              <a:endParaRPr lang="es-ES" b="1" dirty="0">
                <a:ln>
                  <a:solidFill>
                    <a:srgbClr val="FFFF00"/>
                  </a:solidFill>
                  <a:prstDash val="solid"/>
                </a:ln>
                <a:solidFill>
                  <a:srgbClr val="FFFF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sp>
        <p:nvSpPr>
          <p:cNvPr id="2" name="1 Título"/>
          <p:cNvSpPr>
            <a:spLocks noGrp="1"/>
          </p:cNvSpPr>
          <p:nvPr>
            <p:ph type="title"/>
          </p:nvPr>
        </p:nvSpPr>
        <p:spPr/>
        <p:txBody>
          <a:bodyPr/>
          <a:lstStyle/>
          <a:p>
            <a:r>
              <a:rPr lang="es-MX" dirty="0" smtClean="0">
                <a:solidFill>
                  <a:srgbClr val="00FF00"/>
                </a:solidFill>
              </a:rPr>
              <a:t>Jarabe tapatío</a:t>
            </a:r>
            <a:endParaRPr lang="es-ES" dirty="0">
              <a:solidFill>
                <a:srgbClr val="00FF00"/>
              </a:solidFill>
            </a:endParaRPr>
          </a:p>
        </p:txBody>
      </p:sp>
      <p:sp>
        <p:nvSpPr>
          <p:cNvPr id="7" name="6 Llamada de flecha hacia arriba">
            <a:hlinkClick r:id="rId4" action="ppaction://hlinksldjump"/>
          </p:cNvPr>
          <p:cNvSpPr/>
          <p:nvPr/>
        </p:nvSpPr>
        <p:spPr>
          <a:xfrm>
            <a:off x="6286512" y="5072074"/>
            <a:ext cx="2214578"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MENÚ</a:t>
            </a:r>
            <a:endParaRPr lang="es-ES" dirty="0"/>
          </a:p>
        </p:txBody>
      </p:sp>
      <p:sp>
        <p:nvSpPr>
          <p:cNvPr id="8" name="7 CuadroTexto"/>
          <p:cNvSpPr txBox="1"/>
          <p:nvPr/>
        </p:nvSpPr>
        <p:spPr>
          <a:xfrm>
            <a:off x="3275856" y="1556792"/>
            <a:ext cx="4104456" cy="3170099"/>
          </a:xfrm>
          <a:prstGeom prst="rect">
            <a:avLst/>
          </a:prstGeom>
          <a:noFill/>
        </p:spPr>
        <p:txBody>
          <a:bodyPr wrap="square" rtlCol="0">
            <a:spAutoFit/>
          </a:bodyPr>
          <a:lstStyle/>
          <a:p>
            <a:pPr algn="just"/>
            <a:r>
              <a:rPr lang="es-MX" sz="2000" b="1" dirty="0" smtClean="0">
                <a:solidFill>
                  <a:schemeClr val="bg1"/>
                </a:solidFill>
              </a:rPr>
              <a:t>Fue bailado por primare vez en 1790 en el Teatro Coliseo de la Ciudad de México. En la época del emperador Maximiliano los jarabes se pusieron muy de moda en la alta sociedad. El jarabe Tapatío simboliza el cortejo del hombre a la mujer, quien primero lo rehúsa y después lo acepta.</a:t>
            </a:r>
            <a:endParaRPr lang="es-MX" sz="2000" b="1" dirty="0">
              <a:solidFill>
                <a:schemeClr val="bg1"/>
              </a:solidFill>
            </a:endParaRPr>
          </a:p>
        </p:txBody>
      </p:sp>
      <p:pic>
        <p:nvPicPr>
          <p:cNvPr id="6145" name="Picture 1" descr="http://lhs204.stellpflug.com/Period%202/laura%20Ramirez/Images/dance%20for%20jarabe%20tapatio.gif"/>
          <p:cNvPicPr>
            <a:picLocks noChangeAspect="1" noChangeArrowheads="1" noCrop="1"/>
          </p:cNvPicPr>
          <p:nvPr/>
        </p:nvPicPr>
        <p:blipFill>
          <a:blip r:embed="rId5"/>
          <a:srcRect/>
          <a:stretch>
            <a:fillRect/>
          </a:stretch>
        </p:blipFill>
        <p:spPr bwMode="auto">
          <a:xfrm>
            <a:off x="7143768" y="785794"/>
            <a:ext cx="1628778" cy="1654632"/>
          </a:xfrm>
          <a:prstGeom prst="rect">
            <a:avLst/>
          </a:prstGeom>
          <a:noFill/>
        </p:spPr>
      </p:pic>
    </p:spTree>
  </p:cSld>
  <p:clrMapOvr>
    <a:masterClrMapping/>
  </p:clrMapOvr>
  <p:transition spd="slow" advClick="0">
    <p:sndAc>
      <p:stSnd>
        <p:snd r:embed="rId2" name="jarabe tapatio.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Marcador de contenido"/>
          <p:cNvGrpSpPr>
            <a:grpSpLocks noGrp="1"/>
          </p:cNvGrpSpPr>
          <p:nvPr>
            <p:ph idx="1"/>
          </p:nvPr>
        </p:nvGrpSpPr>
        <p:grpSpPr>
          <a:xfrm>
            <a:off x="500034" y="2071679"/>
            <a:ext cx="2000264" cy="2286016"/>
            <a:chOff x="5715008" y="1428736"/>
            <a:chExt cx="2000264" cy="2012406"/>
          </a:xfrm>
        </p:grpSpPr>
        <p:pic>
          <p:nvPicPr>
            <p:cNvPr id="5" name="4 Imagen" descr="pinochio.gif"/>
            <p:cNvPicPr>
              <a:picLocks noChangeAspect="1"/>
            </p:cNvPicPr>
            <p:nvPr/>
          </p:nvPicPr>
          <p:blipFill>
            <a:blip r:embed="rId3" cstate="print"/>
            <a:stretch>
              <a:fillRect/>
            </a:stretch>
          </p:blipFill>
          <p:spPr>
            <a:xfrm>
              <a:off x="6000760" y="1428736"/>
              <a:ext cx="1292911" cy="1643075"/>
            </a:xfrm>
            <a:prstGeom prst="rect">
              <a:avLst/>
            </a:prstGeom>
          </p:spPr>
        </p:pic>
        <p:sp>
          <p:nvSpPr>
            <p:cNvPr id="6" name="5 CuadroTexto"/>
            <p:cNvSpPr txBox="1"/>
            <p:nvPr/>
          </p:nvSpPr>
          <p:spPr>
            <a:xfrm>
              <a:off x="5715008" y="3071810"/>
              <a:ext cx="2000264"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Danza árabe</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sp>
        <p:nvSpPr>
          <p:cNvPr id="2" name="1 Título"/>
          <p:cNvSpPr>
            <a:spLocks noGrp="1"/>
          </p:cNvSpPr>
          <p:nvPr>
            <p:ph type="title"/>
          </p:nvPr>
        </p:nvSpPr>
        <p:spPr/>
        <p:txBody>
          <a:bodyPr/>
          <a:lstStyle/>
          <a:p>
            <a:r>
              <a:rPr lang="es-MX" dirty="0" smtClean="0">
                <a:solidFill>
                  <a:srgbClr val="00FF00"/>
                </a:solidFill>
              </a:rPr>
              <a:t>Danza árabe</a:t>
            </a:r>
            <a:endParaRPr lang="es-ES" dirty="0">
              <a:solidFill>
                <a:srgbClr val="00FF00"/>
              </a:solidFill>
            </a:endParaRPr>
          </a:p>
        </p:txBody>
      </p:sp>
      <p:sp>
        <p:nvSpPr>
          <p:cNvPr id="7" name="6 Llamada de flecha hacia arriba">
            <a:hlinkClick r:id="rId4" action="ppaction://hlinksldjump"/>
          </p:cNvPr>
          <p:cNvSpPr/>
          <p:nvPr/>
        </p:nvSpPr>
        <p:spPr>
          <a:xfrm>
            <a:off x="6286512" y="5072074"/>
            <a:ext cx="2214578"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MENÚ</a:t>
            </a:r>
            <a:endParaRPr lang="es-ES" dirty="0"/>
          </a:p>
        </p:txBody>
      </p:sp>
      <p:sp>
        <p:nvSpPr>
          <p:cNvPr id="8" name="7 CuadroTexto"/>
          <p:cNvSpPr txBox="1"/>
          <p:nvPr/>
        </p:nvSpPr>
        <p:spPr>
          <a:xfrm>
            <a:off x="2843808" y="2276872"/>
            <a:ext cx="5112568" cy="2492990"/>
          </a:xfrm>
          <a:prstGeom prst="rect">
            <a:avLst/>
          </a:prstGeom>
          <a:noFill/>
        </p:spPr>
        <p:txBody>
          <a:bodyPr wrap="square" rtlCol="0">
            <a:spAutoFit/>
          </a:bodyPr>
          <a:lstStyle/>
          <a:p>
            <a:pPr algn="just"/>
            <a:r>
              <a:rPr lang="es-MX" sz="2000" dirty="0" smtClean="0">
                <a:solidFill>
                  <a:schemeClr val="bg1"/>
                </a:solidFill>
              </a:rPr>
              <a:t>La Danza Oriental es un baile sensual y sugerente que está basado en movimientos suaves y ondulados donde participa todo el cuerpo, aunque el mayor movimiento se localiza en la cadera, los músculos abdominales y la pelvis femenina.</a:t>
            </a:r>
          </a:p>
          <a:p>
            <a:r>
              <a:rPr lang="es-MX" dirty="0" smtClean="0"/>
              <a:t/>
            </a:r>
            <a:br>
              <a:rPr lang="es-MX" dirty="0" smtClean="0"/>
            </a:br>
            <a:endParaRPr lang="es-MX" dirty="0"/>
          </a:p>
        </p:txBody>
      </p:sp>
      <p:pic>
        <p:nvPicPr>
          <p:cNvPr id="3" name="Picture 2" descr="http://www.1000and1.de/picture/clipart/animgif/bellydance.gif"/>
          <p:cNvPicPr>
            <a:picLocks noChangeAspect="1" noChangeArrowheads="1" noCrop="1"/>
          </p:cNvPicPr>
          <p:nvPr/>
        </p:nvPicPr>
        <p:blipFill>
          <a:blip r:embed="rId5"/>
          <a:srcRect/>
          <a:stretch>
            <a:fillRect/>
          </a:stretch>
        </p:blipFill>
        <p:spPr bwMode="auto">
          <a:xfrm>
            <a:off x="7429520" y="0"/>
            <a:ext cx="1100139" cy="2365890"/>
          </a:xfrm>
          <a:prstGeom prst="rect">
            <a:avLst/>
          </a:prstGeom>
          <a:noFill/>
        </p:spPr>
      </p:pic>
    </p:spTree>
  </p:cSld>
  <p:clrMapOvr>
    <a:masterClrMapping/>
  </p:clrMapOvr>
  <p:transition advClick="0">
    <p:sndAc>
      <p:stSnd>
        <p:snd r:embed="rId2" name="danza {arab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Marcador de contenido"/>
          <p:cNvGrpSpPr>
            <a:grpSpLocks noGrp="1"/>
          </p:cNvGrpSpPr>
          <p:nvPr>
            <p:ph idx="1"/>
          </p:nvPr>
        </p:nvGrpSpPr>
        <p:grpSpPr>
          <a:xfrm>
            <a:off x="428596" y="2214554"/>
            <a:ext cx="2643206" cy="1951031"/>
            <a:chOff x="3428992" y="2857496"/>
            <a:chExt cx="1928826" cy="1226588"/>
          </a:xfrm>
        </p:grpSpPr>
        <p:pic>
          <p:nvPicPr>
            <p:cNvPr id="5" name="4 Imagen" descr="spongebob01.gif"/>
            <p:cNvPicPr>
              <a:picLocks noChangeAspect="1"/>
            </p:cNvPicPr>
            <p:nvPr/>
          </p:nvPicPr>
          <p:blipFill>
            <a:blip r:embed="rId3" cstate="print"/>
            <a:stretch>
              <a:fillRect/>
            </a:stretch>
          </p:blipFill>
          <p:spPr>
            <a:xfrm>
              <a:off x="4000496" y="2857496"/>
              <a:ext cx="1023943" cy="1023943"/>
            </a:xfrm>
            <a:prstGeom prst="rect">
              <a:avLst/>
            </a:prstGeom>
          </p:spPr>
        </p:pic>
        <p:sp>
          <p:nvSpPr>
            <p:cNvPr id="6" name="5 CuadroTexto"/>
            <p:cNvSpPr txBox="1"/>
            <p:nvPr/>
          </p:nvSpPr>
          <p:spPr>
            <a:xfrm>
              <a:off x="3428992" y="3714752"/>
              <a:ext cx="1928826"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Ballet</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sp>
        <p:nvSpPr>
          <p:cNvPr id="2" name="1 Título"/>
          <p:cNvSpPr>
            <a:spLocks noGrp="1"/>
          </p:cNvSpPr>
          <p:nvPr>
            <p:ph type="title"/>
          </p:nvPr>
        </p:nvSpPr>
        <p:spPr/>
        <p:txBody>
          <a:bodyPr/>
          <a:lstStyle/>
          <a:p>
            <a:r>
              <a:rPr lang="es-MX" dirty="0" smtClean="0">
                <a:solidFill>
                  <a:srgbClr val="00FF00"/>
                </a:solidFill>
              </a:rPr>
              <a:t>Ballet</a:t>
            </a:r>
            <a:endParaRPr lang="es-ES" dirty="0">
              <a:solidFill>
                <a:srgbClr val="00FF00"/>
              </a:solidFill>
            </a:endParaRPr>
          </a:p>
        </p:txBody>
      </p:sp>
      <p:sp>
        <p:nvSpPr>
          <p:cNvPr id="7" name="6 Llamada de flecha hacia arriba">
            <a:hlinkClick r:id="rId4" action="ppaction://hlinksldjump"/>
          </p:cNvPr>
          <p:cNvSpPr/>
          <p:nvPr/>
        </p:nvSpPr>
        <p:spPr>
          <a:xfrm>
            <a:off x="6286512" y="5072074"/>
            <a:ext cx="2214578"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MENÚ</a:t>
            </a:r>
            <a:endParaRPr lang="es-ES" dirty="0"/>
          </a:p>
        </p:txBody>
      </p:sp>
      <p:sp>
        <p:nvSpPr>
          <p:cNvPr id="8" name="7 CuadroTexto"/>
          <p:cNvSpPr txBox="1"/>
          <p:nvPr/>
        </p:nvSpPr>
        <p:spPr>
          <a:xfrm>
            <a:off x="2771800" y="2132856"/>
            <a:ext cx="5328592" cy="2862322"/>
          </a:xfrm>
          <a:prstGeom prst="rect">
            <a:avLst/>
          </a:prstGeom>
          <a:noFill/>
        </p:spPr>
        <p:txBody>
          <a:bodyPr wrap="square" rtlCol="0">
            <a:spAutoFit/>
          </a:bodyPr>
          <a:lstStyle/>
          <a:p>
            <a:pPr algn="just"/>
            <a:r>
              <a:rPr lang="es-ES" dirty="0" smtClean="0">
                <a:solidFill>
                  <a:schemeClr val="bg1"/>
                </a:solidFill>
              </a:rPr>
              <a:t>A diferencia de otras danzas, en el ballet, cada paso está codificado. En la danza clásica participaran invariablemente: las manos, brazos, tronco, cabeza, pies, rodillas; todo el cuerpo en una conjunción de dinámica muscular y mental. El ballet es una "Armonía de movimientos". Para iniciar los estudios de la danza clásica, la edad recomendada, son los ocho años, ya que el estudio del ballet requiere concentración y capacidad para el esfuerzo que exige tal disciplina.</a:t>
            </a:r>
            <a:endParaRPr lang="es-MX" dirty="0">
              <a:solidFill>
                <a:schemeClr val="bg1"/>
              </a:solidFill>
            </a:endParaRPr>
          </a:p>
        </p:txBody>
      </p:sp>
      <p:pic>
        <p:nvPicPr>
          <p:cNvPr id="3" name="Picture 2" descr="http://www.massimocaruso.it/images/ballo/danza.gif"/>
          <p:cNvPicPr>
            <a:picLocks noChangeAspect="1" noChangeArrowheads="1" noCrop="1"/>
          </p:cNvPicPr>
          <p:nvPr/>
        </p:nvPicPr>
        <p:blipFill>
          <a:blip r:embed="rId5"/>
          <a:srcRect/>
          <a:stretch>
            <a:fillRect/>
          </a:stretch>
        </p:blipFill>
        <p:spPr bwMode="auto">
          <a:xfrm>
            <a:off x="6000760" y="285728"/>
            <a:ext cx="1785950" cy="1630650"/>
          </a:xfrm>
          <a:prstGeom prst="rect">
            <a:avLst/>
          </a:prstGeom>
          <a:noFill/>
        </p:spPr>
      </p:pic>
    </p:spTree>
  </p:cSld>
  <p:clrMapOvr>
    <a:masterClrMapping/>
  </p:clrMapOvr>
  <p:transition advClick="0">
    <p:sndAc>
      <p:stSnd>
        <p:snd r:embed="rId2" name="ballet.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Marcador de contenido"/>
          <p:cNvGrpSpPr>
            <a:grpSpLocks noGrp="1"/>
          </p:cNvGrpSpPr>
          <p:nvPr>
            <p:ph idx="1"/>
          </p:nvPr>
        </p:nvGrpSpPr>
        <p:grpSpPr>
          <a:xfrm>
            <a:off x="642910" y="2428868"/>
            <a:ext cx="1785950" cy="1879593"/>
            <a:chOff x="785786" y="4500570"/>
            <a:chExt cx="2214578" cy="1726654"/>
          </a:xfrm>
        </p:grpSpPr>
        <p:pic>
          <p:nvPicPr>
            <p:cNvPr id="5" name="4 Imagen" descr="pucca4.gif"/>
            <p:cNvPicPr>
              <a:picLocks noChangeAspect="1"/>
            </p:cNvPicPr>
            <p:nvPr/>
          </p:nvPicPr>
          <p:blipFill>
            <a:blip r:embed="rId3" cstate="print"/>
            <a:stretch>
              <a:fillRect/>
            </a:stretch>
          </p:blipFill>
          <p:spPr>
            <a:xfrm>
              <a:off x="1142976" y="4500570"/>
              <a:ext cx="1571636" cy="1571636"/>
            </a:xfrm>
            <a:prstGeom prst="rect">
              <a:avLst/>
            </a:prstGeom>
          </p:spPr>
        </p:pic>
        <p:sp>
          <p:nvSpPr>
            <p:cNvPr id="6" name="5 CuadroTexto"/>
            <p:cNvSpPr txBox="1"/>
            <p:nvPr/>
          </p:nvSpPr>
          <p:spPr>
            <a:xfrm>
              <a:off x="785786" y="5857892"/>
              <a:ext cx="2214578"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Danza china</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sp>
        <p:nvSpPr>
          <p:cNvPr id="2" name="1 Título"/>
          <p:cNvSpPr>
            <a:spLocks noGrp="1"/>
          </p:cNvSpPr>
          <p:nvPr>
            <p:ph type="title"/>
          </p:nvPr>
        </p:nvSpPr>
        <p:spPr/>
        <p:txBody>
          <a:bodyPr/>
          <a:lstStyle/>
          <a:p>
            <a:r>
              <a:rPr lang="es-MX" dirty="0" smtClean="0">
                <a:solidFill>
                  <a:srgbClr val="00FF00"/>
                </a:solidFill>
              </a:rPr>
              <a:t>Danza china</a:t>
            </a:r>
            <a:endParaRPr lang="es-ES" dirty="0">
              <a:solidFill>
                <a:srgbClr val="00FF00"/>
              </a:solidFill>
            </a:endParaRPr>
          </a:p>
        </p:txBody>
      </p:sp>
      <p:sp>
        <p:nvSpPr>
          <p:cNvPr id="7" name="6 Llamada de flecha hacia arriba">
            <a:hlinkClick r:id="rId4" action="ppaction://hlinksldjump"/>
          </p:cNvPr>
          <p:cNvSpPr/>
          <p:nvPr/>
        </p:nvSpPr>
        <p:spPr>
          <a:xfrm>
            <a:off x="6286512" y="5072074"/>
            <a:ext cx="2214578"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MENÚ</a:t>
            </a:r>
            <a:endParaRPr lang="es-ES" dirty="0"/>
          </a:p>
        </p:txBody>
      </p:sp>
      <p:sp>
        <p:nvSpPr>
          <p:cNvPr id="8" name="7 CuadroTexto"/>
          <p:cNvSpPr txBox="1"/>
          <p:nvPr/>
        </p:nvSpPr>
        <p:spPr>
          <a:xfrm>
            <a:off x="2411760" y="1412776"/>
            <a:ext cx="5616624" cy="3416320"/>
          </a:xfrm>
          <a:prstGeom prst="rect">
            <a:avLst/>
          </a:prstGeom>
          <a:noFill/>
        </p:spPr>
        <p:txBody>
          <a:bodyPr wrap="square" rtlCol="0">
            <a:spAutoFit/>
          </a:bodyPr>
          <a:lstStyle/>
          <a:p>
            <a:pPr algn="just"/>
            <a:r>
              <a:rPr lang="es-MX" dirty="0" smtClean="0">
                <a:solidFill>
                  <a:schemeClr val="bg1"/>
                </a:solidFill>
              </a:rPr>
              <a:t>“La danza china pone énfasis en “los gestos corporales” y las “connotaciones gestuales”, y expresa una característica fundamental de la cultura tradicional china, la cual consiste en unir gesto y espíritu. El espíritu de uno dirige el movimiento, y los movimientos comunican el espíritu. Por supuesto, para poder transmitir el espíritu mediante un movimiento, el bailarín necesita un riguroso entrenamiento, tanto en la parte física como en la espiritual, ya que los movimientos no sólo necesitan ser certeros y precisos, también deben ser sutiles y capaces de comunicar el espíritu.</a:t>
            </a:r>
            <a:endParaRPr lang="es-MX" dirty="0">
              <a:solidFill>
                <a:schemeClr val="bg1"/>
              </a:solidFill>
            </a:endParaRPr>
          </a:p>
        </p:txBody>
      </p:sp>
      <p:pic>
        <p:nvPicPr>
          <p:cNvPr id="3" name="Picture 2" descr="http://aaronvelas.com/danzamorisca/activos/imagenes/gif/varios/morisca_varios_danza%20(116).gif"/>
          <p:cNvPicPr>
            <a:picLocks noChangeAspect="1" noChangeArrowheads="1" noCrop="1"/>
          </p:cNvPicPr>
          <p:nvPr/>
        </p:nvPicPr>
        <p:blipFill>
          <a:blip r:embed="rId5"/>
          <a:srcRect/>
          <a:stretch>
            <a:fillRect/>
          </a:stretch>
        </p:blipFill>
        <p:spPr bwMode="auto">
          <a:xfrm>
            <a:off x="4214810" y="4405741"/>
            <a:ext cx="842964" cy="2452259"/>
          </a:xfrm>
          <a:prstGeom prst="rect">
            <a:avLst/>
          </a:prstGeom>
          <a:noFill/>
        </p:spPr>
      </p:pic>
    </p:spTree>
  </p:cSld>
  <p:clrMapOvr>
    <a:masterClrMapping/>
  </p:clrMapOvr>
  <p:transition advClick="0">
    <p:sndAc>
      <p:stSnd>
        <p:snd r:embed="rId2" name="danza chin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ed2000.com/animation/flamenco.gif"/>
          <p:cNvPicPr>
            <a:picLocks noChangeAspect="1" noChangeArrowheads="1" noCrop="1"/>
          </p:cNvPicPr>
          <p:nvPr/>
        </p:nvPicPr>
        <p:blipFill>
          <a:blip r:embed="rId3" cstate="print"/>
          <a:srcRect/>
          <a:stretch>
            <a:fillRect/>
          </a:stretch>
        </p:blipFill>
        <p:spPr bwMode="auto">
          <a:xfrm>
            <a:off x="5868144" y="599390"/>
            <a:ext cx="2016224" cy="1661255"/>
          </a:xfrm>
          <a:prstGeom prst="rect">
            <a:avLst/>
          </a:prstGeom>
          <a:ln>
            <a:noFill/>
          </a:ln>
          <a:effectLst>
            <a:softEdge rad="112500"/>
          </a:effectLst>
        </p:spPr>
      </p:pic>
      <p:grpSp>
        <p:nvGrpSpPr>
          <p:cNvPr id="4" name="3 Marcador de contenido"/>
          <p:cNvGrpSpPr>
            <a:grpSpLocks noGrp="1"/>
          </p:cNvGrpSpPr>
          <p:nvPr>
            <p:ph idx="1"/>
          </p:nvPr>
        </p:nvGrpSpPr>
        <p:grpSpPr>
          <a:xfrm>
            <a:off x="571472" y="1785926"/>
            <a:ext cx="2214578" cy="2786082"/>
            <a:chOff x="5643570" y="4071942"/>
            <a:chExt cx="2071702" cy="2155282"/>
          </a:xfrm>
        </p:grpSpPr>
        <p:pic>
          <p:nvPicPr>
            <p:cNvPr id="5" name="4 Imagen" descr="thumb_donald070305e.gif"/>
            <p:cNvPicPr>
              <a:picLocks noChangeAspect="1"/>
            </p:cNvPicPr>
            <p:nvPr/>
          </p:nvPicPr>
          <p:blipFill>
            <a:blip r:embed="rId4" cstate="print"/>
            <a:stretch>
              <a:fillRect/>
            </a:stretch>
          </p:blipFill>
          <p:spPr>
            <a:xfrm>
              <a:off x="5857884" y="4071942"/>
              <a:ext cx="1619258" cy="1785950"/>
            </a:xfrm>
            <a:prstGeom prst="rect">
              <a:avLst/>
            </a:prstGeom>
          </p:spPr>
        </p:pic>
        <p:sp>
          <p:nvSpPr>
            <p:cNvPr id="6" name="5 CuadroTexto"/>
            <p:cNvSpPr txBox="1"/>
            <p:nvPr/>
          </p:nvSpPr>
          <p:spPr>
            <a:xfrm>
              <a:off x="5643570" y="5857892"/>
              <a:ext cx="2071702" cy="369332"/>
            </a:xfrm>
            <a:prstGeom prst="rect">
              <a:avLst/>
            </a:prstGeom>
            <a:noFill/>
          </p:spPr>
          <p:txBody>
            <a:bodyPr wrap="square" rtlCol="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MX" b="1" dirty="0" smtClean="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rPr>
                <a:t>Flamenco</a:t>
              </a:r>
              <a:endParaRPr lang="es-ES" b="1" dirty="0">
                <a:ln>
                  <a:prstDash val="solid"/>
                </a:ln>
                <a:solidFill>
                  <a:srgbClr val="FFC000"/>
                </a:solidFill>
                <a:effectLst>
                  <a:glow rad="228600">
                    <a:schemeClr val="accent1">
                      <a:satMod val="175000"/>
                      <a:alpha val="40000"/>
                    </a:schemeClr>
                  </a:glow>
                  <a:outerShdw blurRad="88000" dist="50800" dir="5040000" algn="tl">
                    <a:schemeClr val="accent4">
                      <a:tint val="80000"/>
                      <a:satMod val="250000"/>
                      <a:alpha val="45000"/>
                    </a:schemeClr>
                  </a:outerShdw>
                </a:effectLst>
              </a:endParaRPr>
            </a:p>
          </p:txBody>
        </p:sp>
      </p:grpSp>
      <p:sp>
        <p:nvSpPr>
          <p:cNvPr id="2" name="1 Título"/>
          <p:cNvSpPr>
            <a:spLocks noGrp="1"/>
          </p:cNvSpPr>
          <p:nvPr>
            <p:ph type="title"/>
          </p:nvPr>
        </p:nvSpPr>
        <p:spPr/>
        <p:txBody>
          <a:bodyPr/>
          <a:lstStyle/>
          <a:p>
            <a:r>
              <a:rPr lang="es-MX" dirty="0" smtClean="0">
                <a:solidFill>
                  <a:srgbClr val="00FF00"/>
                </a:solidFill>
              </a:rPr>
              <a:t>Flamenco</a:t>
            </a:r>
            <a:endParaRPr lang="es-ES" dirty="0">
              <a:solidFill>
                <a:srgbClr val="00FF00"/>
              </a:solidFill>
            </a:endParaRPr>
          </a:p>
        </p:txBody>
      </p:sp>
      <p:sp>
        <p:nvSpPr>
          <p:cNvPr id="7" name="6 Llamada de flecha hacia arriba">
            <a:hlinkClick r:id="rId5" action="ppaction://hlinksldjump"/>
          </p:cNvPr>
          <p:cNvSpPr/>
          <p:nvPr/>
        </p:nvSpPr>
        <p:spPr>
          <a:xfrm>
            <a:off x="6286512" y="5072074"/>
            <a:ext cx="2214578" cy="142876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MENÚ</a:t>
            </a:r>
            <a:endParaRPr lang="es-ES" dirty="0"/>
          </a:p>
        </p:txBody>
      </p:sp>
      <p:sp>
        <p:nvSpPr>
          <p:cNvPr id="8" name="7 CuadroTexto"/>
          <p:cNvSpPr txBox="1"/>
          <p:nvPr/>
        </p:nvSpPr>
        <p:spPr>
          <a:xfrm>
            <a:off x="2699792" y="2132856"/>
            <a:ext cx="5544616" cy="3416320"/>
          </a:xfrm>
          <a:prstGeom prst="rect">
            <a:avLst/>
          </a:prstGeom>
          <a:noFill/>
        </p:spPr>
        <p:txBody>
          <a:bodyPr wrap="square" rtlCol="0">
            <a:spAutoFit/>
          </a:bodyPr>
          <a:lstStyle/>
          <a:p>
            <a:r>
              <a:rPr lang="es-MX" dirty="0" smtClean="0">
                <a:solidFill>
                  <a:schemeClr val="bg1"/>
                </a:solidFill>
              </a:rPr>
              <a:t>Flamenco es un arte que se presenta en dos variantes: Música y Baile. En la música, el Cante y la Guitarra ocupan el papel fundamental, aunque existen otros instrumentos (como la percusión) y acompañamientos (como las palmas) que generalmente están presentes y juegan un papel muy importante.</a:t>
            </a:r>
            <a:br>
              <a:rPr lang="es-MX" dirty="0" smtClean="0">
                <a:solidFill>
                  <a:schemeClr val="bg1"/>
                </a:solidFill>
              </a:rPr>
            </a:br>
            <a:r>
              <a:rPr lang="es-MX" dirty="0" smtClean="0">
                <a:solidFill>
                  <a:schemeClr val="bg1"/>
                </a:solidFill>
              </a:rPr>
              <a:t/>
            </a:r>
            <a:br>
              <a:rPr lang="es-MX" dirty="0" smtClean="0">
                <a:solidFill>
                  <a:schemeClr val="bg1"/>
                </a:solidFill>
              </a:rPr>
            </a:br>
            <a:r>
              <a:rPr lang="es-MX" dirty="0" smtClean="0">
                <a:solidFill>
                  <a:schemeClr val="bg1"/>
                </a:solidFill>
              </a:rPr>
              <a:t>El Baile es muy expresivo y cada parte del cuerpo ha de moverse de forma coordinada: Los pies, las piernas, las caderas, el talle, los brazos, las manos, los dedos, los hombros, la cabeza.</a:t>
            </a:r>
            <a:r>
              <a:rPr lang="es-MX" dirty="0" smtClean="0"/>
              <a:t/>
            </a:r>
            <a:br>
              <a:rPr lang="es-MX" dirty="0" smtClean="0"/>
            </a:br>
            <a:endParaRPr lang="es-MX" dirty="0"/>
          </a:p>
        </p:txBody>
      </p:sp>
    </p:spTree>
  </p:cSld>
  <p:clrMapOvr>
    <a:masterClrMapping/>
  </p:clrMapOvr>
  <p:transition advClick="0">
    <p:sndAc>
      <p:stSnd>
        <p:snd r:embed="rId2" name="flamenco.wav"/>
      </p:stSnd>
    </p:sndAc>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l">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l">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389</TotalTime>
  <Words>403</Words>
  <Application>Microsoft Office PowerPoint</Application>
  <PresentationFormat>Presentación en pantalla (4:3)</PresentationFormat>
  <Paragraphs>42</Paragraphs>
  <Slides>10</Slides>
  <Notes>0</Notes>
  <HiddenSlides>0</HiddenSlides>
  <MMClips>3</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10</vt:i4>
      </vt:variant>
    </vt:vector>
  </HeadingPairs>
  <TitlesOfParts>
    <vt:vector size="17" baseType="lpstr">
      <vt:lpstr>Arial</vt:lpstr>
      <vt:lpstr>JFRockOutcrop</vt:lpstr>
      <vt:lpstr>Constantia</vt:lpstr>
      <vt:lpstr>Curlz MT</vt:lpstr>
      <vt:lpstr>Wingdings 2</vt:lpstr>
      <vt:lpstr>DiegoCon 3D</vt:lpstr>
      <vt:lpstr>Papel</vt:lpstr>
      <vt:lpstr>Diapositiva 1</vt:lpstr>
      <vt:lpstr>Diapositiva 2</vt:lpstr>
      <vt:lpstr>INTRODUCIÓN</vt:lpstr>
      <vt:lpstr>     MENÚ PRINCIPAL</vt:lpstr>
      <vt:lpstr>Jarabe tapatío</vt:lpstr>
      <vt:lpstr>Danza árabe</vt:lpstr>
      <vt:lpstr>Ballet</vt:lpstr>
      <vt:lpstr>Danza china</vt:lpstr>
      <vt:lpstr>Flamenco</vt:lpstr>
      <vt:lpstr>CREDITOS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comp</dc:creator>
  <cp:lastModifiedBy>comp</cp:lastModifiedBy>
  <cp:revision>55</cp:revision>
  <dcterms:created xsi:type="dcterms:W3CDTF">2012-08-28T02:57:56Z</dcterms:created>
  <dcterms:modified xsi:type="dcterms:W3CDTF">2012-12-12T19:18:22Z</dcterms:modified>
</cp:coreProperties>
</file>