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06A"/>
    <a:srgbClr val="FF0066"/>
    <a:srgbClr val="D199CE"/>
    <a:srgbClr val="E42893"/>
    <a:srgbClr val="5F5F5F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2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7CA3-0CF7-41F2-85CC-4E4746451C82}" type="datetimeFigureOut">
              <a:rPr lang="es-ES" smtClean="0"/>
              <a:pPr/>
              <a:t>12/12/2012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AB73-BC89-45F7-9943-648C467BD3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audio" Target="file:///C:\Documents%20and%20Settings\comp\Mis%20documentos\SONIDO%20PAMELA.wav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Video.wmv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slide" Target="slide7.xml"/><Relationship Id="rId18" Type="http://schemas.openxmlformats.org/officeDocument/2006/relationships/image" Target="../media/image14.png"/><Relationship Id="rId3" Type="http://schemas.openxmlformats.org/officeDocument/2006/relationships/audio" Target="../media/audio5.wav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.png"/><Relationship Id="rId17" Type="http://schemas.openxmlformats.org/officeDocument/2006/relationships/slide" Target="slide10.xml"/><Relationship Id="rId2" Type="http://schemas.openxmlformats.org/officeDocument/2006/relationships/audio" Target="../media/audio4.wav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audio" Target="../media/audio3.wav"/><Relationship Id="rId6" Type="http://schemas.openxmlformats.org/officeDocument/2006/relationships/audio" Target="../media/audio8.wav"/><Relationship Id="rId11" Type="http://schemas.openxmlformats.org/officeDocument/2006/relationships/slide" Target="slide6.xml"/><Relationship Id="rId5" Type="http://schemas.openxmlformats.org/officeDocument/2006/relationships/audio" Target="../media/audio7.wav"/><Relationship Id="rId15" Type="http://schemas.openxmlformats.org/officeDocument/2006/relationships/slide" Target="slide8.xml"/><Relationship Id="rId23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slide" Target="slide9.xml"/><Relationship Id="rId4" Type="http://schemas.openxmlformats.org/officeDocument/2006/relationships/audio" Target="../media/audio6.wav"/><Relationship Id="rId9" Type="http://schemas.openxmlformats.org/officeDocument/2006/relationships/slide" Target="slide5.xml"/><Relationship Id="rId14" Type="http://schemas.openxmlformats.org/officeDocument/2006/relationships/image" Target="../media/image12.png"/><Relationship Id="rId2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color_expli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571736" y="285728"/>
            <a:ext cx="63579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00" dirty="0" smtClean="0">
                <a:solidFill>
                  <a:srgbClr val="0070C0"/>
                </a:solidFill>
                <a:latin typeface="Stencil" pitchFamily="82" charset="0"/>
              </a:rPr>
              <a:t>Escuela Normal de Educación Preescolar</a:t>
            </a:r>
            <a:endParaRPr lang="es-ES" sz="3500" dirty="0">
              <a:solidFill>
                <a:srgbClr val="0070C0"/>
              </a:solidFill>
              <a:latin typeface="Stencil" pitchFamily="82" charset="0"/>
            </a:endParaRPr>
          </a:p>
        </p:txBody>
      </p:sp>
      <p:pic>
        <p:nvPicPr>
          <p:cNvPr id="7" name="6 Imagen" descr="02enep.png"/>
          <p:cNvPicPr>
            <a:picLocks noChangeAspect="1"/>
          </p:cNvPicPr>
          <p:nvPr/>
        </p:nvPicPr>
        <p:blipFill>
          <a:blip r:embed="rId6"/>
          <a:srcRect l="20506" r="18170" b="8056"/>
          <a:stretch>
            <a:fillRect/>
          </a:stretch>
        </p:blipFill>
        <p:spPr>
          <a:xfrm>
            <a:off x="1018470" y="71414"/>
            <a:ext cx="1212405" cy="1571636"/>
          </a:xfrm>
          <a:prstGeom prst="rect">
            <a:avLst/>
          </a:prstGeom>
        </p:spPr>
      </p:pic>
      <p:pic>
        <p:nvPicPr>
          <p:cNvPr id="11" name="10 Imagen" descr="Sin título-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544" y="2571744"/>
            <a:ext cx="5549205" cy="4286256"/>
          </a:xfrm>
          <a:prstGeom prst="rect">
            <a:avLst/>
          </a:prstGeom>
        </p:spPr>
      </p:pic>
      <p:sp>
        <p:nvSpPr>
          <p:cNvPr id="13" name="12 Nube"/>
          <p:cNvSpPr/>
          <p:nvPr/>
        </p:nvSpPr>
        <p:spPr>
          <a:xfrm rot="21050249">
            <a:off x="1096344" y="3517632"/>
            <a:ext cx="3255327" cy="1469681"/>
          </a:xfrm>
          <a:prstGeom prst="cloud">
            <a:avLst/>
          </a:prstGeom>
          <a:solidFill>
            <a:srgbClr val="D199CE"/>
          </a:solidFill>
          <a:ln w="3175">
            <a:solidFill>
              <a:srgbClr val="5F5F5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rPr>
              <a:t>De compras en el mercadito</a:t>
            </a:r>
            <a:endParaRPr lang="es-MX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14" name="13 Conector"/>
          <p:cNvSpPr/>
          <p:nvPr/>
        </p:nvSpPr>
        <p:spPr>
          <a:xfrm>
            <a:off x="3143240" y="5286388"/>
            <a:ext cx="357190" cy="214314"/>
          </a:xfrm>
          <a:prstGeom prst="flowChartConnector">
            <a:avLst/>
          </a:prstGeom>
          <a:solidFill>
            <a:srgbClr val="D199CE"/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onector"/>
          <p:cNvSpPr/>
          <p:nvPr/>
        </p:nvSpPr>
        <p:spPr>
          <a:xfrm>
            <a:off x="4071934" y="5643578"/>
            <a:ext cx="285752" cy="214314"/>
          </a:xfrm>
          <a:prstGeom prst="flowChartConnector">
            <a:avLst/>
          </a:prstGeom>
          <a:solidFill>
            <a:srgbClr val="D199CE"/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onector"/>
          <p:cNvSpPr/>
          <p:nvPr/>
        </p:nvSpPr>
        <p:spPr>
          <a:xfrm>
            <a:off x="5143504" y="5786454"/>
            <a:ext cx="214314" cy="142876"/>
          </a:xfrm>
          <a:prstGeom prst="flowChartConnector">
            <a:avLst/>
          </a:prstGeom>
          <a:solidFill>
            <a:srgbClr val="D199CE"/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onector"/>
          <p:cNvSpPr/>
          <p:nvPr/>
        </p:nvSpPr>
        <p:spPr>
          <a:xfrm>
            <a:off x="5929322" y="5715016"/>
            <a:ext cx="142876" cy="71438"/>
          </a:xfrm>
          <a:prstGeom prst="flowChartConnector">
            <a:avLst/>
          </a:prstGeom>
          <a:solidFill>
            <a:srgbClr val="D199CE"/>
          </a:solidFill>
          <a:ln w="3175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-357222" y="6380970"/>
            <a:ext cx="51435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500" b="1" dirty="0" smtClean="0">
                <a:solidFill>
                  <a:srgbClr val="4A206A"/>
                </a:solidFill>
                <a:latin typeface="Century Gothic" pitchFamily="34" charset="0"/>
                <a:cs typeface="MV Boli" pitchFamily="2"/>
              </a:rPr>
              <a:t>Pamela Anahí Pérez Padilla.</a:t>
            </a:r>
            <a:endParaRPr lang="es-ES" sz="2500" b="1" dirty="0">
              <a:solidFill>
                <a:srgbClr val="4A206A"/>
              </a:solidFill>
              <a:latin typeface="Century Gothic" pitchFamily="34" charset="0"/>
              <a:cs typeface="MV Boli" pitchFamily="2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429124" y="6396359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  <a:latin typeface="Imprint MT Shadow" pitchFamily="82" charset="0"/>
              </a:rPr>
              <a:t>3° “A”</a:t>
            </a:r>
            <a:endParaRPr lang="es-ES" sz="2400" b="1" dirty="0">
              <a:solidFill>
                <a:srgbClr val="FF0000"/>
              </a:solidFill>
              <a:latin typeface="Imprint MT Shadow" pitchFamily="82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 rot="20017627">
            <a:off x="7916492" y="6140540"/>
            <a:ext cx="12585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b="1" dirty="0" smtClean="0">
                <a:solidFill>
                  <a:srgbClr val="00B0F0"/>
                </a:solidFill>
                <a:latin typeface="Juice ITC" pitchFamily="82" charset="0"/>
              </a:rPr>
              <a:t>Enero 2013</a:t>
            </a:r>
            <a:endParaRPr lang="es-ES" sz="2500" b="1" dirty="0">
              <a:solidFill>
                <a:srgbClr val="00B0F0"/>
              </a:solidFill>
              <a:latin typeface="Juice ITC" pitchFamily="82" charset="0"/>
            </a:endParaRPr>
          </a:p>
        </p:txBody>
      </p:sp>
      <p:pic>
        <p:nvPicPr>
          <p:cNvPr id="21" name="SONIDO PAMELA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9358346" y="6286520"/>
            <a:ext cx="304800" cy="304800"/>
          </a:xfrm>
          <a:prstGeom prst="rect">
            <a:avLst/>
          </a:prstGeom>
        </p:spPr>
      </p:pic>
      <p:pic>
        <p:nvPicPr>
          <p:cNvPr id="22" name="asdf.wav">
            <a:hlinkClick r:id="" action="ppaction://media"/>
          </p:cNvPr>
          <p:cNvPicPr>
            <a:picLocks noRot="1" noChangeAspect="1"/>
          </p:cNvPicPr>
          <p:nvPr>
            <a:wavAudioFile r:embed="rId2" name="asdf.wav"/>
          </p:nvPr>
        </p:nvPicPr>
        <p:blipFill>
          <a:blip r:embed="rId9"/>
          <a:stretch>
            <a:fillRect/>
          </a:stretch>
        </p:blipFill>
        <p:spPr>
          <a:xfrm>
            <a:off x="9429784" y="2214554"/>
            <a:ext cx="304800" cy="304800"/>
          </a:xfrm>
          <a:prstGeom prst="rect">
            <a:avLst/>
          </a:prstGeom>
        </p:spPr>
      </p:pic>
      <p:pic>
        <p:nvPicPr>
          <p:cNvPr id="23" name="pamm.wav">
            <a:hlinkClick r:id="" action="ppaction://media"/>
          </p:cNvPr>
          <p:cNvPicPr>
            <a:picLocks noRot="1" noChangeAspect="1"/>
          </p:cNvPicPr>
          <p:nvPr>
            <a:wavAudioFile r:embed="rId3" name="pamm.wav"/>
          </p:nvPr>
        </p:nvPicPr>
        <p:blipFill>
          <a:blip r:embed="rId10"/>
          <a:stretch>
            <a:fillRect/>
          </a:stretch>
        </p:blipFill>
        <p:spPr>
          <a:xfrm>
            <a:off x="9429784" y="51435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2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7030A0"/>
                </a:solidFill>
                <a:latin typeface="Cooper Black" pitchFamily="18" charset="0"/>
              </a:rPr>
              <a:t>Farmacia</a:t>
            </a:r>
            <a:endParaRPr lang="es-ES" dirty="0">
              <a:solidFill>
                <a:srgbClr val="7030A0"/>
              </a:solidFill>
              <a:latin typeface="Cooper Black" pitchFamily="18" charset="0"/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lor_expl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285852" y="357166"/>
            <a:ext cx="67151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 smtClean="0">
                <a:solidFill>
                  <a:srgbClr val="002060"/>
                </a:solidFill>
                <a:latin typeface="Jokerman" pitchFamily="82" charset="0"/>
                <a:ea typeface="MS Mincho" pitchFamily="49" charset="-128"/>
              </a:rPr>
              <a:t>Créditos</a:t>
            </a:r>
            <a:endParaRPr lang="es-ES" sz="5000" dirty="0">
              <a:solidFill>
                <a:srgbClr val="002060"/>
              </a:solidFill>
              <a:latin typeface="Jokerman" pitchFamily="82" charset="0"/>
              <a:ea typeface="MS Mincho" pitchFamily="49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2143116"/>
            <a:ext cx="7358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000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Tipos de letras de </a:t>
            </a:r>
            <a:r>
              <a:rPr lang="es-MX" sz="5000" dirty="0" err="1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dafont</a:t>
            </a:r>
            <a:endParaRPr lang="es-MX" sz="5000" dirty="0" smtClean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  <a:p>
            <a:pPr algn="ctr"/>
            <a:r>
              <a:rPr lang="es-MX" sz="5000" dirty="0" smtClean="0">
                <a:solidFill>
                  <a:schemeClr val="accent6">
                    <a:lumMod val="75000"/>
                  </a:schemeClr>
                </a:solidFill>
                <a:latin typeface="Bauhaus 93" pitchFamily="82" charset="0"/>
              </a:rPr>
              <a:t>* www.dafont.com</a:t>
            </a:r>
            <a:endParaRPr lang="es-ES" sz="5000" dirty="0">
              <a:solidFill>
                <a:schemeClr val="accent6">
                  <a:lumMod val="75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olor_expli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9144000" cy="685800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285852" y="357166"/>
            <a:ext cx="67151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000" dirty="0" smtClean="0">
                <a:solidFill>
                  <a:srgbClr val="002060"/>
                </a:solidFill>
                <a:latin typeface="Jokerman" pitchFamily="82" charset="0"/>
                <a:ea typeface="MS Mincho" pitchFamily="49" charset="-128"/>
              </a:rPr>
              <a:t>De compras en el mercadito</a:t>
            </a:r>
            <a:endParaRPr lang="es-ES" sz="5000" dirty="0">
              <a:solidFill>
                <a:srgbClr val="002060"/>
              </a:solidFill>
              <a:latin typeface="Jokerman" pitchFamily="82" charset="0"/>
              <a:ea typeface="MS Mincho" pitchFamily="49" charset="-128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00166" y="2143116"/>
            <a:ext cx="607221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dirty="0" smtClean="0">
                <a:solidFill>
                  <a:srgbClr val="FF0066"/>
                </a:solidFill>
                <a:latin typeface="Bauhaus 93" pitchFamily="82" charset="0"/>
              </a:rPr>
              <a:t>Plantea y resuelve problemas en situaciones que le son familiares y que implican agregar, reunir, quitar, igualar, comparar y repartir objetos.</a:t>
            </a:r>
            <a:endParaRPr lang="es-ES" sz="3500" dirty="0">
              <a:solidFill>
                <a:srgbClr val="FF0066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vistawallpaper.org/vista-wallpapers/colour-rainb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000" dirty="0" smtClean="0">
                <a:solidFill>
                  <a:srgbClr val="FF0066"/>
                </a:solidFill>
                <a:latin typeface="Jokerman" pitchFamily="82" charset="0"/>
              </a:rPr>
              <a:t>Introducción</a:t>
            </a:r>
            <a:endParaRPr lang="es-ES" sz="5000" dirty="0">
              <a:solidFill>
                <a:srgbClr val="FF0066"/>
              </a:solidFill>
              <a:latin typeface="Jokerman" pitchFamily="82" charset="0"/>
            </a:endParaRPr>
          </a:p>
        </p:txBody>
      </p:sp>
      <p:pic>
        <p:nvPicPr>
          <p:cNvPr id="7" name="6 Imagen" descr="pantalla.png"/>
          <p:cNvPicPr>
            <a:picLocks noChangeAspect="1"/>
          </p:cNvPicPr>
          <p:nvPr/>
        </p:nvPicPr>
        <p:blipFill>
          <a:blip r:embed="rId4">
            <a:lum bright="-10000"/>
          </a:blip>
          <a:stretch>
            <a:fillRect/>
          </a:stretch>
        </p:blipFill>
        <p:spPr>
          <a:xfrm>
            <a:off x="1071538" y="1435348"/>
            <a:ext cx="6690957" cy="4565419"/>
          </a:xfrm>
          <a:prstGeom prst="rect">
            <a:avLst/>
          </a:prstGeom>
        </p:spPr>
      </p:pic>
      <p:pic>
        <p:nvPicPr>
          <p:cNvPr id="8" name="Vide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785918" y="1785926"/>
            <a:ext cx="5214974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vistawallpaper.org/vista-wallpapers/colour-rainb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000" dirty="0" smtClean="0">
                <a:solidFill>
                  <a:srgbClr val="FF0066"/>
                </a:solidFill>
                <a:latin typeface="Jokerman" pitchFamily="82" charset="0"/>
              </a:rPr>
              <a:t>Menú Principal</a:t>
            </a:r>
            <a:endParaRPr lang="es-ES" sz="5000" dirty="0">
              <a:solidFill>
                <a:srgbClr val="FF0066"/>
              </a:solidFill>
              <a:latin typeface="Jokerman" pitchFamily="82" charset="0"/>
            </a:endParaRPr>
          </a:p>
        </p:txBody>
      </p:sp>
      <p:sp>
        <p:nvSpPr>
          <p:cNvPr id="8" name="7 Pentágono">
            <a:hlinkClick r:id="rId9" action="ppaction://hlinksldjump"/>
          </p:cNvPr>
          <p:cNvSpPr/>
          <p:nvPr/>
        </p:nvSpPr>
        <p:spPr>
          <a:xfrm>
            <a:off x="642910" y="1571612"/>
            <a:ext cx="2643206" cy="107157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Carnes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15" name="14 Imagen" descr="Sin título-1 copia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06" y="1071546"/>
            <a:ext cx="1607871" cy="1758004"/>
          </a:xfrm>
          <a:prstGeom prst="rect">
            <a:avLst/>
          </a:prstGeom>
        </p:spPr>
      </p:pic>
      <p:sp>
        <p:nvSpPr>
          <p:cNvPr id="9" name="8 Pentágono">
            <a:hlinkClick r:id="rId11" action="ppaction://hlinksldjump"/>
          </p:cNvPr>
          <p:cNvSpPr/>
          <p:nvPr/>
        </p:nvSpPr>
        <p:spPr>
          <a:xfrm>
            <a:off x="642910" y="3071810"/>
            <a:ext cx="2571768" cy="107157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Frutas y Verduras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16" name="15 Imagen" descr="Sin título-1.png"/>
          <p:cNvPicPr>
            <a:picLocks noChangeAspect="1"/>
          </p:cNvPicPr>
          <p:nvPr/>
        </p:nvPicPr>
        <p:blipFill>
          <a:blip r:embed="rId12"/>
          <a:srcRect l="29666" t="31403" r="31360" b="31402"/>
          <a:stretch>
            <a:fillRect/>
          </a:stretch>
        </p:blipFill>
        <p:spPr>
          <a:xfrm>
            <a:off x="-1297822" y="2786058"/>
            <a:ext cx="1369228" cy="1428760"/>
          </a:xfrm>
          <a:prstGeom prst="rect">
            <a:avLst/>
          </a:prstGeom>
        </p:spPr>
      </p:pic>
      <p:sp>
        <p:nvSpPr>
          <p:cNvPr id="10" name="9 Pentágono">
            <a:hlinkClick r:id="rId13" action="ppaction://hlinksldjump"/>
          </p:cNvPr>
          <p:cNvSpPr/>
          <p:nvPr/>
        </p:nvSpPr>
        <p:spPr>
          <a:xfrm>
            <a:off x="714348" y="4572008"/>
            <a:ext cx="2500330" cy="1071570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Panadería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17" name="16 Imagen" descr="Sin título-pan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06" y="4143380"/>
            <a:ext cx="1071570" cy="1640841"/>
          </a:xfrm>
          <a:prstGeom prst="rect">
            <a:avLst/>
          </a:prstGeom>
        </p:spPr>
      </p:pic>
      <p:sp>
        <p:nvSpPr>
          <p:cNvPr id="12" name="11 Pentágono">
            <a:hlinkClick r:id="rId15" action="ppaction://hlinksldjump"/>
          </p:cNvPr>
          <p:cNvSpPr/>
          <p:nvPr/>
        </p:nvSpPr>
        <p:spPr>
          <a:xfrm>
            <a:off x="4714876" y="1643050"/>
            <a:ext cx="2571768" cy="1000132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Lácteos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18" name="17 Imagen" descr="Sin título-leche.png"/>
          <p:cNvPicPr>
            <a:picLocks noChangeAspect="1"/>
          </p:cNvPicPr>
          <p:nvPr/>
        </p:nvPicPr>
        <p:blipFill>
          <a:blip r:embed="rId16" cstate="print"/>
          <a:srcRect l="5059" t="3797" r="3516" b="5066"/>
          <a:stretch>
            <a:fillRect/>
          </a:stretch>
        </p:blipFill>
        <p:spPr>
          <a:xfrm>
            <a:off x="9572660" y="0"/>
            <a:ext cx="1500198" cy="1384798"/>
          </a:xfrm>
          <a:prstGeom prst="rect">
            <a:avLst/>
          </a:prstGeom>
        </p:spPr>
      </p:pic>
      <p:sp>
        <p:nvSpPr>
          <p:cNvPr id="13" name="12 Pentágono">
            <a:hlinkClick r:id="rId17" action="ppaction://hlinksldjump"/>
          </p:cNvPr>
          <p:cNvSpPr/>
          <p:nvPr/>
        </p:nvSpPr>
        <p:spPr>
          <a:xfrm>
            <a:off x="4786314" y="4572008"/>
            <a:ext cx="2571768" cy="1071570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Farmacia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19" name="18 Imagen" descr="Sin título-4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00562" y="4500570"/>
            <a:ext cx="898432" cy="1268374"/>
          </a:xfrm>
          <a:prstGeom prst="rect">
            <a:avLst/>
          </a:prstGeom>
        </p:spPr>
      </p:pic>
      <p:sp>
        <p:nvSpPr>
          <p:cNvPr id="11" name="10 Pentágono">
            <a:hlinkClick r:id="rId19" action="ppaction://hlinksldjump"/>
          </p:cNvPr>
          <p:cNvSpPr/>
          <p:nvPr/>
        </p:nvSpPr>
        <p:spPr>
          <a:xfrm>
            <a:off x="4786314" y="3071810"/>
            <a:ext cx="2571768" cy="1071570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dirty="0" smtClean="0">
                <a:latin typeface="Bernard MT Condensed" pitchFamily="18" charset="0"/>
              </a:rPr>
              <a:t>Salchichonería</a:t>
            </a:r>
            <a:endParaRPr lang="es-ES" sz="2500" dirty="0">
              <a:latin typeface="Bernard MT Condensed" pitchFamily="18" charset="0"/>
            </a:endParaRPr>
          </a:p>
        </p:txBody>
      </p:sp>
      <p:pic>
        <p:nvPicPr>
          <p:cNvPr id="20" name="19 Imagen" descr="Sin título-5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715140" y="2928934"/>
            <a:ext cx="944322" cy="1280437"/>
          </a:xfrm>
          <a:prstGeom prst="rect">
            <a:avLst/>
          </a:prstGeom>
        </p:spPr>
      </p:pic>
      <p:pic>
        <p:nvPicPr>
          <p:cNvPr id="22" name="carnes.wav">
            <a:hlinkClick r:id="" action="ppaction://media"/>
          </p:cNvPr>
          <p:cNvPicPr>
            <a:picLocks noRot="1" noChangeAspect="1"/>
          </p:cNvPicPr>
          <p:nvPr>
            <a:wavAudioFile r:embed="rId1" name="carnes.wav"/>
          </p:nvPr>
        </p:nvPicPr>
        <p:blipFill>
          <a:blip r:embed="rId21"/>
          <a:stretch>
            <a:fillRect/>
          </a:stretch>
        </p:blipFill>
        <p:spPr>
          <a:xfrm>
            <a:off x="-1428792" y="2071678"/>
            <a:ext cx="304800" cy="304800"/>
          </a:xfrm>
          <a:prstGeom prst="rect">
            <a:avLst/>
          </a:prstGeom>
        </p:spPr>
      </p:pic>
      <p:pic>
        <p:nvPicPr>
          <p:cNvPr id="23" name="frutasyverduras.wav">
            <a:hlinkClick r:id="" action="ppaction://media"/>
          </p:cNvPr>
          <p:cNvPicPr>
            <a:picLocks noRot="1" noChangeAspect="1"/>
          </p:cNvPicPr>
          <p:nvPr>
            <a:wavAudioFile r:embed="rId2" name="frutasyverduras.wav"/>
          </p:nvPr>
        </p:nvPicPr>
        <p:blipFill>
          <a:blip r:embed="rId22"/>
          <a:stretch>
            <a:fillRect/>
          </a:stretch>
        </p:blipFill>
        <p:spPr>
          <a:xfrm>
            <a:off x="-1785982" y="3786190"/>
            <a:ext cx="304800" cy="304800"/>
          </a:xfrm>
          <a:prstGeom prst="rect">
            <a:avLst/>
          </a:prstGeom>
        </p:spPr>
      </p:pic>
      <p:pic>
        <p:nvPicPr>
          <p:cNvPr id="24" name="panaderia.wav">
            <a:hlinkClick r:id="" action="ppaction://media"/>
          </p:cNvPr>
          <p:cNvPicPr>
            <a:picLocks noRot="1" noChangeAspect="1"/>
          </p:cNvPicPr>
          <p:nvPr>
            <a:wavAudioFile r:embed="rId3" name="panaderia.wav"/>
          </p:nvPr>
        </p:nvPicPr>
        <p:blipFill>
          <a:blip r:embed="rId21"/>
          <a:stretch>
            <a:fillRect/>
          </a:stretch>
        </p:blipFill>
        <p:spPr>
          <a:xfrm>
            <a:off x="-1143040" y="5500702"/>
            <a:ext cx="304800" cy="304800"/>
          </a:xfrm>
          <a:prstGeom prst="rect">
            <a:avLst/>
          </a:prstGeom>
        </p:spPr>
      </p:pic>
      <p:pic>
        <p:nvPicPr>
          <p:cNvPr id="25" name="lacteos.wav">
            <a:hlinkClick r:id="" action="ppaction://media"/>
          </p:cNvPr>
          <p:cNvPicPr>
            <a:picLocks noRot="1" noChangeAspect="1"/>
          </p:cNvPicPr>
          <p:nvPr>
            <a:wavAudioFile r:embed="rId4" name="lacteos.wav"/>
          </p:nvPr>
        </p:nvPicPr>
        <p:blipFill>
          <a:blip r:embed="rId23"/>
          <a:stretch>
            <a:fillRect/>
          </a:stretch>
        </p:blipFill>
        <p:spPr>
          <a:xfrm>
            <a:off x="9715536" y="2143116"/>
            <a:ext cx="304800" cy="304800"/>
          </a:xfrm>
          <a:prstGeom prst="rect">
            <a:avLst/>
          </a:prstGeom>
        </p:spPr>
      </p:pic>
      <p:pic>
        <p:nvPicPr>
          <p:cNvPr id="26" name="salchichoneria.wav">
            <a:hlinkClick r:id="" action="ppaction://media"/>
          </p:cNvPr>
          <p:cNvPicPr>
            <a:picLocks noRot="1" noChangeAspect="1"/>
          </p:cNvPicPr>
          <p:nvPr>
            <a:wavAudioFile r:embed="rId5" name="salchichoneria.wav"/>
          </p:nvPr>
        </p:nvPicPr>
        <p:blipFill>
          <a:blip r:embed="rId23"/>
          <a:stretch>
            <a:fillRect/>
          </a:stretch>
        </p:blipFill>
        <p:spPr>
          <a:xfrm>
            <a:off x="9929850" y="3643314"/>
            <a:ext cx="304800" cy="304800"/>
          </a:xfrm>
          <a:prstGeom prst="rect">
            <a:avLst/>
          </a:prstGeom>
        </p:spPr>
      </p:pic>
      <p:pic>
        <p:nvPicPr>
          <p:cNvPr id="27" name="farmacia.wav">
            <a:hlinkClick r:id="" action="ppaction://media"/>
          </p:cNvPr>
          <p:cNvPicPr>
            <a:picLocks noRot="1" noChangeAspect="1"/>
          </p:cNvPicPr>
          <p:nvPr>
            <a:wavAudioFile r:embed="rId6" name="farmacia.wav"/>
          </p:nvPr>
        </p:nvPicPr>
        <p:blipFill>
          <a:blip r:embed="rId23"/>
          <a:stretch>
            <a:fillRect/>
          </a:stretch>
        </p:blipFill>
        <p:spPr>
          <a:xfrm>
            <a:off x="10001288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>
    <p:sndAc>
      <p:stSnd>
        <p:snd r:embed="rId2" name="frutasyverdura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82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39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0.42396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381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8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66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38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37 0.06481 C -0.11388 0.05833 -0.12899 0.05254 -0.13437 0.05254 C -0.16753 0.05254 -0.20173 0.15208 -0.20173 0.25208 C -0.20173 0.20162 -0.21875 0.15208 -0.23489 0.15208 C -0.25208 0.15208 -0.2684 0.20231 -0.2684 0.25208 C -0.2684 0.22708 -0.27673 0.20162 -0.28541 0.20162 C -0.29392 0.20162 -0.30225 0.22638 -0.30225 0.25208 C -0.30225 0.23912 -0.30677 0.22708 -0.31111 0.22708 C -0.3151 0.22708 -0.31961 0.23981 -0.31961 0.25208 C -0.31961 0.2456 -0.32187 0.23912 -0.32378 0.23912 C -0.325 0.23912 -0.32795 0.2456 -0.32795 0.25208 C -0.32795 0.24861 -0.32899 0.2456 -0.3302 0.2456 C -0.3302 0.24467 -0.33246 0.24861 -0.33246 0.25208 C -0.33246 0.25023 -0.33246 0.24861 -0.3335 0.24861 C -0.3335 0.24953 -0.33472 0.25046 -0.33472 0.25208 C -0.33472 0.25115 -0.33472 0.25023 -0.33472 0.24953 C -0.33576 0.24953 -0.33576 0.25046 -0.33576 0.25115 C -0.33697 0.25115 -0.33697 0.25046 -0.33697 0.24953 C -0.33784 0.24953 -0.33784 0.25046 -0.33784 0.25115 " pathEditMode="relative" rAng="0" ptsTypes="fffffffffffffffffff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151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0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656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8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66"/>
                </a:solidFill>
                <a:latin typeface="Cooper Black" pitchFamily="18" charset="0"/>
              </a:rPr>
              <a:t>Carnes</a:t>
            </a:r>
            <a:endParaRPr lang="es-ES" dirty="0">
              <a:solidFill>
                <a:srgbClr val="FF0066"/>
              </a:solidFill>
              <a:latin typeface="Cooper Black" pitchFamily="18" charset="0"/>
            </a:endParaRPr>
          </a:p>
        </p:txBody>
      </p:sp>
      <p:sp>
        <p:nvSpPr>
          <p:cNvPr id="5" name="4 Flecha izquierda">
            <a:hlinkClick r:id="rId3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6" name="5 Imagen" descr="Sin título-2.png"/>
          <p:cNvPicPr>
            <a:picLocks noChangeAspect="1"/>
          </p:cNvPicPr>
          <p:nvPr/>
        </p:nvPicPr>
        <p:blipFill>
          <a:blip r:embed="rId4"/>
          <a:srcRect r="14634" b="17073"/>
          <a:stretch>
            <a:fillRect/>
          </a:stretch>
        </p:blipFill>
        <p:spPr>
          <a:xfrm>
            <a:off x="6000760" y="1908390"/>
            <a:ext cx="1785950" cy="1734923"/>
          </a:xfrm>
          <a:prstGeom prst="rect">
            <a:avLst/>
          </a:prstGeom>
        </p:spPr>
      </p:pic>
      <p:pic>
        <p:nvPicPr>
          <p:cNvPr id="7" name="6 Imagen" descr="carnemolida3.png"/>
          <p:cNvPicPr>
            <a:picLocks noChangeAspect="1"/>
          </p:cNvPicPr>
          <p:nvPr/>
        </p:nvPicPr>
        <p:blipFill>
          <a:blip r:embed="rId5"/>
          <a:srcRect t="12786" r="7942" b="15614"/>
          <a:stretch>
            <a:fillRect/>
          </a:stretch>
        </p:blipFill>
        <p:spPr>
          <a:xfrm>
            <a:off x="1428728" y="2182803"/>
            <a:ext cx="1785950" cy="1389073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71538" y="357187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Carne de res molida</a:t>
            </a:r>
            <a:endParaRPr lang="es-E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500694" y="350043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Carne de res  Lomo fino</a:t>
            </a:r>
            <a:endParaRPr lang="es-ES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85918" y="4214818"/>
            <a:ext cx="55007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7030A0"/>
                </a:solidFill>
                <a:latin typeface="Century Gothic" pitchFamily="34" charset="0"/>
              </a:rPr>
              <a:t>Hola amigos!  ¿Ya vieron  lo que hay aquí?… </a:t>
            </a:r>
            <a:r>
              <a:rPr lang="es-MX" b="1" dirty="0" err="1" smtClean="0">
                <a:solidFill>
                  <a:srgbClr val="7030A0"/>
                </a:solidFill>
                <a:latin typeface="Century Gothic" pitchFamily="34" charset="0"/>
              </a:rPr>
              <a:t>mmmmhhh</a:t>
            </a:r>
            <a:r>
              <a:rPr lang="es-MX" b="1" dirty="0" smtClean="0">
                <a:solidFill>
                  <a:srgbClr val="7030A0"/>
                </a:solidFill>
                <a:latin typeface="Century Gothic" pitchFamily="34" charset="0"/>
              </a:rPr>
              <a:t>…. Deliciosa carne pero quiero comprar la más barata…Me ayudan?  Identifica cuál kilo de carne cuesta más y cuál cuesta menos </a:t>
            </a:r>
            <a:endParaRPr lang="es-ES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7174" name="Picture 6" descr="http://images4.wikia.nocookie.net/__cb20100607083440/alvin/images/c/c1/ELEAN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1285884" cy="200809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1571604" y="157161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latin typeface="Century Gothic" pitchFamily="34" charset="0"/>
              </a:rPr>
              <a:t>$155 el Kilo</a:t>
            </a:r>
            <a:endParaRPr lang="es-ES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72132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tx2"/>
                </a:solidFill>
                <a:latin typeface="Century Gothic" pitchFamily="34" charset="0"/>
              </a:rPr>
              <a:t>$228 el Kilo</a:t>
            </a:r>
            <a:endParaRPr lang="es-ES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15" name="ardillaeleanor.wav">
            <a:hlinkClick r:id="" action="ppaction://media"/>
          </p:cNvPr>
          <p:cNvPicPr>
            <a:picLocks noRot="1" noChangeAspect="1"/>
          </p:cNvPicPr>
          <p:nvPr>
            <a:wavAudioFile r:embed="rId1" name="ardillaeleanor.wav"/>
          </p:nvPr>
        </p:nvPicPr>
        <p:blipFill>
          <a:blip r:embed="rId7"/>
          <a:stretch>
            <a:fillRect/>
          </a:stretch>
        </p:blipFill>
        <p:spPr>
          <a:xfrm>
            <a:off x="9358346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  <a:latin typeface="Cooper Black" pitchFamily="18" charset="0"/>
              </a:rPr>
              <a:t>Frutas y Verduras</a:t>
            </a:r>
            <a:endParaRPr lang="es-ES" dirty="0">
              <a:solidFill>
                <a:srgbClr val="92D050"/>
              </a:solidFill>
              <a:latin typeface="Cooper Black" pitchFamily="18" charset="0"/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  <p:pic>
        <p:nvPicPr>
          <p:cNvPr id="5" name="4 Imagen" descr="elmoanimad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876"/>
            <a:ext cx="1714512" cy="285363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86050" y="1785926"/>
            <a:ext cx="54953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4A206A"/>
                </a:solidFill>
                <a:latin typeface="Century Gothic" pitchFamily="34" charset="0"/>
              </a:rPr>
              <a:t>Necesito comprar una sandía, plátanos y melón.</a:t>
            </a:r>
          </a:p>
          <a:p>
            <a:endParaRPr lang="es-MX" sz="2200" b="1" dirty="0" smtClean="0">
              <a:solidFill>
                <a:srgbClr val="4A206A"/>
              </a:solidFill>
              <a:latin typeface="Century Gothic" pitchFamily="34" charset="0"/>
            </a:endParaRPr>
          </a:p>
          <a:p>
            <a:r>
              <a:rPr lang="es-MX" sz="2200" b="1" dirty="0" smtClean="0">
                <a:solidFill>
                  <a:srgbClr val="4A206A"/>
                </a:solidFill>
                <a:latin typeface="Century Gothic" pitchFamily="34" charset="0"/>
              </a:rPr>
              <a:t>La sandía cuesta $10 </a:t>
            </a:r>
          </a:p>
          <a:p>
            <a:r>
              <a:rPr lang="es-MX" sz="2200" b="1" dirty="0" smtClean="0">
                <a:solidFill>
                  <a:srgbClr val="4A206A"/>
                </a:solidFill>
                <a:latin typeface="Century Gothic" pitchFamily="34" charset="0"/>
              </a:rPr>
              <a:t>Los plátanos cuestan $12</a:t>
            </a:r>
          </a:p>
          <a:p>
            <a:r>
              <a:rPr lang="es-MX" sz="2200" b="1" dirty="0" smtClean="0">
                <a:solidFill>
                  <a:srgbClr val="4A206A"/>
                </a:solidFill>
                <a:latin typeface="Century Gothic" pitchFamily="34" charset="0"/>
              </a:rPr>
              <a:t>El melón cuesta $8</a:t>
            </a:r>
          </a:p>
          <a:p>
            <a:endParaRPr lang="es-MX" sz="2200" b="1" dirty="0" smtClean="0">
              <a:solidFill>
                <a:srgbClr val="4A206A"/>
              </a:solidFill>
              <a:latin typeface="Century Gothic" pitchFamily="34" charset="0"/>
            </a:endParaRPr>
          </a:p>
          <a:p>
            <a:r>
              <a:rPr lang="es-MX" sz="2200" b="1" dirty="0" smtClean="0">
                <a:solidFill>
                  <a:srgbClr val="4A206A"/>
                </a:solidFill>
                <a:latin typeface="Century Gothic" pitchFamily="34" charset="0"/>
              </a:rPr>
              <a:t>¿Cuánto debo pagar en total? </a:t>
            </a:r>
          </a:p>
          <a:p>
            <a:endParaRPr lang="es-ES" sz="2200" b="1" dirty="0">
              <a:solidFill>
                <a:srgbClr val="4A206A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mundomatero.com/imagenes/sandi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2095500" cy="1381126"/>
          </a:xfrm>
          <a:prstGeom prst="rect">
            <a:avLst/>
          </a:prstGeom>
          <a:noFill/>
        </p:spPr>
      </p:pic>
      <p:pic>
        <p:nvPicPr>
          <p:cNvPr id="6150" name="Picture 6" descr="http://www.gif-anime-gratuit.com/gif-anime-gratuit/nourriture/bananes/bananes0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3714752"/>
            <a:ext cx="1190625" cy="1714500"/>
          </a:xfrm>
          <a:prstGeom prst="rect">
            <a:avLst/>
          </a:prstGeom>
          <a:noFill/>
        </p:spPr>
      </p:pic>
      <p:pic>
        <p:nvPicPr>
          <p:cNvPr id="6152" name="Picture 8" descr="http://2.bp.blogspot.com/_TKAsGTyic8M/S_Pr7ore2tI/AAAAAAAAAXI/YYGMpWZOOo8/s400/MEL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1643050"/>
            <a:ext cx="1311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B0F0"/>
                </a:solidFill>
                <a:latin typeface="Cooper Black" pitchFamily="18" charset="0"/>
              </a:rPr>
              <a:t>Panadería</a:t>
            </a:r>
            <a:endParaRPr lang="es-ES" dirty="0">
              <a:solidFill>
                <a:srgbClr val="00B0F0"/>
              </a:solidFill>
              <a:latin typeface="Cooper Black" pitchFamily="18" charset="0"/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70C0"/>
                </a:solidFill>
                <a:latin typeface="Cooper Black" pitchFamily="18" charset="0"/>
              </a:rPr>
              <a:t>Lácteos</a:t>
            </a:r>
            <a:endParaRPr lang="es-ES" dirty="0">
              <a:solidFill>
                <a:srgbClr val="0070C0"/>
              </a:solidFill>
              <a:latin typeface="Cooper Black" pitchFamily="18" charset="0"/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FF0000"/>
                </a:solidFill>
                <a:latin typeface="Cooper Black" pitchFamily="18" charset="0"/>
              </a:rPr>
              <a:t>Salchichonería</a:t>
            </a:r>
            <a:endParaRPr lang="es-E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43768" y="5929330"/>
            <a:ext cx="1500198" cy="714380"/>
          </a:xfrm>
          <a:prstGeom prst="leftArrow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entury Gothic" pitchFamily="34" charset="0"/>
              </a:rPr>
              <a:t>Regresar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168</Words>
  <Application>Microsoft Office PowerPoint</Application>
  <PresentationFormat>Presentación en pantalla (4:3)</PresentationFormat>
  <Paragraphs>42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Introducción</vt:lpstr>
      <vt:lpstr>Menú Principal</vt:lpstr>
      <vt:lpstr>Carnes</vt:lpstr>
      <vt:lpstr>Frutas y Verduras</vt:lpstr>
      <vt:lpstr>Panadería</vt:lpstr>
      <vt:lpstr>Lácteos</vt:lpstr>
      <vt:lpstr>Salchichonería</vt:lpstr>
      <vt:lpstr>Farmacia</vt:lpstr>
      <vt:lpstr>Diapositiva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43</cp:revision>
  <dcterms:created xsi:type="dcterms:W3CDTF">2012-09-20T18:21:52Z</dcterms:created>
  <dcterms:modified xsi:type="dcterms:W3CDTF">2012-12-12T18:34:32Z</dcterms:modified>
</cp:coreProperties>
</file>