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  <p:sldId id="269" r:id="rId12"/>
  </p:sldIdLst>
  <p:sldSz cx="9144000" cy="6858000" type="screen4x3"/>
  <p:notesSz cx="6858000" cy="9144000"/>
  <p:embeddedFontLst>
    <p:embeddedFont>
      <p:font typeface="Fontdinerdotcom Sparkly" pitchFamily="2" charset="0"/>
      <p:regular r:id="rId13"/>
    </p:embeddedFont>
    <p:embeddedFont>
      <p:font typeface="Wingdings 2" pitchFamily="18" charset="2"/>
      <p:regular r:id="rId14"/>
    </p:embeddedFont>
    <p:embeddedFont>
      <p:font typeface="SkinnyCapKick" pitchFamily="2" charset="0"/>
      <p:regular r:id="rId15"/>
    </p:embeddedFont>
    <p:embeddedFont>
      <p:font typeface="Forte" pitchFamily="66" charset="0"/>
      <p:regular r:id="rId16"/>
    </p:embeddedFont>
    <p:embeddedFont>
      <p:font typeface="Comic Sans MS" pitchFamily="66" charset="0"/>
      <p:regular r:id="rId17"/>
      <p:bold r:id="rId18"/>
    </p:embeddedFont>
    <p:embeddedFont>
      <p:font typeface="Trebuchet MS" pitchFamily="34" charset="0"/>
      <p:regular r:id="rId19"/>
      <p:bold r:id="rId20"/>
      <p:italic r:id="rId21"/>
      <p:boldItalic r:id="rId22"/>
    </p:embeddedFont>
    <p:embeddedFont>
      <p:font typeface="Tourist Trap" pitchFamily="2" charset="0"/>
      <p:regular r:id="rId23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660"/>
  </p:normalViewPr>
  <p:slideViewPr>
    <p:cSldViewPr>
      <p:cViewPr>
        <p:scale>
          <a:sx n="40" d="100"/>
          <a:sy n="40" d="100"/>
        </p:scale>
        <p:origin x="-141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B916-B5DD-4AA6-BE24-9ECDD365FE70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00DD-7FA3-4D27-BC23-D9332E2A48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6BDF3-4621-4D79-BD59-7B1A6A60B71F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A9C427-E265-4075-86F6-20D3A3A056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ECA8B32-3876-44B1-9D5D-37C3048270AF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3614E7-C79F-4828-9B6A-E134E43746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A784-CD83-490A-AD9A-F3DC75A4E5B1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2CA8-8B68-415C-938F-CF62BA40E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D5F4-8327-4626-A6C9-9A8F4FE0857F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809A-F473-4426-9226-8B09FF4CFF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6C3C-0150-402F-8515-86D85E8E6050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A4CB-D9CA-43CB-B30E-2505881C13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2737-2D7A-4E32-9824-725520E712C4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54E8-58E3-463F-9BE9-A800C319D3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0318-2B33-4757-8FD3-8D9F04DAE09D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F156-B527-45D4-8A37-26FD85F649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81215B-DEAE-4B91-85EF-B1A96144AB99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DF0A34-CDE2-4D8C-B3B8-19863E89D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AC30-D8F5-44F1-8BC9-180B77947456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2A7C-ADA0-4487-8B3F-554917931C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E67D1B-EEBD-4785-8D6D-7F9821D69E44}" type="datetimeFigureOut">
              <a:rPr lang="es-ES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6B3F71-4C45-4A2E-B626-60DDCD71DB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97" r:id="rId8"/>
    <p:sldLayoutId id="2147483689" r:id="rId9"/>
    <p:sldLayoutId id="214748369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font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isos_t%C3%A9rmicos" TargetMode="External"/><Relationship Id="rId2" Type="http://schemas.openxmlformats.org/officeDocument/2006/relationships/hyperlink" Target="http://es.wikipedia.org/wiki/Clima_tropical_h%C3%BAmed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el&#237;cula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gif"/><Relationship Id="rId18" Type="http://schemas.openxmlformats.org/officeDocument/2006/relationships/slide" Target="slide9.xml"/><Relationship Id="rId3" Type="http://schemas.openxmlformats.org/officeDocument/2006/relationships/audio" Target="../media/audio4.wav"/><Relationship Id="rId21" Type="http://schemas.openxmlformats.org/officeDocument/2006/relationships/image" Target="../media/image18.gif"/><Relationship Id="rId7" Type="http://schemas.openxmlformats.org/officeDocument/2006/relationships/slideLayout" Target="../slideLayouts/slideLayout2.xml"/><Relationship Id="rId12" Type="http://schemas.openxmlformats.org/officeDocument/2006/relationships/slide" Target="slide5.xml"/><Relationship Id="rId17" Type="http://schemas.openxmlformats.org/officeDocument/2006/relationships/image" Target="../media/image16.gif"/><Relationship Id="rId2" Type="http://schemas.openxmlformats.org/officeDocument/2006/relationships/audio" Target="../media/audio3.wav"/><Relationship Id="rId16" Type="http://schemas.openxmlformats.org/officeDocument/2006/relationships/slide" Target="slide7.xml"/><Relationship Id="rId20" Type="http://schemas.openxmlformats.org/officeDocument/2006/relationships/slide" Target="slide8.xml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5" Type="http://schemas.openxmlformats.org/officeDocument/2006/relationships/image" Target="../media/image15.gif"/><Relationship Id="rId23" Type="http://schemas.openxmlformats.org/officeDocument/2006/relationships/image" Target="../media/image19.png"/><Relationship Id="rId10" Type="http://schemas.openxmlformats.org/officeDocument/2006/relationships/slide" Target="slide4.xml"/><Relationship Id="rId19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image" Target="../media/image12.gif"/><Relationship Id="rId14" Type="http://schemas.openxmlformats.org/officeDocument/2006/relationships/slide" Target="slide6.xml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28662" y="4572008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pic>
        <p:nvPicPr>
          <p:cNvPr id="13313" name="3 Imagen" descr="fondos-de-colores-viv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5 Imagen" descr="NIÑO PENSAND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3143250"/>
            <a:ext cx="35385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2 Imagen" descr="escud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1338" y="188913"/>
            <a:ext cx="285750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 Imagen" descr="niños leyendo.png"/>
          <p:cNvPicPr>
            <a:picLocks noChangeAspect="1"/>
          </p:cNvPicPr>
          <p:nvPr/>
        </p:nvPicPr>
        <p:blipFill>
          <a:blip r:embed="rId6" cstate="print"/>
          <a:srcRect l="4135" t="12102"/>
          <a:stretch>
            <a:fillRect/>
          </a:stretch>
        </p:blipFill>
        <p:spPr>
          <a:xfrm rot="21023042">
            <a:off x="130275" y="4886088"/>
            <a:ext cx="2532896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20 Rectángulo"/>
          <p:cNvSpPr/>
          <p:nvPr/>
        </p:nvSpPr>
        <p:spPr>
          <a:xfrm>
            <a:off x="0" y="2571744"/>
            <a:ext cx="6000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S" sz="4400" b="1" dirty="0" smtClean="0">
              <a:solidFill>
                <a:srgbClr val="7030A0"/>
              </a:solidFill>
              <a:latin typeface="Fontdinerdotcom Sparkly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Fontdinerdotcom Sparkly" pitchFamily="2" charset="0"/>
              </a:rPr>
              <a:t>Viviana </a:t>
            </a:r>
            <a:r>
              <a:rPr lang="es-ES" sz="4400" b="1" dirty="0" err="1" smtClean="0">
                <a:solidFill>
                  <a:srgbClr val="7030A0"/>
                </a:solidFill>
                <a:latin typeface="Fontdinerdotcom Sparkly" pitchFamily="2" charset="0"/>
              </a:rPr>
              <a:t>Aidee</a:t>
            </a:r>
            <a:r>
              <a:rPr lang="es-ES" sz="4400" b="1" dirty="0" smtClean="0">
                <a:solidFill>
                  <a:srgbClr val="7030A0"/>
                </a:solidFill>
                <a:latin typeface="Fontdinerdotcom Sparkly" pitchFamily="2" charset="0"/>
              </a:rPr>
              <a:t> Garza González 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Fontdinerdotcom Sparkly" pitchFamily="2" charset="0"/>
              </a:rPr>
              <a:t>·11      3º “B”</a:t>
            </a:r>
            <a:endParaRPr lang="es-ES" sz="1200" dirty="0"/>
          </a:p>
        </p:txBody>
      </p:sp>
      <p:sp>
        <p:nvSpPr>
          <p:cNvPr id="11" name="10 Rectángulo"/>
          <p:cNvSpPr/>
          <p:nvPr/>
        </p:nvSpPr>
        <p:spPr>
          <a:xfrm>
            <a:off x="10144164" y="64291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dirty="0" smtClean="0">
                <a:solidFill>
                  <a:srgbClr val="00B0F0"/>
                </a:solidFill>
                <a:latin typeface="SkinnyCapKick" pitchFamily="2" charset="0"/>
              </a:rPr>
              <a:t>L</a:t>
            </a:r>
            <a:r>
              <a:rPr lang="es-MX" sz="6000" dirty="0" smtClean="0">
                <a:solidFill>
                  <a:srgbClr val="7030A0"/>
                </a:solidFill>
                <a:latin typeface="SkinnyCapKick" pitchFamily="2" charset="0"/>
              </a:rPr>
              <a:t>o</a:t>
            </a:r>
            <a:r>
              <a:rPr lang="es-MX" sz="6000" dirty="0" smtClean="0">
                <a:solidFill>
                  <a:srgbClr val="E929B2"/>
                </a:solidFill>
                <a:latin typeface="SkinnyCapKick" pitchFamily="2" charset="0"/>
              </a:rPr>
              <a:t>s </a:t>
            </a:r>
          </a:p>
          <a:p>
            <a:pPr algn="ctr"/>
            <a:r>
              <a:rPr lang="es-MX" sz="6000" dirty="0" smtClean="0">
                <a:solidFill>
                  <a:srgbClr val="00B050"/>
                </a:solidFill>
                <a:latin typeface="SkinnyCapKick" pitchFamily="2" charset="0"/>
              </a:rPr>
              <a:t>e</a:t>
            </a:r>
            <a:r>
              <a:rPr lang="es-MX" sz="6000" dirty="0" smtClean="0">
                <a:solidFill>
                  <a:srgbClr val="0070C0"/>
                </a:solidFill>
                <a:latin typeface="SkinnyCapKick" pitchFamily="2" charset="0"/>
              </a:rPr>
              <a:t>c</a:t>
            </a:r>
            <a:r>
              <a:rPr lang="es-MX" sz="6000" dirty="0" smtClean="0">
                <a:solidFill>
                  <a:schemeClr val="accent6">
                    <a:lumMod val="75000"/>
                  </a:schemeClr>
                </a:solidFill>
                <a:latin typeface="SkinnyCapKick" pitchFamily="2" charset="0"/>
              </a:rPr>
              <a:t>o</a:t>
            </a:r>
            <a:r>
              <a:rPr lang="es-MX" sz="6000" dirty="0" smtClean="0">
                <a:solidFill>
                  <a:srgbClr val="FFC000"/>
                </a:solidFill>
                <a:latin typeface="SkinnyCapKick" pitchFamily="2" charset="0"/>
              </a:rPr>
              <a:t>s</a:t>
            </a:r>
            <a:r>
              <a:rPr lang="es-MX" sz="6000" dirty="0" smtClean="0">
                <a:solidFill>
                  <a:srgbClr val="FF0000"/>
                </a:solidFill>
                <a:latin typeface="SkinnyCapKick" pitchFamily="2" charset="0"/>
              </a:rPr>
              <a:t>i</a:t>
            </a:r>
            <a:r>
              <a:rPr lang="es-MX" sz="6000" dirty="0" smtClean="0">
                <a:solidFill>
                  <a:schemeClr val="accent5">
                    <a:lumMod val="75000"/>
                  </a:schemeClr>
                </a:solidFill>
                <a:latin typeface="SkinnyCapKick" pitchFamily="2" charset="0"/>
              </a:rPr>
              <a:t>s</a:t>
            </a:r>
            <a:r>
              <a:rPr lang="es-MX" sz="6000" dirty="0" smtClean="0">
                <a:solidFill>
                  <a:srgbClr val="0FCB91"/>
                </a:solidFill>
                <a:latin typeface="SkinnyCapKick" pitchFamily="2" charset="0"/>
              </a:rPr>
              <a:t>t</a:t>
            </a:r>
            <a:r>
              <a:rPr lang="es-MX" sz="6000" dirty="0" smtClean="0">
                <a:solidFill>
                  <a:srgbClr val="00B0F0"/>
                </a:solidFill>
                <a:latin typeface="SkinnyCapKick" pitchFamily="2" charset="0"/>
              </a:rPr>
              <a:t>e</a:t>
            </a:r>
            <a:r>
              <a:rPr lang="es-MX" sz="6000" dirty="0" smtClean="0">
                <a:solidFill>
                  <a:srgbClr val="BD25C1"/>
                </a:solidFill>
                <a:latin typeface="SkinnyCapKick" pitchFamily="2" charset="0"/>
              </a:rPr>
              <a:t>m</a:t>
            </a:r>
            <a:r>
              <a:rPr lang="es-MX" sz="6000" dirty="0" smtClean="0">
                <a:solidFill>
                  <a:srgbClr val="92D050"/>
                </a:solidFill>
                <a:latin typeface="SkinnyCapKick" pitchFamily="2" charset="0"/>
              </a:rPr>
              <a:t>a</a:t>
            </a:r>
            <a:r>
              <a:rPr lang="es-MX" sz="6000" dirty="0" smtClean="0">
                <a:solidFill>
                  <a:schemeClr val="accent2">
                    <a:lumMod val="75000"/>
                  </a:schemeClr>
                </a:solidFill>
                <a:latin typeface="SkinnyCapKick" pitchFamily="2" charset="0"/>
              </a:rPr>
              <a:t>s </a:t>
            </a:r>
            <a:endParaRPr lang="es-ES" sz="6000" dirty="0">
              <a:solidFill>
                <a:schemeClr val="accent2">
                  <a:lumMod val="75000"/>
                </a:schemeClr>
              </a:solidFill>
              <a:latin typeface="SkinnyCapKick" pitchFamily="2" charset="0"/>
            </a:endParaRPr>
          </a:p>
        </p:txBody>
      </p:sp>
      <p:pic>
        <p:nvPicPr>
          <p:cNvPr id="12" name="11 Imagen" descr="Sin título-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43938">
            <a:off x="1142976" y="357166"/>
            <a:ext cx="9286940" cy="3286148"/>
          </a:xfrm>
          <a:prstGeom prst="rect">
            <a:avLst/>
          </a:prstGeom>
        </p:spPr>
      </p:pic>
      <p:pic>
        <p:nvPicPr>
          <p:cNvPr id="15" name="sonido bien.wav">
            <a:hlinkClick r:id="" action="ppaction://media"/>
          </p:cNvPr>
          <p:cNvPicPr>
            <a:picLocks noRot="1" noChangeAspect="1"/>
          </p:cNvPicPr>
          <p:nvPr>
            <a:wavAudioFile r:embed="rId1" name="sonido bien.wav"/>
          </p:nvPr>
        </p:nvPicPr>
        <p:blipFill>
          <a:blip r:embed="rId8"/>
          <a:stretch>
            <a:fillRect/>
          </a:stretch>
        </p:blipFill>
        <p:spPr>
          <a:xfrm>
            <a:off x="-642974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63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03 0.01343 C -0.14739 0.0037 -0.14913 -0.0125 -0.14322 -0.02431 C -0.13732 -0.03611 -0.12777 -0.0375 -0.11822 -0.04005 C -0.10381 -0.04954 -0.12065 -0.03958 -0.10156 -0.04653 C -0.0934 -0.04954 -0.08628 -0.05648 -0.07829 -0.05995 C -0.06527 -0.06574 -0.04982 -0.06551 -0.03663 -0.06667 C -0.00052 -0.06389 0.01442 -0.07107 0.04011 -0.05116 C -0.00034 -0.04977 -0.0177 -0.05324 -0.04999 -0.04213 C -0.05312 -0.03796 -0.05503 -0.03241 -0.05833 -0.02894 C -0.05972 -0.02755 -0.0618 -0.02755 -0.06336 -0.02662 C -0.06927 -0.02315 -0.07395 -0.01829 -0.08003 -0.01551 C -0.08437 -0.00949 -0.08802 -0.00232 -0.09322 0.00231 C -0.10104 0.00903 -0.11006 0.01574 -0.11666 0.02454 C -0.12534 0.03611 -0.11753 0.02708 -0.12829 0.03565 C -0.14236 0.04676 -0.14114 0.0456 -0.13333 0.04236 C -0.12933 0.03843 -0.12274 0.03125 -0.11822 0.02893 C -0.11406 0.02662 -0.10937 0.02639 -0.10503 0.02454 C -0.10034 0.01852 -0.09565 0.01875 -0.08993 0.01551 C -0.07256 0.00555 -0.05243 -0.00417 -0.03333 -0.00671 C -0.02604 -0.00764 -0.01892 -0.0081 -0.01163 -0.0088 C -0.00555 -0.00949 0.00678 -0.00301 0.00678 -0.01111 C 0.00678 -0.01921 -0.00555 -0.01111 -0.01163 -0.01111 L -0.11822 0.05347 L 8.33333E-6 -2.59259E-6 " pathEditMode="relative" ptsTypes="fffffffffffffffffffffAAA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5 0.00486 L 0.12465 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63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ourist Trap" pitchFamily="2" charset="0"/>
              </a:rPr>
              <a:t>CREDITOS</a:t>
            </a:r>
            <a:endParaRPr lang="es-ES" sz="54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ourist Trap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ontdinerdotcom Sparkly" pitchFamily="2" charset="0"/>
              </a:rPr>
              <a:t>Tipos de letras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ontdinerdotcom Sparkly" pitchFamily="2" charset="0"/>
                <a:hlinkClick r:id="rId2"/>
              </a:rPr>
              <a:t>http://www.dafont.com</a:t>
            </a:r>
            <a:endParaRPr lang="es-MX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ontdinerdotcom Sparkly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Viviana </a:t>
            </a:r>
            <a:r>
              <a:rPr lang="es-ES" dirty="0" err="1" smtClean="0"/>
              <a:t>Aidee</a:t>
            </a:r>
            <a:r>
              <a:rPr lang="es-ES" dirty="0" smtClean="0"/>
              <a:t> Garza González  ·11 3º “B”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"/>
            <a:ext cx="6255488" cy="72152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Características de las selvas</a:t>
            </a:r>
            <a:br>
              <a:rPr lang="es-ES" dirty="0" smtClean="0"/>
            </a:br>
            <a:r>
              <a:rPr lang="es-ES" dirty="0" smtClean="0"/>
              <a:t>Podríamos resumir las características de la vegetación de selva como:</a:t>
            </a:r>
            <a:br>
              <a:rPr lang="es-ES" dirty="0" smtClean="0"/>
            </a:br>
            <a:r>
              <a:rPr lang="es-ES" dirty="0" smtClean="0"/>
              <a:t>Clima: </a:t>
            </a:r>
            <a:r>
              <a:rPr lang="es-ES" dirty="0" smtClean="0">
                <a:hlinkClick r:id="rId2" tooltip="Clima tropical húmedo"/>
              </a:rPr>
              <a:t>Clima tropical húmedo</a:t>
            </a: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 Temperatura (media anual): En la selva tropical oscila entre los 27º y los 29º C, </a:t>
            </a:r>
            <a:br>
              <a:rPr lang="es-ES" dirty="0" smtClean="0"/>
            </a:br>
            <a:r>
              <a:rPr lang="es-ES" dirty="0" smtClean="0"/>
              <a:t>Altitud: Se dispone normalmente en el piso de la </a:t>
            </a:r>
            <a:r>
              <a:rPr lang="es-ES" dirty="0" smtClean="0">
                <a:hlinkClick r:id="rId3" tooltip="Pisos térmicos"/>
              </a:rPr>
              <a:t>tierra caliente</a:t>
            </a:r>
            <a:r>
              <a:rPr lang="es-ES" dirty="0" smtClean="0"/>
              <a:t>..</a:t>
            </a:r>
            <a:br>
              <a:rPr lang="es-ES" dirty="0" smtClean="0"/>
            </a:br>
            <a:r>
              <a:rPr lang="es-ES" dirty="0" smtClean="0"/>
              <a:t>Estacionalidad de las lluvias: todos los meses son lluviosos</a:t>
            </a:r>
            <a:br>
              <a:rPr lang="es-ES" dirty="0" smtClean="0"/>
            </a:br>
            <a:r>
              <a:rPr lang="es-ES" dirty="0" smtClean="0"/>
              <a:t>Suelos: son poco profundos, ácidos y pobres para la agricultura, si los analizamos con criterios de la zona templada. </a:t>
            </a:r>
            <a:br>
              <a:rPr lang="es-ES" dirty="0" smtClean="0"/>
            </a:br>
            <a:r>
              <a:rPr lang="es-ES" dirty="0" smtClean="0"/>
              <a:t>Número de especies: Es la zona que posee mayor número de organismos, tanto vegetales como animales. </a:t>
            </a:r>
            <a:br>
              <a:rPr lang="es-ES" dirty="0" smtClean="0"/>
            </a:br>
            <a:r>
              <a:rPr lang="es-ES" dirty="0" smtClean="0"/>
              <a:t>monos araña </a:t>
            </a:r>
            <a:br>
              <a:rPr lang="es-ES" dirty="0" smtClean="0"/>
            </a:br>
            <a:r>
              <a:rPr lang="es-ES" dirty="0" smtClean="0"/>
              <a:t>jaguares</a:t>
            </a:r>
            <a:br>
              <a:rPr lang="es-ES" dirty="0" smtClean="0"/>
            </a:br>
            <a:r>
              <a:rPr lang="es-ES" dirty="0" smtClean="0"/>
              <a:t> jabalíes</a:t>
            </a:r>
            <a:br>
              <a:rPr lang="es-ES" dirty="0" smtClean="0"/>
            </a:br>
            <a:r>
              <a:rPr lang="es-ES" dirty="0" smtClean="0"/>
              <a:t>papagayos </a:t>
            </a:r>
            <a:br>
              <a:rPr lang="es-ES" dirty="0" smtClean="0"/>
            </a:br>
            <a:r>
              <a:rPr lang="es-ES" dirty="0" smtClean="0"/>
              <a:t>quetzales</a:t>
            </a:r>
            <a:br>
              <a:rPr lang="es-ES" dirty="0" smtClean="0"/>
            </a:br>
            <a:r>
              <a:rPr lang="es-ES" dirty="0" smtClean="0"/>
              <a:t>lechuzas</a:t>
            </a:r>
            <a:br>
              <a:rPr lang="es-ES" dirty="0" smtClean="0"/>
            </a:br>
            <a:r>
              <a:rPr lang="es-ES" dirty="0" smtClean="0"/>
              <a:t> colibríes de color verde</a:t>
            </a:r>
            <a:br>
              <a:rPr lang="es-ES" dirty="0" smtClean="0"/>
            </a:br>
            <a:r>
              <a:rPr lang="es-ES" dirty="0" smtClean="0"/>
              <a:t> aves con plumajes vistosos y coloridos. </a:t>
            </a:r>
            <a:br>
              <a:rPr lang="es-ES" dirty="0" smtClean="0"/>
            </a:br>
            <a:r>
              <a:rPr lang="es-ES" dirty="0" smtClean="0"/>
              <a:t>lagartijas </a:t>
            </a:r>
            <a:br>
              <a:rPr lang="es-ES" dirty="0" smtClean="0"/>
            </a:br>
            <a:r>
              <a:rPr lang="es-ES" dirty="0" smtClean="0"/>
              <a:t>cocodrilos</a:t>
            </a:r>
            <a:br>
              <a:rPr lang="es-ES" dirty="0" smtClean="0"/>
            </a:br>
            <a:r>
              <a:rPr lang="es-ES" dirty="0" smtClean="0"/>
              <a:t>culebras </a:t>
            </a:r>
            <a:br>
              <a:rPr lang="es-ES" dirty="0" smtClean="0"/>
            </a:br>
            <a:r>
              <a:rPr lang="es-ES" dirty="0" smtClean="0"/>
              <a:t>serpientes</a:t>
            </a:r>
            <a:br>
              <a:rPr lang="es-ES" dirty="0" smtClean="0"/>
            </a:br>
            <a:r>
              <a:rPr lang="es-ES" dirty="0" smtClean="0"/>
              <a:t>insectos </a:t>
            </a:r>
            <a:br>
              <a:rPr lang="es-ES" dirty="0" smtClean="0"/>
            </a:br>
            <a:r>
              <a:rPr lang="es-ES" dirty="0" smtClean="0"/>
              <a:t>piraña 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iriwiri.info/wp-content/uploads/2012/09/fondos-de-pantalla-para-celular-de-garfield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68" cy="6858000"/>
          </a:xfrm>
          <a:prstGeom prst="rect">
            <a:avLst/>
          </a:prstGeom>
          <a:noFill/>
        </p:spPr>
      </p:pic>
      <p:pic>
        <p:nvPicPr>
          <p:cNvPr id="5" name="4 Imagen" descr="Sin título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-285776"/>
            <a:ext cx="5214974" cy="5786478"/>
          </a:xfrm>
          <a:prstGeom prst="rect">
            <a:avLst/>
          </a:prstGeom>
        </p:spPr>
      </p:pic>
      <p:pic>
        <p:nvPicPr>
          <p:cNvPr id="7" name="Películ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428604"/>
            <a:ext cx="4000528" cy="342902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00100" y="178592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Forte" pitchFamily="66" charset="0"/>
              </a:rPr>
              <a:t>Ver video</a:t>
            </a:r>
            <a:endParaRPr lang="es-ES" sz="4800" b="1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-con-colores-y-luv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306792">
            <a:off x="4741249" y="26257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  <a:latin typeface="Comic Sans MS" pitchFamily="66" charset="0"/>
              </a:rPr>
              <a:t>Ecosistemas</a:t>
            </a:r>
            <a:endParaRPr lang="es-MX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9 Imagen" descr="Sin título-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0"/>
            <a:ext cx="6048672" cy="6381328"/>
          </a:xfrm>
          <a:prstGeom prst="rect">
            <a:avLst/>
          </a:prstGeom>
        </p:spPr>
      </p:pic>
      <p:pic>
        <p:nvPicPr>
          <p:cNvPr id="13" name="12 Imagen" descr="gorilla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1857364"/>
            <a:ext cx="4896544" cy="3127734"/>
          </a:xfrm>
          <a:prstGeom prst="rect">
            <a:avLst/>
          </a:prstGeom>
        </p:spPr>
      </p:pic>
      <p:grpSp>
        <p:nvGrpSpPr>
          <p:cNvPr id="2" name="20 Grupo"/>
          <p:cNvGrpSpPr/>
          <p:nvPr/>
        </p:nvGrpSpPr>
        <p:grpSpPr>
          <a:xfrm>
            <a:off x="-2476517" y="6858000"/>
            <a:ext cx="2476517" cy="2117215"/>
            <a:chOff x="-214346" y="4357694"/>
            <a:chExt cx="2786082" cy="2328936"/>
          </a:xfrm>
        </p:grpSpPr>
        <p:pic>
          <p:nvPicPr>
            <p:cNvPr id="18" name="17 Imagen" descr="conejo.gif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214346" y="4357694"/>
              <a:ext cx="1867574" cy="2285992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571472" y="6286520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Comic Sans MS" pitchFamily="66" charset="0"/>
                </a:rPr>
                <a:t>El bosque</a:t>
              </a:r>
              <a:endParaRPr lang="es-MX" sz="2000" b="1" dirty="0">
                <a:latin typeface="Comic Sans MS" pitchFamily="66" charset="0"/>
              </a:endParaRPr>
            </a:p>
          </p:txBody>
        </p:sp>
      </p:grpSp>
      <p:pic>
        <p:nvPicPr>
          <p:cNvPr id="14" name="Picture 13" descr="doris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520" y="0"/>
            <a:ext cx="4032448" cy="2708920"/>
          </a:xfrm>
          <a:prstGeom prst="rect">
            <a:avLst/>
          </a:prstGeom>
        </p:spPr>
      </p:pic>
      <p:pic>
        <p:nvPicPr>
          <p:cNvPr id="22" name="Picture 21" descr="camello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85341">
            <a:off x="9207194" y="-2436786"/>
            <a:ext cx="1728192" cy="2391961"/>
          </a:xfrm>
          <a:prstGeom prst="rect">
            <a:avLst/>
          </a:prstGeom>
        </p:spPr>
      </p:pic>
      <p:pic>
        <p:nvPicPr>
          <p:cNvPr id="23" name="Picture 22" descr="leon alex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3131840" y="2143116"/>
            <a:ext cx="3131840" cy="2348880"/>
          </a:xfrm>
          <a:prstGeom prst="rect">
            <a:avLst/>
          </a:prstGeom>
        </p:spPr>
      </p:pic>
      <p:pic>
        <p:nvPicPr>
          <p:cNvPr id="24" name="Picture 23" descr="mamut.gif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144000" y="6858000"/>
            <a:ext cx="2273796" cy="24581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Sabana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41277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Bioma</a:t>
            </a:r>
            <a:r>
              <a:rPr lang="en-US" b="1" dirty="0" smtClean="0">
                <a:latin typeface="Comic Sans MS" pitchFamily="66" charset="0"/>
              </a:rPr>
              <a:t> Marino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65253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Tundra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35888" y="486916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mic Sans MS" pitchFamily="66" charset="0"/>
              </a:rPr>
              <a:t>Selva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248" y="27809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mic Sans MS" pitchFamily="66" charset="0"/>
              </a:rPr>
              <a:t>Desierto</a:t>
            </a:r>
            <a:endParaRPr lang="es-ES" sz="2000" b="1" dirty="0">
              <a:latin typeface="Comic Sans MS" pitchFamily="66" charset="0"/>
            </a:endParaRPr>
          </a:p>
        </p:txBody>
      </p:sp>
      <p:pic>
        <p:nvPicPr>
          <p:cNvPr id="19" name="bosque.wav">
            <a:hlinkClick r:id="" action="ppaction://media"/>
          </p:cNvPr>
          <p:cNvPicPr>
            <a:picLocks noRot="1" noChangeAspect="1"/>
          </p:cNvPicPr>
          <p:nvPr>
            <a:wavAudioFile r:embed="rId1" name="bosque.wav"/>
          </p:nvPr>
        </p:nvPicPr>
        <p:blipFill>
          <a:blip r:embed="rId22"/>
          <a:stretch>
            <a:fillRect/>
          </a:stretch>
        </p:blipFill>
        <p:spPr>
          <a:xfrm>
            <a:off x="428596" y="-1214470"/>
            <a:ext cx="304800" cy="304800"/>
          </a:xfrm>
          <a:prstGeom prst="rect">
            <a:avLst/>
          </a:prstGeom>
        </p:spPr>
      </p:pic>
      <p:pic>
        <p:nvPicPr>
          <p:cNvPr id="21" name="bioma marino.wav">
            <a:hlinkClick r:id="" action="ppaction://media"/>
          </p:cNvPr>
          <p:cNvPicPr>
            <a:picLocks noRot="1" noChangeAspect="1"/>
          </p:cNvPicPr>
          <p:nvPr>
            <a:wavAudioFile r:embed="rId2" name="bioma marino.wav"/>
          </p:nvPr>
        </p:nvPicPr>
        <p:blipFill>
          <a:blip r:embed="rId23"/>
          <a:stretch>
            <a:fillRect/>
          </a:stretch>
        </p:blipFill>
        <p:spPr>
          <a:xfrm>
            <a:off x="6786578" y="-857280"/>
            <a:ext cx="304800" cy="304800"/>
          </a:xfrm>
          <a:prstGeom prst="rect">
            <a:avLst/>
          </a:prstGeom>
        </p:spPr>
      </p:pic>
      <p:pic>
        <p:nvPicPr>
          <p:cNvPr id="29" name="sabana.wav">
            <a:hlinkClick r:id="" action="ppaction://media"/>
          </p:cNvPr>
          <p:cNvPicPr>
            <a:picLocks noRot="1" noChangeAspect="1"/>
          </p:cNvPicPr>
          <p:nvPr>
            <a:wavAudioFile r:embed="rId3" name="sabana.wav"/>
          </p:nvPr>
        </p:nvPicPr>
        <p:blipFill>
          <a:blip r:embed="rId22"/>
          <a:stretch>
            <a:fillRect/>
          </a:stretch>
        </p:blipFill>
        <p:spPr>
          <a:xfrm>
            <a:off x="5643570" y="-1143032"/>
            <a:ext cx="304800" cy="304800"/>
          </a:xfrm>
          <a:prstGeom prst="rect">
            <a:avLst/>
          </a:prstGeom>
        </p:spPr>
      </p:pic>
      <p:pic>
        <p:nvPicPr>
          <p:cNvPr id="31" name="bosque.wav">
            <a:hlinkClick r:id="" action="ppaction://media"/>
          </p:cNvPr>
          <p:cNvPicPr>
            <a:picLocks noRot="1" noChangeAspect="1"/>
          </p:cNvPicPr>
          <p:nvPr>
            <a:wavAudioFile r:embed="rId1" name="bosque.wav"/>
          </p:nvPr>
        </p:nvPicPr>
        <p:blipFill>
          <a:blip r:embed="rId23"/>
          <a:stretch>
            <a:fillRect/>
          </a:stretch>
        </p:blipFill>
        <p:spPr>
          <a:xfrm>
            <a:off x="4786314" y="-1714536"/>
            <a:ext cx="304800" cy="304800"/>
          </a:xfrm>
          <a:prstGeom prst="rect">
            <a:avLst/>
          </a:prstGeom>
        </p:spPr>
      </p:pic>
      <p:pic>
        <p:nvPicPr>
          <p:cNvPr id="32" name="desierto.wav">
            <a:hlinkClick r:id="" action="ppaction://media"/>
          </p:cNvPr>
          <p:cNvPicPr>
            <a:picLocks noRot="1" noChangeAspect="1"/>
          </p:cNvPicPr>
          <p:nvPr>
            <a:wavAudioFile r:embed="rId4" name="desierto.wav"/>
          </p:nvPr>
        </p:nvPicPr>
        <p:blipFill>
          <a:blip r:embed="rId23"/>
          <a:stretch>
            <a:fillRect/>
          </a:stretch>
        </p:blipFill>
        <p:spPr>
          <a:xfrm>
            <a:off x="4143372" y="-1214470"/>
            <a:ext cx="304800" cy="304800"/>
          </a:xfrm>
          <a:prstGeom prst="rect">
            <a:avLst/>
          </a:prstGeom>
        </p:spPr>
      </p:pic>
      <p:pic>
        <p:nvPicPr>
          <p:cNvPr id="33" name="selva.wav">
            <a:hlinkClick r:id="" action="ppaction://media"/>
          </p:cNvPr>
          <p:cNvPicPr>
            <a:picLocks noRot="1" noChangeAspect="1"/>
          </p:cNvPicPr>
          <p:nvPr>
            <a:wavAudioFile r:embed="rId5" name="selva.wav"/>
          </p:nvPr>
        </p:nvPicPr>
        <p:blipFill>
          <a:blip r:embed="rId23"/>
          <a:stretch>
            <a:fillRect/>
          </a:stretch>
        </p:blipFill>
        <p:spPr>
          <a:xfrm>
            <a:off x="3357554" y="-1643098"/>
            <a:ext cx="304800" cy="304800"/>
          </a:xfrm>
          <a:prstGeom prst="rect">
            <a:avLst/>
          </a:prstGeom>
        </p:spPr>
      </p:pic>
      <p:pic>
        <p:nvPicPr>
          <p:cNvPr id="34" name="tundra.wav">
            <a:hlinkClick r:id="" action="ppaction://media"/>
          </p:cNvPr>
          <p:cNvPicPr>
            <a:picLocks noRot="1" noChangeAspect="1"/>
          </p:cNvPicPr>
          <p:nvPr>
            <a:wavAudioFile r:embed="rId6" name="tundra.wav"/>
          </p:nvPr>
        </p:nvPicPr>
        <p:blipFill>
          <a:blip r:embed="rId23"/>
          <a:stretch>
            <a:fillRect/>
          </a:stretch>
        </p:blipFill>
        <p:spPr>
          <a:xfrm>
            <a:off x="2428860" y="-15716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42 -0.00717 C -0.36042 -0.06296 -0.31042 -0.11874 -0.27883 -0.10879 C -0.24723 -0.09884 -0.25035 0.05255 -0.22101 0.05255 C -0.19167 0.05255 -0.13942 -0.09999 -0.10261 -0.10879 C -0.06581 -0.11759 -0.01181 -0.01805 -5.83333E-6 8.14815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5 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4427 0.43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9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5 0.07408 C 0.0823 -0.02546 0.04861 -0.12477 0.01875 -0.11898 C -0.01111 -0.11319 -0.03698 0.10463 -0.06284 0.10926 C -0.08871 0.11389 -0.10885 -0.08657 -0.13645 -0.09074 C -0.16406 -0.0949 -0.21198 0.04537 -0.22864 0.08449 C -0.24531 0.12361 -0.22812 0.13658 -0.23645 0.14422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1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0.00023 C -0.06303 -0.0875 -0.07466 -0.17454 -0.1066 -0.18982 C -0.13855 -0.2051 -0.20053 -0.06343 -0.24341 -0.09144 C -0.28629 -0.11945 -0.34549 -0.31366 -0.36441 -0.3581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9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allpapers El libro de la selva 2 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gorilla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55319" t="5618" r="12057" b="16854"/>
          <a:stretch>
            <a:fillRect/>
          </a:stretch>
        </p:blipFill>
        <p:spPr>
          <a:xfrm>
            <a:off x="9144000" y="2214554"/>
            <a:ext cx="3286116" cy="492919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chemeClr val="accent6">
                    <a:lumMod val="75000"/>
                  </a:schemeClr>
                </a:solidFill>
                <a:latin typeface="SkinnyCapKick" pitchFamily="2" charset="0"/>
              </a:rPr>
              <a:t>Selva</a:t>
            </a:r>
            <a:endParaRPr lang="es-ES" sz="8000" dirty="0">
              <a:solidFill>
                <a:schemeClr val="accent6">
                  <a:lumMod val="75000"/>
                </a:schemeClr>
              </a:solidFill>
              <a:latin typeface="SkinnyCapKick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-0.01458 L -0.3342 -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81 -0.06667 L -0.3382 -0.06667 L -0.454 -0.05625 L -0.33559 -0.04908 L -0.475 -0.03519 L -0.33281 -0.02107 L -0.4566 -0.01065 L -0.3724 4.07407E-6 L -0.41979 0.01759 L -0.3724 0.01759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bamb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Finding_Nem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20102223247218778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788" y="0"/>
            <a:ext cx="92427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La-Era-de-Hielo-3-El-Origen-de-Los-Dinosaurios-2-821x65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75656"/>
            <a:ext cx="9324528" cy="957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Findelaseman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3688" y="0"/>
            <a:ext cx="92476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327</TotalTime>
  <Words>45</Words>
  <Application>Microsoft Office PowerPoint</Application>
  <PresentationFormat>Presentación en pantalla (4:3)</PresentationFormat>
  <Paragraphs>20</Paragraphs>
  <Slides>11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Fontdinerdotcom Sparkly</vt:lpstr>
      <vt:lpstr>Wingdings 2</vt:lpstr>
      <vt:lpstr>SkinnyCapKick</vt:lpstr>
      <vt:lpstr>Forte</vt:lpstr>
      <vt:lpstr>Comic Sans MS</vt:lpstr>
      <vt:lpstr>Trebuchet MS</vt:lpstr>
      <vt:lpstr>Tourist Trap</vt:lpstr>
      <vt:lpstr>Wingdings</vt:lpstr>
      <vt:lpstr>Opulento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CREDITOS</vt:lpstr>
      <vt:lpstr>Características de las selvas Podríamos resumir las características de la vegetación de selva como: Clima: Clima tropical húmedo   Temperatura (media anual): En la selva tropical oscila entre los 27º y los 29º C,  Altitud: Se dispone normalmente en el piso de la tierra caliente.. Estacionalidad de las lluvias: todos los meses son lluviosos Suelos: son poco profundos, ácidos y pobres para la agricultura, si los analizamos con criterios de la zona templada.  Número de especies: Es la zona que posee mayor número de organismos, tanto vegetales como animales.  monos araña  jaguares  jabalíes papagayos  quetzales lechuzas  colibríes de color verde  aves con plumajes vistosos y coloridos.  lagartijas  cocodrilos culebras  serpientes insectos  piraña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37</cp:revision>
  <dcterms:created xsi:type="dcterms:W3CDTF">2012-09-01T11:05:01Z</dcterms:created>
  <dcterms:modified xsi:type="dcterms:W3CDTF">2012-12-12T19:49:51Z</dcterms:modified>
</cp:coreProperties>
</file>