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2110-E076-4FE3-A35E-D880C04FBEA4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9BFD-62EE-471B-9551-1EA52DB1F2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2110-E076-4FE3-A35E-D880C04FBEA4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9BFD-62EE-471B-9551-1EA52DB1F2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2110-E076-4FE3-A35E-D880C04FBEA4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9BFD-62EE-471B-9551-1EA52DB1F2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2110-E076-4FE3-A35E-D880C04FBEA4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9BFD-62EE-471B-9551-1EA52DB1F2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2110-E076-4FE3-A35E-D880C04FBEA4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9BFD-62EE-471B-9551-1EA52DB1F2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2110-E076-4FE3-A35E-D880C04FBEA4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9BFD-62EE-471B-9551-1EA52DB1F2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2110-E076-4FE3-A35E-D880C04FBEA4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9BFD-62EE-471B-9551-1EA52DB1F2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2110-E076-4FE3-A35E-D880C04FBEA4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9BFD-62EE-471B-9551-1EA52DB1F2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2110-E076-4FE3-A35E-D880C04FBEA4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9BFD-62EE-471B-9551-1EA52DB1F2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2110-E076-4FE3-A35E-D880C04FBEA4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9BFD-62EE-471B-9551-1EA52DB1F2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2110-E076-4FE3-A35E-D880C04FBEA4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9BFD-62EE-471B-9551-1EA52DB1F2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62110-E076-4FE3-A35E-D880C04FBEA4}" type="datetimeFigureOut">
              <a:rPr lang="es-MX" smtClean="0"/>
              <a:pPr/>
              <a:t>09/09/2012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69BFD-62EE-471B-9551-1EA52DB1F2E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esktop\Nueva%20carpeta\Promo%20Cartoon%20Network%20Basta%20de%20Bullying.wm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1340768"/>
            <a:ext cx="7772400" cy="1470025"/>
          </a:xfrm>
        </p:spPr>
        <p:txBody>
          <a:bodyPr/>
          <a:lstStyle/>
          <a:p>
            <a:r>
              <a:rPr lang="es-MX" dirty="0" smtClean="0">
                <a:latin typeface="Aharoni" pitchFamily="2" charset="-79"/>
                <a:cs typeface="Aharoni" pitchFamily="2" charset="-79"/>
              </a:rPr>
              <a:t>BULLYING EN NIÑOS PREESCOLARES </a:t>
            </a:r>
            <a:endParaRPr lang="es-MX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es-MX" b="1" dirty="0" smtClean="0">
                <a:solidFill>
                  <a:srgbClr val="7030A0"/>
                </a:solidFill>
                <a:latin typeface="Century Gothic" pitchFamily="34" charset="0"/>
              </a:rPr>
              <a:t>EQUIPO 2:</a:t>
            </a:r>
          </a:p>
          <a:p>
            <a:pPr algn="l"/>
            <a:r>
              <a:rPr lang="es-MX" b="1" dirty="0" smtClean="0">
                <a:solidFill>
                  <a:srgbClr val="7030A0"/>
                </a:solidFill>
                <a:latin typeface="Century Gothic" pitchFamily="34" charset="0"/>
              </a:rPr>
              <a:t>FABIOLA RODRIGUEZ </a:t>
            </a:r>
          </a:p>
          <a:p>
            <a:pPr algn="l"/>
            <a:r>
              <a:rPr lang="es-MX" b="1" dirty="0" smtClean="0">
                <a:solidFill>
                  <a:srgbClr val="7030A0"/>
                </a:solidFill>
                <a:latin typeface="Century Gothic" pitchFamily="34" charset="0"/>
              </a:rPr>
              <a:t>SAMARA DE LA ROSA</a:t>
            </a:r>
          </a:p>
          <a:p>
            <a:pPr algn="l"/>
            <a:r>
              <a:rPr lang="es-MX" b="1" dirty="0" smtClean="0">
                <a:solidFill>
                  <a:srgbClr val="7030A0"/>
                </a:solidFill>
                <a:latin typeface="Century Gothic" pitchFamily="34" charset="0"/>
              </a:rPr>
              <a:t>ANDREA RIOS</a:t>
            </a:r>
          </a:p>
          <a:p>
            <a:pPr algn="l"/>
            <a:r>
              <a:rPr lang="es-MX" b="1" dirty="0" smtClean="0">
                <a:solidFill>
                  <a:srgbClr val="7030A0"/>
                </a:solidFill>
                <a:latin typeface="Century Gothic" pitchFamily="34" charset="0"/>
              </a:rPr>
              <a:t>ESTRELLA ARELLANO </a:t>
            </a:r>
          </a:p>
        </p:txBody>
      </p:sp>
      <p:pic>
        <p:nvPicPr>
          <p:cNvPr id="12290" name="Picture 2" descr="http://lanotamexico.com/wp-content/uploads/2011/11/bully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13627" y="3212976"/>
            <a:ext cx="3790821" cy="28670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romo Cartoon Network Basta de Bullying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04825" y="1576388"/>
            <a:ext cx="813435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54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¿Qué es el bullying?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es-MX" sz="2800" dirty="0" smtClean="0"/>
              <a:t>Es agredir </a:t>
            </a:r>
            <a:r>
              <a:rPr lang="es-MX" sz="2800" dirty="0"/>
              <a:t>o humillar a otra persona. Insultar, divulgar rumores, lastimar </a:t>
            </a:r>
            <a:r>
              <a:rPr lang="es-MX" sz="2800" dirty="0" smtClean="0"/>
              <a:t>físicamente </a:t>
            </a:r>
            <a:r>
              <a:rPr lang="es-MX" sz="2800" dirty="0"/>
              <a:t>o </a:t>
            </a:r>
            <a:r>
              <a:rPr lang="es-MX" sz="2800" dirty="0" smtClean="0"/>
              <a:t>intencionalmente; </a:t>
            </a:r>
            <a:r>
              <a:rPr lang="es-MX" sz="2800" dirty="0"/>
              <a:t>ignorar a </a:t>
            </a:r>
            <a:r>
              <a:rPr lang="es-MX" sz="2800" dirty="0" smtClean="0"/>
              <a:t>alguien también</a:t>
            </a:r>
            <a:r>
              <a:rPr lang="es-MX" sz="2800" dirty="0"/>
              <a:t> </a:t>
            </a:r>
            <a:r>
              <a:rPr lang="es-MX" sz="2800" dirty="0" smtClean="0"/>
              <a:t>son formas </a:t>
            </a:r>
            <a:r>
              <a:rPr lang="es-MX" sz="2800" dirty="0"/>
              <a:t>de bullying</a:t>
            </a:r>
            <a:r>
              <a:rPr lang="es-MX" sz="2800" dirty="0" smtClean="0"/>
              <a:t>.</a:t>
            </a:r>
          </a:p>
          <a:p>
            <a:endParaRPr lang="es-MX" sz="2800" dirty="0"/>
          </a:p>
          <a:p>
            <a:r>
              <a:rPr lang="es-MX" sz="2800" dirty="0"/>
              <a:t>El bullying es un problema que afecta a millones de niños sin importar de donde son ni de donde vienen. Es un problema grave, principalmente en las escuelas. Es un problema que necesita ser resuelto cuanto antes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Características del bullying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es-MX" dirty="0" smtClean="0"/>
              <a:t>Suele </a:t>
            </a:r>
            <a:r>
              <a:rPr lang="es-MX" dirty="0"/>
              <a:t>incluir conductas de diversa naturaleza (burlas, amenazas, agresiones físicas, aislamiento sistemático, etc</a:t>
            </a:r>
            <a:r>
              <a:rPr lang="es-MX" dirty="0" smtClean="0"/>
              <a:t>.).</a:t>
            </a:r>
            <a:endParaRPr lang="es-MX" dirty="0"/>
          </a:p>
          <a:p>
            <a:pPr>
              <a:buFontTx/>
              <a:buChar char="-"/>
            </a:pPr>
            <a:r>
              <a:rPr lang="es-MX" dirty="0" smtClean="0"/>
              <a:t>Tiende </a:t>
            </a:r>
            <a:r>
              <a:rPr lang="es-MX" dirty="0"/>
              <a:t>a originar problemas que se repiten y prolongan durante cierto </a:t>
            </a:r>
            <a:r>
              <a:rPr lang="es-MX" dirty="0" smtClean="0"/>
              <a:t>tiempo.</a:t>
            </a:r>
            <a:endParaRPr lang="es-MX" dirty="0"/>
          </a:p>
          <a:p>
            <a:pPr>
              <a:buFontTx/>
              <a:buChar char="-"/>
            </a:pPr>
            <a:r>
              <a:rPr lang="es-MX" dirty="0" smtClean="0"/>
              <a:t>Suele </a:t>
            </a:r>
            <a:r>
              <a:rPr lang="es-MX" dirty="0"/>
              <a:t>estar provocado por un alumno, apoyado por un grupo, contra una víctima que se encuentra </a:t>
            </a:r>
            <a:r>
              <a:rPr lang="es-MX" dirty="0" smtClean="0"/>
              <a:t>indefensa.</a:t>
            </a:r>
            <a:endParaRPr lang="es-MX" dirty="0"/>
          </a:p>
          <a:p>
            <a:pPr>
              <a:buFontTx/>
              <a:buChar char="-"/>
            </a:pPr>
            <a:r>
              <a:rPr lang="es-MX" dirty="0" smtClean="0"/>
              <a:t>Se </a:t>
            </a:r>
            <a:r>
              <a:rPr lang="es-MX" dirty="0"/>
              <a:t>mantiene debido a la ignorancia o pasividad de las personas que rodean a los agresores y a las víctimas sin intervenir </a:t>
            </a:r>
            <a:r>
              <a:rPr lang="es-MX" dirty="0" smtClean="0"/>
              <a:t>directamente.</a:t>
            </a:r>
            <a:endParaRPr lang="es-MX" dirty="0"/>
          </a:p>
          <a:p>
            <a:pPr>
              <a:buFontTx/>
              <a:buChar char="-"/>
            </a:pPr>
            <a:r>
              <a:rPr lang="es-MX" dirty="0" smtClean="0"/>
              <a:t>La </a:t>
            </a:r>
            <a:r>
              <a:rPr lang="es-MX" dirty="0"/>
              <a:t>víctima desarrolla miedo y rechazo al contexto en el que sufre la violencia; pérdida de confianza en sí mismo y en los demás y disminución del rendimiento </a:t>
            </a:r>
            <a:r>
              <a:rPr lang="es-MX" dirty="0" smtClean="0"/>
              <a:t>escolar.</a:t>
            </a:r>
            <a:endParaRPr lang="es-MX" dirty="0"/>
          </a:p>
          <a:p>
            <a:pPr>
              <a:buFontTx/>
              <a:buChar char="-"/>
            </a:pPr>
            <a:r>
              <a:rPr lang="es-MX" dirty="0" smtClean="0"/>
              <a:t>Disminuye </a:t>
            </a:r>
            <a:r>
              <a:rPr lang="es-MX" dirty="0"/>
              <a:t>la capacidad de comprensión moral y de empatía del agresor, mientras que se produce un refuerzo de un estilo violento de </a:t>
            </a:r>
            <a:r>
              <a:rPr lang="es-MX" dirty="0" smtClean="0"/>
              <a:t>interacción.</a:t>
            </a:r>
            <a:endParaRPr lang="es-MX" dirty="0"/>
          </a:p>
          <a:p>
            <a:pPr>
              <a:buFontTx/>
              <a:buChar char="-"/>
            </a:pPr>
            <a:r>
              <a:rPr lang="es-MX" dirty="0" smtClean="0"/>
              <a:t>En </a:t>
            </a:r>
            <a:r>
              <a:rPr lang="es-MX" dirty="0"/>
              <a:t>las personas que observan la violencia sin hacer nada para evitarla, se produce falta de sensibilidad, apatía e insolidaridad. </a:t>
            </a:r>
          </a:p>
          <a:p>
            <a:pPr>
              <a:buFontTx/>
              <a:buChar char="-"/>
            </a:pPr>
            <a:r>
              <a:rPr lang="es-MX" dirty="0" smtClean="0"/>
              <a:t>Se </a:t>
            </a:r>
            <a:r>
              <a:rPr lang="es-MX" dirty="0"/>
              <a:t>reduce la calidad de vida del entorno en el que se produce: dificultad para lograr objetivos y aumento de los problemas y tensiones.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TIPOS DE BULLYING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s-MX" dirty="0" smtClean="0"/>
              <a:t>Físico</a:t>
            </a:r>
            <a:r>
              <a:rPr lang="es-MX" dirty="0"/>
              <a:t>: empujones, patadas, agresiones con objetos, etc. Se da con más frecuencia en primaria que en </a:t>
            </a:r>
            <a:r>
              <a:rPr lang="es-MX" dirty="0" smtClean="0"/>
              <a:t>secundaria.</a:t>
            </a:r>
            <a:endParaRPr lang="es-MX" dirty="0"/>
          </a:p>
          <a:p>
            <a:pPr>
              <a:buFontTx/>
              <a:buChar char="-"/>
            </a:pPr>
            <a:r>
              <a:rPr lang="es-MX" dirty="0" smtClean="0"/>
              <a:t>Verbal</a:t>
            </a:r>
            <a:r>
              <a:rPr lang="es-MX" dirty="0"/>
              <a:t>: </a:t>
            </a:r>
            <a:r>
              <a:rPr lang="es-MX" dirty="0" smtClean="0"/>
              <a:t>insultos, </a:t>
            </a:r>
            <a:r>
              <a:rPr lang="es-MX" dirty="0"/>
              <a:t>menosprecios en público, resaltar defectos físicos, etc. Es el más </a:t>
            </a:r>
            <a:r>
              <a:rPr lang="es-MX" dirty="0" smtClean="0"/>
              <a:t>habitual.</a:t>
            </a:r>
            <a:endParaRPr lang="es-MX" dirty="0"/>
          </a:p>
          <a:p>
            <a:pPr>
              <a:buFontTx/>
              <a:buChar char="-"/>
            </a:pPr>
            <a:r>
              <a:rPr lang="es-MX" dirty="0" smtClean="0"/>
              <a:t>Psicológico</a:t>
            </a:r>
            <a:r>
              <a:rPr lang="es-MX" dirty="0"/>
              <a:t>: minan la autoestima del individuo y fomentan su sensación de </a:t>
            </a:r>
            <a:r>
              <a:rPr lang="es-MX" dirty="0" smtClean="0"/>
              <a:t>temor.</a:t>
            </a:r>
            <a:endParaRPr lang="es-MX" dirty="0"/>
          </a:p>
          <a:p>
            <a:pPr>
              <a:buFontTx/>
              <a:buChar char="-"/>
            </a:pPr>
            <a:r>
              <a:rPr lang="es-MX" dirty="0" smtClean="0"/>
              <a:t>Social</a:t>
            </a:r>
            <a:r>
              <a:rPr lang="es-MX" dirty="0"/>
              <a:t>: pretende aislar al joven del resto del grupo y compañeros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CONSEJOS</a:t>
            </a:r>
            <a:endParaRPr lang="es-MX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s-MX" b="1" i="1" dirty="0" smtClean="0">
                <a:solidFill>
                  <a:srgbClr val="7030A0"/>
                </a:solidFill>
              </a:rPr>
              <a:t>SÉ AMIGABLE </a:t>
            </a:r>
            <a:r>
              <a:rPr lang="es-MX" sz="2800" dirty="0"/>
              <a:t>Decir palabras amables al niño que sufrió de bullying es un gran gesto y hace la diferencia. Intenta algo así como: "Lamento mucho lo que te ocurrió". Déjale saber que el bullying es inaceptable y que él no debe culparse a sí mismo por ello. Aún mejor sería que lo invitaras a ser tu amigo.</a:t>
            </a:r>
            <a:endParaRPr lang="es-MX" sz="2800" b="1" i="1" dirty="0">
              <a:solidFill>
                <a:srgbClr val="7030A0"/>
              </a:solidFill>
            </a:endParaRPr>
          </a:p>
        </p:txBody>
      </p:sp>
      <p:pic>
        <p:nvPicPr>
          <p:cNvPr id="18434" name="Picture 2" descr="http://www.bastadebullying.com/img/pages/hablaConUnAdulto/ilustra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293096"/>
            <a:ext cx="4536504" cy="23224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4525963"/>
          </a:xfrm>
        </p:spPr>
        <p:txBody>
          <a:bodyPr/>
          <a:lstStyle/>
          <a:p>
            <a:r>
              <a:rPr lang="es-MX" b="1" i="1" dirty="0" smtClean="0">
                <a:solidFill>
                  <a:srgbClr val="7030A0"/>
                </a:solidFill>
              </a:rPr>
              <a:t>HABLA CON UN ADULTO </a:t>
            </a:r>
            <a:r>
              <a:rPr lang="es-MX" dirty="0" smtClean="0"/>
              <a:t>Tienes </a:t>
            </a:r>
            <a:r>
              <a:rPr lang="es-MX" dirty="0"/>
              <a:t>que hablar con alguien, con tus padres, con algún profesor o con alguien de confianza para que intervenga y detenga el bullying. Recuerda, pedir ayuda no es delatar a nadie, es ayudar a </a:t>
            </a:r>
            <a:r>
              <a:rPr lang="es-MX" dirty="0" smtClean="0"/>
              <a:t>alguien</a:t>
            </a:r>
            <a:r>
              <a:rPr lang="es-MX" i="1" dirty="0">
                <a:solidFill>
                  <a:srgbClr val="7030A0"/>
                </a:solidFill>
              </a:rPr>
              <a:t>.</a:t>
            </a:r>
          </a:p>
        </p:txBody>
      </p:sp>
      <p:pic>
        <p:nvPicPr>
          <p:cNvPr id="17410" name="Picture 2" descr="http://www.bastadebullying.com/img/pages/involucrate/ilustra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501008"/>
            <a:ext cx="7181850" cy="2914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4525963"/>
          </a:xfrm>
        </p:spPr>
        <p:txBody>
          <a:bodyPr/>
          <a:lstStyle/>
          <a:p>
            <a:r>
              <a:rPr lang="es-MX" b="1" i="1" dirty="0" smtClean="0">
                <a:solidFill>
                  <a:srgbClr val="7030A0"/>
                </a:solidFill>
              </a:rPr>
              <a:t>INVOLÚCRATE</a:t>
            </a:r>
            <a:r>
              <a:rPr lang="es-MX" dirty="0" smtClean="0"/>
              <a:t> Sé </a:t>
            </a:r>
            <a:r>
              <a:rPr lang="es-MX" dirty="0"/>
              <a:t>voluntario para ayudar en el programa de prevención de bullying de tu escuela. Si no existe, </a:t>
            </a:r>
            <a:r>
              <a:rPr lang="es-MX" dirty="0" smtClean="0"/>
              <a:t>postúlate </a:t>
            </a:r>
            <a:r>
              <a:rPr lang="es-MX" dirty="0"/>
              <a:t>para crear uno. Convence a todos en tu escuela para hablar en contra del bullying. Juntos podemos detener al bullying. ¡No te quedes callado!</a:t>
            </a:r>
          </a:p>
        </p:txBody>
      </p:sp>
      <p:pic>
        <p:nvPicPr>
          <p:cNvPr id="16386" name="Picture 2" descr="http://www.bastadebullying.com/img/pages/encuesta/ilustra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284984"/>
            <a:ext cx="2232248" cy="33452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620688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600" dirty="0">
                <a:latin typeface="Century Gothic" pitchFamily="34" charset="0"/>
              </a:rPr>
              <a:t>Ya sea que estés siendo víctima de bullying o seas testigo de un ataque contra otros, hay muchas cosas que puedes hacer para pararlo. Lo mejor es que NO TE QUEDES CALLADO.</a:t>
            </a:r>
          </a:p>
        </p:txBody>
      </p:sp>
      <p:pic>
        <p:nvPicPr>
          <p:cNvPr id="15362" name="Picture 2" descr="http://www.bastadebullying.com/img/pages/consejo/ilustra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5" y="3533774"/>
            <a:ext cx="3456384" cy="31996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179512" y="908720"/>
          <a:ext cx="8784976" cy="572110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392488"/>
                <a:gridCol w="4392488"/>
              </a:tblGrid>
              <a:tr h="752863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FISICAMENTE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MENTALMENTE</a:t>
                      </a:r>
                      <a:endParaRPr lang="es-MX" dirty="0"/>
                    </a:p>
                  </a:txBody>
                  <a:tcPr/>
                </a:tc>
              </a:tr>
              <a:tr h="4215689"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•</a:t>
                      </a:r>
                      <a:r>
                        <a:rPr lang="es-MX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El acoso Físico se refiere a ataques como patadas, empujones, escupidas, tirones de pelo, encerrar a los compañeros por la fuerza o meterles la cabeza en el inodoro, bajarles los pantalones entre</a:t>
                      </a:r>
                      <a:r>
                        <a:rPr lang="es-MX" sz="20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otras cosas, son aspectos que dejan</a:t>
                      </a:r>
                      <a:r>
                        <a:rPr lang="es-MX" sz="2000" baseline="0" dirty="0" smtClean="0"/>
                        <a:t> secuelas de las agresiones en el cuerpo del infante, y pueden permanecer para el resto de su vida</a:t>
                      </a:r>
                    </a:p>
                    <a:p>
                      <a:r>
                        <a:rPr lang="es-MX" sz="1800" baseline="0" dirty="0" smtClean="0"/>
                        <a:t>•</a:t>
                      </a:r>
                      <a:r>
                        <a:rPr lang="es-MX" sz="2000" baseline="0" dirty="0" smtClean="0"/>
                        <a:t>Incluso pueden llegar a rechazar su cuerpo, buscando salidas fáciles como el suicidio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charset="0"/>
                        <a:buChar char="•"/>
                      </a:pPr>
                      <a:r>
                        <a:rPr lang="es-MX" sz="2000" dirty="0" smtClean="0"/>
                        <a:t>Se</a:t>
                      </a:r>
                      <a:r>
                        <a:rPr lang="es-MX" sz="2000" baseline="0" dirty="0" smtClean="0"/>
                        <a:t> vuelven personas inseguras (miedo)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s-MX" sz="2000" baseline="0" dirty="0" smtClean="0"/>
                        <a:t>Falta de autoestima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s-MX" sz="2000" dirty="0" smtClean="0"/>
                        <a:t>Sentimiento</a:t>
                      </a:r>
                      <a:r>
                        <a:rPr lang="es-MX" sz="2000" baseline="0" dirty="0" smtClean="0"/>
                        <a:t> de culpa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s-MX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Suelen carecer de fuertes lazos familiares y están poco interesados por la escuela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s-MX" sz="2000" dirty="0" smtClean="0"/>
                        <a:t>Se vuelven personas</a:t>
                      </a:r>
                      <a:r>
                        <a:rPr lang="es-MX" sz="2000" baseline="0" dirty="0" smtClean="0"/>
                        <a:t> ansiosas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s-MX" sz="2000" baseline="0" dirty="0" smtClean="0"/>
                        <a:t>Comienza a creer que merece esas agresiones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s-MX" sz="2000" baseline="0" dirty="0" smtClean="0"/>
                        <a:t>Desequilibrio emocional 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s-MX" sz="2000" baseline="0" dirty="0" smtClean="0"/>
                        <a:t>Puede llevarlo a pensar en ideas suicidas 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s-MX" sz="2000" baseline="0" dirty="0" smtClean="0"/>
                        <a:t>Puede presentar conductas autodestructivas como: anorexia nerviosa, bulimia, estrés post- traumático </a:t>
                      </a:r>
                      <a:endParaRPr lang="es-MX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763688" y="260648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¿Cómo afecta el bullying?</a:t>
            </a:r>
            <a:endParaRPr lang="es-MX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607</Words>
  <Application>Microsoft Office PowerPoint</Application>
  <PresentationFormat>Presentación en pantalla (4:3)</PresentationFormat>
  <Paragraphs>43</Paragraphs>
  <Slides>10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BULLYING EN NIÑOS PREESCOLARES </vt:lpstr>
      <vt:lpstr>¿Qué es el bullying?</vt:lpstr>
      <vt:lpstr>Características del bullying</vt:lpstr>
      <vt:lpstr>TIPOS DE BULLYING</vt:lpstr>
      <vt:lpstr>CONSEJOS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BULLYING EN NIÑOS PREESCOLARES</dc:title>
  <dc:creator>user</dc:creator>
  <cp:lastModifiedBy>user</cp:lastModifiedBy>
  <cp:revision>10</cp:revision>
  <dcterms:created xsi:type="dcterms:W3CDTF">2012-09-06T01:35:43Z</dcterms:created>
  <dcterms:modified xsi:type="dcterms:W3CDTF">2012-09-10T04:58:33Z</dcterms:modified>
</cp:coreProperties>
</file>