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8" r:id="rId11"/>
    <p:sldId id="266" r:id="rId12"/>
    <p:sldId id="265" r:id="rId13"/>
    <p:sldId id="267" r:id="rId14"/>
    <p:sldId id="273" r:id="rId15"/>
    <p:sldId id="269" r:id="rId16"/>
    <p:sldId id="271" r:id="rId17"/>
    <p:sldId id="274"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5" d="100"/>
          <a:sy n="45" d="100"/>
        </p:scale>
        <p:origin x="-67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s-ES_tradnl" smtClean="0"/>
              <a:t>Clic para editar título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8/27/2012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8/27/2012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s-ES_tradnl" smtClean="0"/>
              <a:t>Clic para editar título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8/27/2012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8/27/2012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s-ES_tradnl" smtClean="0"/>
              <a:t>Clic para editar título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2A2683B9-6ECA-47FA-93CF-B124A0FAC208}" type="datetime1">
              <a:rPr lang="en-US" smtClean="0"/>
              <a:pPr/>
              <a:t>8/27/2012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‹Nº›</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8/27/2012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8/27/2012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‹Nº›</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8/27/2012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8/27/2012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s-ES_tradnl" smtClean="0"/>
              <a:t>Clic para editar título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493F2040-9975-4642-A906-1DF87F8BE202}" type="datetime1">
              <a:rPr lang="en-US" smtClean="0"/>
              <a:pPr/>
              <a:t>8/27/2012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s-ES_tradnl" smtClean="0"/>
              <a:t>Clic para editar título</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51E52B4A-BA08-4841-AB08-A0D822ABC34D}" type="datetime1">
              <a:rPr lang="en-US" smtClean="0"/>
              <a:pPr/>
              <a:t>8/27/2012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s-ES_tradnl" smtClean="0"/>
              <a:t>Clic para editar título</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8/27/2012</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‹Nº›</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2000" y="3533775"/>
            <a:ext cx="7543800" cy="1524000"/>
          </a:xfrm>
        </p:spPr>
        <p:txBody>
          <a:bodyPr/>
          <a:lstStyle/>
          <a:p>
            <a:r>
              <a:rPr lang="es-ES" sz="5400" dirty="0" smtClean="0"/>
              <a:t>PENSAMIENTO CUANTITATIVO</a:t>
            </a:r>
            <a:endParaRPr lang="es-ES" sz="5400" dirty="0"/>
          </a:p>
        </p:txBody>
      </p:sp>
      <p:sp>
        <p:nvSpPr>
          <p:cNvPr id="3" name="Subtítulo 2"/>
          <p:cNvSpPr>
            <a:spLocks noGrp="1"/>
          </p:cNvSpPr>
          <p:nvPr>
            <p:ph type="subTitle" idx="1"/>
          </p:nvPr>
        </p:nvSpPr>
        <p:spPr>
          <a:xfrm>
            <a:off x="762000" y="5337175"/>
            <a:ext cx="6858000" cy="990600"/>
          </a:xfrm>
        </p:spPr>
        <p:txBody>
          <a:bodyPr/>
          <a:lstStyle/>
          <a:p>
            <a:r>
              <a:rPr lang="es-ES" b="1" dirty="0" smtClean="0">
                <a:latin typeface="Arial"/>
                <a:cs typeface="Arial"/>
              </a:rPr>
              <a:t>PRIMER SEMESTRE</a:t>
            </a:r>
            <a:endParaRPr lang="es-ES" b="1" dirty="0">
              <a:latin typeface="Arial"/>
              <a:cs typeface="Arial"/>
            </a:endParaRPr>
          </a:p>
        </p:txBody>
      </p:sp>
      <p:sp>
        <p:nvSpPr>
          <p:cNvPr id="4" name="Título 1"/>
          <p:cNvSpPr txBox="1">
            <a:spLocks/>
          </p:cNvSpPr>
          <p:nvPr/>
        </p:nvSpPr>
        <p:spPr>
          <a:xfrm>
            <a:off x="381000" y="1095374"/>
            <a:ext cx="8350250" cy="841375"/>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80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3600" dirty="0" smtClean="0"/>
              <a:t>ESCUELA NORMAL DE EDUCACIÓN PREESCOLAR </a:t>
            </a:r>
            <a:endParaRPr lang="es-ES" sz="3600" dirty="0"/>
          </a:p>
        </p:txBody>
      </p:sp>
    </p:spTree>
    <p:extLst>
      <p:ext uri="{BB962C8B-B14F-4D97-AF65-F5344CB8AC3E}">
        <p14:creationId xmlns="" xmlns:p14="http://schemas.microsoft.com/office/powerpoint/2010/main" val="1288505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5000" y="627062"/>
            <a:ext cx="6781800" cy="968375"/>
          </a:xfrm>
        </p:spPr>
        <p:txBody>
          <a:bodyPr>
            <a:normAutofit fontScale="90000"/>
          </a:bodyPr>
          <a:lstStyle/>
          <a:p>
            <a:r>
              <a:rPr lang="es-ES" dirty="0" smtClean="0"/>
              <a:t>BIBLIOGRAFÍA</a:t>
            </a:r>
            <a:br>
              <a:rPr lang="es-ES" dirty="0" smtClean="0"/>
            </a:br>
            <a:endParaRPr lang="es-ES" dirty="0"/>
          </a:p>
        </p:txBody>
      </p:sp>
      <p:sp>
        <p:nvSpPr>
          <p:cNvPr id="3" name="Marcador de contenido 2"/>
          <p:cNvSpPr>
            <a:spLocks noGrp="1"/>
          </p:cNvSpPr>
          <p:nvPr>
            <p:ph idx="1"/>
          </p:nvPr>
        </p:nvSpPr>
        <p:spPr>
          <a:xfrm>
            <a:off x="635000" y="1111250"/>
            <a:ext cx="7543800" cy="5403850"/>
          </a:xfrm>
        </p:spPr>
        <p:txBody>
          <a:bodyPr>
            <a:normAutofit fontScale="70000" lnSpcReduction="20000"/>
          </a:bodyPr>
          <a:lstStyle/>
          <a:p>
            <a:pPr marL="0" indent="0">
              <a:buNone/>
            </a:pPr>
            <a:r>
              <a:rPr lang="es-MX" dirty="0" smtClean="0"/>
              <a:t>LA BIBLIOGRAFIA ES AMPLIA Y ENTRE LOS QUE SE ENCUENTRAN LOS SIGUIENTES TEXTOS</a:t>
            </a:r>
          </a:p>
          <a:p>
            <a:r>
              <a:rPr lang="es-MX" dirty="0" smtClean="0"/>
              <a:t>Block</a:t>
            </a:r>
            <a:r>
              <a:rPr lang="es-MX" dirty="0"/>
              <a:t>, D., Fuenlabrada, I., y H. Balbuena. (1994). Lo que cuentan las cuentas de sumar y  restar. México: SEP (Libros del Rincón).</a:t>
            </a:r>
            <a:endParaRPr lang="es-ES_tradnl" dirty="0"/>
          </a:p>
          <a:p>
            <a:r>
              <a:rPr lang="es-MX" dirty="0"/>
              <a:t>Block, D., Fuenlabrada, I., y H. Balbuena. (1994a).  Lo que cuentan las cuentas de multiplicar y dividir. México: SEP (Libros del Rincón).</a:t>
            </a:r>
            <a:endParaRPr lang="es-ES_tradnl" dirty="0"/>
          </a:p>
          <a:p>
            <a:r>
              <a:rPr lang="es-MX" dirty="0"/>
              <a:t>Broitman, C. (1999). </a:t>
            </a:r>
            <a:r>
              <a:rPr lang="es-MX" i="1" dirty="0"/>
              <a:t>Las operaciones en el primer ciclo. Aportes para el trabajo en el aula</a:t>
            </a:r>
            <a:r>
              <a:rPr lang="es-MX" dirty="0"/>
              <a:t>. Buenos Aires: Novedades Educativas.</a:t>
            </a:r>
            <a:endParaRPr lang="es-ES_tradnl" dirty="0"/>
          </a:p>
          <a:p>
            <a:r>
              <a:rPr lang="es-MX" dirty="0"/>
              <a:t>Bruer, J. (1997). Niños de preescolar y números. En </a:t>
            </a:r>
            <a:r>
              <a:rPr lang="es-MX" i="1" dirty="0"/>
              <a:t>Escuelas para pensar. Una ciencia del aprendizaje en el aula</a:t>
            </a:r>
            <a:r>
              <a:rPr lang="es-MX" dirty="0"/>
              <a:t>. México: SEP/Cooperación española, Fondo mixto de cooperación científica y técnica México – España (Biblioteca del normalista), pp 92 – 100.</a:t>
            </a:r>
            <a:endParaRPr lang="es-ES_tradnl" b="1" dirty="0"/>
          </a:p>
          <a:p>
            <a:r>
              <a:rPr lang="es-ES" dirty="0"/>
              <a:t>Castro, E., Rico, L. y Castro, E. (1999). </a:t>
            </a:r>
            <a:r>
              <a:rPr lang="es-ES" i="1" dirty="0"/>
              <a:t>Números y operaciones. Fundamentos para una aritmética escolar.</a:t>
            </a:r>
            <a:r>
              <a:rPr lang="es-ES" dirty="0"/>
              <a:t> España: Síntesis.</a:t>
            </a:r>
            <a:endParaRPr lang="es-ES_tradnl" dirty="0"/>
          </a:p>
          <a:p>
            <a:r>
              <a:rPr lang="es-MX" dirty="0"/>
              <a:t>Cedillo, T. y Cruz, V. (2012). </a:t>
            </a:r>
            <a:r>
              <a:rPr lang="es-MX" i="1" dirty="0"/>
              <a:t>Del sentido numérico al pensamiento prealgeabraico</a:t>
            </a:r>
            <a:r>
              <a:rPr lang="es-MX" dirty="0"/>
              <a:t>. Pearson, México.</a:t>
            </a:r>
            <a:endParaRPr lang="es-ES_tradnl" dirty="0"/>
          </a:p>
          <a:p>
            <a:r>
              <a:rPr lang="es-ES" dirty="0"/>
              <a:t>Centeno, J. (1999). </a:t>
            </a:r>
            <a:r>
              <a:rPr lang="es-ES" i="1" dirty="0"/>
              <a:t>Números decimales. ¿por qué? ¿para qué?</a:t>
            </a:r>
            <a:r>
              <a:rPr lang="es-ES" dirty="0"/>
              <a:t> España: Síntesis</a:t>
            </a:r>
            <a:endParaRPr lang="es-ES_tradnl" b="1" dirty="0"/>
          </a:p>
          <a:p>
            <a:r>
              <a:rPr lang="es-MX" dirty="0"/>
              <a:t>Cedillo, T., Isoda, M., Chalini, A., Cruz, V. y Vega, E. (2012). Aritmética: </a:t>
            </a:r>
            <a:r>
              <a:rPr lang="es-MX" i="1" dirty="0"/>
              <a:t>Guía para su  aprendizaje y  enseñanza</a:t>
            </a:r>
            <a:r>
              <a:rPr lang="es-MX" dirty="0"/>
              <a:t>. SEP, México. </a:t>
            </a:r>
            <a:endParaRPr lang="es-ES_tradnl" dirty="0"/>
          </a:p>
          <a:p>
            <a:r>
              <a:rPr lang="es-MX" dirty="0"/>
              <a:t>Chamorro, M. C. (2003). </a:t>
            </a:r>
            <a:r>
              <a:rPr lang="es-MX" i="1" dirty="0"/>
              <a:t>Didáctica de la matemática para educación primaria</a:t>
            </a:r>
            <a:r>
              <a:rPr lang="es-MX" dirty="0"/>
              <a:t>. Madrid: Prentice hall.</a:t>
            </a:r>
            <a:endParaRPr lang="es-ES_tradnl" dirty="0"/>
          </a:p>
          <a:p>
            <a:r>
              <a:rPr lang="es-MX" dirty="0"/>
              <a:t>Clark, D. (2002). </a:t>
            </a:r>
            <a:r>
              <a:rPr lang="es-MX" i="1" dirty="0"/>
              <a:t>Evaluación constructiva en matemáticas. Pasos prácticos para profesores</a:t>
            </a:r>
            <a:r>
              <a:rPr lang="es-MX" dirty="0"/>
              <a:t>. México: Grupo editorial Iberoamérica.</a:t>
            </a:r>
            <a:endParaRPr lang="es-ES_tradnl" b="1" dirty="0"/>
          </a:p>
          <a:p>
            <a:pPr marL="0" indent="0">
              <a:buNone/>
            </a:pPr>
            <a:endParaRPr lang="es-ES" dirty="0"/>
          </a:p>
        </p:txBody>
      </p:sp>
    </p:spTree>
    <p:extLst>
      <p:ext uri="{BB962C8B-B14F-4D97-AF65-F5344CB8AC3E}">
        <p14:creationId xmlns="" xmlns:p14="http://schemas.microsoft.com/office/powerpoint/2010/main" val="1081081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901700"/>
          </a:xfrm>
        </p:spPr>
        <p:txBody>
          <a:bodyPr>
            <a:normAutofit/>
          </a:bodyPr>
          <a:lstStyle/>
          <a:p>
            <a:r>
              <a:rPr lang="es-ES" sz="4400" dirty="0" smtClean="0"/>
              <a:t>ORIENTACIONES DIDÁCTICAS</a:t>
            </a:r>
            <a:endParaRPr lang="es-ES" sz="4400" dirty="0"/>
          </a:p>
        </p:txBody>
      </p:sp>
      <p:sp>
        <p:nvSpPr>
          <p:cNvPr id="3" name="Marcador de contenido 2"/>
          <p:cNvSpPr>
            <a:spLocks noGrp="1"/>
          </p:cNvSpPr>
          <p:nvPr>
            <p:ph idx="1"/>
          </p:nvPr>
        </p:nvSpPr>
        <p:spPr>
          <a:xfrm>
            <a:off x="762000" y="1555751"/>
            <a:ext cx="7543800" cy="4968874"/>
          </a:xfrm>
        </p:spPr>
        <p:txBody>
          <a:bodyPr>
            <a:normAutofit fontScale="92500"/>
          </a:bodyPr>
          <a:lstStyle/>
          <a:p>
            <a:r>
              <a:rPr lang="es-MX" dirty="0"/>
              <a:t>Se sugiere que este curso se desarrolle en espacios de reflexión que propicien la producción de conocimiento por parte de cada uno de los participantes como resultado de su interacción social y de sus aportaciones individuales. A través de esto se pretende  coadyuvar a construir relaciones dialécticas entre la teoría, la práctica, la prospectiva y el análisis crítico reflexivo de la experiencia docente de todos los participantes.</a:t>
            </a:r>
            <a:endParaRPr lang="es-ES_tradnl" dirty="0"/>
          </a:p>
          <a:p>
            <a:r>
              <a:rPr lang="es-MX" dirty="0"/>
              <a:t>Dada la naturaleza  de la enseñanza de las matemáticas que asumimos, cada unidad de competencia debe abordarse a partir del planteamiento de problemas previamente seleccionados por el profesor en una doble vertiente: problemas aritméticos, con la finalidad de que los estudiantes profundicen y amplíen sus conocimientos matemáticos y problemas de orden didáctico relativos a la enseñanza y aprendizaje de los contenidos. </a:t>
            </a:r>
            <a:endParaRPr lang="es-ES_tradnl" dirty="0"/>
          </a:p>
          <a:p>
            <a:endParaRPr lang="es-ES" dirty="0"/>
          </a:p>
        </p:txBody>
      </p:sp>
    </p:spTree>
    <p:extLst>
      <p:ext uri="{BB962C8B-B14F-4D97-AF65-F5344CB8AC3E}">
        <p14:creationId xmlns="" xmlns:p14="http://schemas.microsoft.com/office/powerpoint/2010/main" val="395620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0675" y="304799"/>
            <a:ext cx="8175625" cy="1076326"/>
          </a:xfrm>
        </p:spPr>
        <p:txBody>
          <a:bodyPr>
            <a:normAutofit fontScale="90000"/>
          </a:bodyPr>
          <a:lstStyle/>
          <a:p>
            <a:r>
              <a:rPr lang="es-ES" dirty="0" smtClean="0"/>
              <a:t>RASGOS DEL PERFIL DE EGRESO</a:t>
            </a:r>
            <a:endParaRPr lang="es-ES" dirty="0"/>
          </a:p>
        </p:txBody>
      </p:sp>
      <p:sp>
        <p:nvSpPr>
          <p:cNvPr id="3" name="Marcador de contenido 2"/>
          <p:cNvSpPr>
            <a:spLocks noGrp="1"/>
          </p:cNvSpPr>
          <p:nvPr>
            <p:ph idx="1"/>
          </p:nvPr>
        </p:nvSpPr>
        <p:spPr>
          <a:xfrm>
            <a:off x="762000" y="1762125"/>
            <a:ext cx="7543800" cy="4410075"/>
          </a:xfrm>
        </p:spPr>
        <p:txBody>
          <a:bodyPr>
            <a:normAutofit/>
          </a:bodyPr>
          <a:lstStyle/>
          <a:p>
            <a:pPr lvl="0"/>
            <a:r>
              <a:rPr lang="es-MX" dirty="0"/>
              <a:t>Genera ambientes formativos para propiciar la autonomía y promover el desarrollo de conocimientos, habilidades, actitudes y valores en los alumnos.</a:t>
            </a:r>
            <a:endParaRPr lang="es-ES_tradnl" dirty="0"/>
          </a:p>
          <a:p>
            <a:pPr lvl="0"/>
            <a:r>
              <a:rPr lang="es-MX" dirty="0"/>
              <a:t>Aplica críticamente el plan y programas de estudio de la educación básica para alcanzar los propósitos educativos y contribuir al pleno desenvolvimiento de las capacidades de los alumnos del nivel escolar.</a:t>
            </a:r>
            <a:endParaRPr lang="es-ES_tradnl" dirty="0"/>
          </a:p>
          <a:p>
            <a:r>
              <a:rPr lang="es-MX" dirty="0"/>
              <a:t>Diseña planeaciones didácticas, aplicando sus conocimientos pedagógicos y disciplinares para responder a las necesidades del contexto en el marco de los planes y programas de educación básica.</a:t>
            </a:r>
            <a:r>
              <a:rPr lang="es-ES_tradnl" dirty="0"/>
              <a:t> </a:t>
            </a:r>
            <a:endParaRPr lang="es-ES" dirty="0"/>
          </a:p>
        </p:txBody>
      </p:sp>
    </p:spTree>
    <p:extLst>
      <p:ext uri="{BB962C8B-B14F-4D97-AF65-F5344CB8AC3E}">
        <p14:creationId xmlns="" xmlns:p14="http://schemas.microsoft.com/office/powerpoint/2010/main" val="751738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0250" y="349249"/>
            <a:ext cx="6781800" cy="981075"/>
          </a:xfrm>
        </p:spPr>
        <p:txBody>
          <a:bodyPr>
            <a:normAutofit fontScale="90000"/>
          </a:bodyPr>
          <a:lstStyle/>
          <a:p>
            <a:r>
              <a:rPr lang="es-ES" dirty="0" smtClean="0"/>
              <a:t>MATERIAS SUBCECUENTES</a:t>
            </a:r>
            <a:endParaRPr lang="es-ES" dirty="0"/>
          </a:p>
        </p:txBody>
      </p:sp>
      <p:sp>
        <p:nvSpPr>
          <p:cNvPr id="3" name="Marcador de contenido 2"/>
          <p:cNvSpPr>
            <a:spLocks noGrp="1"/>
          </p:cNvSpPr>
          <p:nvPr>
            <p:ph idx="1"/>
          </p:nvPr>
        </p:nvSpPr>
        <p:spPr>
          <a:xfrm>
            <a:off x="762000" y="2082800"/>
            <a:ext cx="7543800" cy="3886200"/>
          </a:xfrm>
        </p:spPr>
        <p:txBody>
          <a:bodyPr/>
          <a:lstStyle/>
          <a:p>
            <a:r>
              <a:rPr lang="es-ES" dirty="0"/>
              <a:t>FORMA, ESPACIO Y </a:t>
            </a:r>
            <a:r>
              <a:rPr lang="es-ES" dirty="0" smtClean="0"/>
              <a:t>MEDIDA</a:t>
            </a:r>
            <a:endParaRPr lang="es-ES" dirty="0"/>
          </a:p>
          <a:p>
            <a:r>
              <a:rPr lang="es-ES" dirty="0" smtClean="0"/>
              <a:t>LAS TIC´S </a:t>
            </a:r>
            <a:r>
              <a:rPr lang="es-ES" dirty="0"/>
              <a:t>EN LA </a:t>
            </a:r>
            <a:r>
              <a:rPr lang="es-ES" dirty="0" smtClean="0"/>
              <a:t>EDUCACIÓN</a:t>
            </a:r>
            <a:endParaRPr lang="es-ES" dirty="0"/>
          </a:p>
          <a:p>
            <a:r>
              <a:rPr lang="es-ES" dirty="0" smtClean="0"/>
              <a:t>OBSERVACIÓN </a:t>
            </a:r>
            <a:r>
              <a:rPr lang="es-ES" dirty="0"/>
              <a:t>Y ANÁLISIS DE LA PRÁCTICA </a:t>
            </a:r>
            <a:r>
              <a:rPr lang="es-ES" dirty="0" smtClean="0"/>
              <a:t>ESCOLAR</a:t>
            </a:r>
            <a:endParaRPr lang="es-ES" dirty="0"/>
          </a:p>
          <a:p>
            <a:r>
              <a:rPr lang="es-ES" dirty="0" smtClean="0"/>
              <a:t>EXPLORACIÓN </a:t>
            </a:r>
            <a:r>
              <a:rPr lang="es-ES" dirty="0"/>
              <a:t>DEL MEDIO NATURAL EN EL </a:t>
            </a:r>
            <a:r>
              <a:rPr lang="es-ES" dirty="0" smtClean="0"/>
              <a:t>PREESCOLAR</a:t>
            </a:r>
            <a:endParaRPr lang="es-ES" dirty="0"/>
          </a:p>
          <a:p>
            <a:r>
              <a:rPr lang="es-ES" dirty="0" smtClean="0"/>
              <a:t>PROCESAMIENTO </a:t>
            </a:r>
            <a:r>
              <a:rPr lang="es-ES" dirty="0"/>
              <a:t>DE INFORMACIÓN ESTADÍSTICA.</a:t>
            </a:r>
            <a:endParaRPr lang="es-ES_tradnl" dirty="0"/>
          </a:p>
          <a:p>
            <a:endParaRPr lang="es-ES_tradnl" dirty="0"/>
          </a:p>
          <a:p>
            <a:endParaRPr lang="es-ES" dirty="0"/>
          </a:p>
        </p:txBody>
      </p:sp>
    </p:spTree>
    <p:extLst>
      <p:ext uri="{BB962C8B-B14F-4D97-AF65-F5344CB8AC3E}">
        <p14:creationId xmlns="" xmlns:p14="http://schemas.microsoft.com/office/powerpoint/2010/main" val="41898083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33384" y="692696"/>
            <a:ext cx="1098256" cy="954107"/>
          </a:xfrm>
          <a:prstGeom prst="rect">
            <a:avLst/>
          </a:prstGeom>
          <a:noFill/>
        </p:spPr>
        <p:txBody>
          <a:bodyPr vert="horz" wrap="square" rtlCol="0">
            <a:spAutoFit/>
          </a:bodyPr>
          <a:lstStyle/>
          <a:p>
            <a:pPr algn="ctr"/>
            <a:r>
              <a:rPr lang="es-MX" sz="1400" b="1" dirty="0" smtClean="0"/>
              <a:t>Licenciatura en Educación Preescolar</a:t>
            </a:r>
            <a:endParaRPr lang="es-MX" sz="1400" b="1" dirty="0"/>
          </a:p>
        </p:txBody>
      </p:sp>
      <p:graphicFrame>
        <p:nvGraphicFramePr>
          <p:cNvPr id="5" name="4 Tabla"/>
          <p:cNvGraphicFramePr>
            <a:graphicFrameLocks noGrp="1"/>
          </p:cNvGraphicFramePr>
          <p:nvPr>
            <p:extLst>
              <p:ext uri="{D42A27DB-BD31-4B8C-83A1-F6EECF244321}">
                <p14:modId xmlns="" xmlns:p14="http://schemas.microsoft.com/office/powerpoint/2010/main" val="739256454"/>
              </p:ext>
            </p:extLst>
          </p:nvPr>
        </p:nvGraphicFramePr>
        <p:xfrm>
          <a:off x="1475656" y="104056"/>
          <a:ext cx="7056784" cy="67539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882098"/>
                <a:gridCol w="882098"/>
                <a:gridCol w="882098"/>
                <a:gridCol w="882098"/>
                <a:gridCol w="882098"/>
                <a:gridCol w="882098"/>
                <a:gridCol w="882098"/>
                <a:gridCol w="882098"/>
              </a:tblGrid>
              <a:tr h="222038">
                <a:tc>
                  <a:txBody>
                    <a:bodyPr/>
                    <a:lstStyle/>
                    <a:p>
                      <a:pPr algn="ctr"/>
                      <a:r>
                        <a:rPr lang="es-MX" sz="900" dirty="0" smtClean="0">
                          <a:latin typeface="Century Gothic" pitchFamily="34" charset="0"/>
                        </a:rPr>
                        <a:t>1°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2°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3°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4°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5°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6° Semestre </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7°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8° Semestre</a:t>
                      </a:r>
                      <a:endParaRPr lang="es-MX" sz="900" dirty="0">
                        <a:latin typeface="Century Gothic" pitchFamily="34" charset="0"/>
                      </a:endParaRPr>
                    </a:p>
                  </a:txBody>
                  <a:tcPr>
                    <a:solidFill>
                      <a:schemeClr val="tx2">
                        <a:lumMod val="40000"/>
                        <a:lumOff val="60000"/>
                      </a:schemeClr>
                    </a:solidFill>
                  </a:tcPr>
                </a:tc>
              </a:tr>
              <a:tr h="707504">
                <a:tc>
                  <a:txBody>
                    <a:bodyPr/>
                    <a:lstStyle/>
                    <a:p>
                      <a:pPr algn="ctr"/>
                      <a:r>
                        <a:rPr lang="es-MX" sz="700" dirty="0" smtClean="0">
                          <a:latin typeface="Century Gothic" pitchFamily="34" charset="0"/>
                        </a:rPr>
                        <a:t>El sujeto y su formación</a:t>
                      </a:r>
                      <a:r>
                        <a:rPr lang="es-MX" sz="700" baseline="0" dirty="0" smtClean="0">
                          <a:latin typeface="Century Gothic" pitchFamily="34" charset="0"/>
                        </a:rPr>
                        <a:t> profesional como docente</a:t>
                      </a: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Planeación</a:t>
                      </a:r>
                      <a:r>
                        <a:rPr lang="es-MX" sz="700" baseline="0" dirty="0" smtClean="0">
                          <a:latin typeface="Century Gothic" pitchFamily="34" charset="0"/>
                        </a:rPr>
                        <a:t>, educativa</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a:t>
                      </a:r>
                      <a:r>
                        <a:rPr lang="es-MX" sz="700" baseline="0" dirty="0" smtClean="0">
                          <a:latin typeface="Century Gothic" pitchFamily="34" charset="0"/>
                        </a:rPr>
                        <a:t>decuación curricular</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Teoría pedagógica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Herramientas básicas para la investigación educativa</a:t>
                      </a: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Filosofía</a:t>
                      </a:r>
                      <a:r>
                        <a:rPr lang="es-MX" sz="700" baseline="0" dirty="0" smtClean="0">
                          <a:latin typeface="Century Gothic" pitchFamily="34" charset="0"/>
                        </a:rPr>
                        <a:t> de la educación </a:t>
                      </a:r>
                    </a:p>
                    <a:p>
                      <a:endParaRPr lang="es-MX" sz="700" baseline="0" dirty="0" smtClean="0">
                        <a:latin typeface="Century Gothic" pitchFamily="34" charset="0"/>
                      </a:endParaRP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kern="1200" baseline="0" dirty="0" smtClean="0">
                          <a:solidFill>
                            <a:schemeClr val="dk1"/>
                          </a:solidFill>
                          <a:latin typeface="Century Gothic" pitchFamily="34" charset="0"/>
                          <a:ea typeface="+mn-ea"/>
                          <a:cs typeface="+mn-cs"/>
                        </a:rPr>
                        <a:t>Planeación y Gestión Educativa</a:t>
                      </a:r>
                    </a:p>
                    <a:p>
                      <a:pPr algn="ctr"/>
                      <a:endParaRPr lang="es-MX" sz="700" kern="1200" baseline="0" dirty="0" smtClean="0">
                        <a:solidFill>
                          <a:schemeClr val="dk1"/>
                        </a:solidFill>
                        <a:latin typeface="Century Gothic" pitchFamily="34" charset="0"/>
                        <a:ea typeface="+mn-ea"/>
                        <a:cs typeface="+mn-cs"/>
                      </a:endParaRPr>
                    </a:p>
                    <a:p>
                      <a:pPr algn="r"/>
                      <a:endParaRPr lang="es-MX" sz="700" kern="1200" baseline="0" dirty="0" smtClean="0">
                        <a:solidFill>
                          <a:schemeClr val="dk1"/>
                        </a:solidFill>
                        <a:latin typeface="Century Gothic" pitchFamily="34" charset="0"/>
                        <a:ea typeface="+mn-ea"/>
                        <a:cs typeface="+mn-cs"/>
                      </a:endParaRPr>
                    </a:p>
                    <a:p>
                      <a:pPr algn="r"/>
                      <a:r>
                        <a:rPr lang="es-MX" sz="700" kern="1200" baseline="0" dirty="0" smtClean="0">
                          <a:solidFill>
                            <a:schemeClr val="dk1"/>
                          </a:solidFill>
                          <a:latin typeface="Century Gothic" pitchFamily="34" charset="0"/>
                          <a:ea typeface="+mn-ea"/>
                          <a:cs typeface="+mn-cs"/>
                        </a:rPr>
                        <a:t>4/4.5</a:t>
                      </a:r>
                    </a:p>
                  </a:txBody>
                  <a:tcPr>
                    <a:solidFill>
                      <a:srgbClr val="FFFF99"/>
                    </a:solidFill>
                  </a:tcPr>
                </a:tc>
                <a:tc>
                  <a:txBody>
                    <a:bodyPr/>
                    <a:lstStyle/>
                    <a:p>
                      <a:pPr algn="ctr"/>
                      <a:r>
                        <a:rPr lang="es-MX" sz="700" dirty="0" smtClean="0">
                          <a:latin typeface="Century Gothic" pitchFamily="34" charset="0"/>
                        </a:rPr>
                        <a:t>Trabajo de titulación</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4/3.6</a:t>
                      </a:r>
                      <a:endParaRPr lang="es-MX" sz="700" dirty="0">
                        <a:latin typeface="Century Gothic" pitchFamily="34" charset="0"/>
                      </a:endParaRPr>
                    </a:p>
                  </a:txBody>
                  <a:tcPr>
                    <a:solidFill>
                      <a:schemeClr val="bg1">
                        <a:lumMod val="65000"/>
                      </a:schemeClr>
                    </a:solidFill>
                  </a:tcPr>
                </a:tc>
              </a:tr>
              <a:tr h="733400">
                <a:tc>
                  <a:txBody>
                    <a:bodyPr/>
                    <a:lstStyle/>
                    <a:p>
                      <a:pPr algn="ctr"/>
                      <a:r>
                        <a:rPr lang="es-MX" sz="700" dirty="0" smtClean="0">
                          <a:latin typeface="Century Gothic" pitchFamily="34" charset="0"/>
                        </a:rPr>
                        <a:t>Psicología</a:t>
                      </a:r>
                      <a:r>
                        <a:rPr lang="es-MX" sz="700" baseline="0" dirty="0" smtClean="0">
                          <a:latin typeface="Century Gothic" pitchFamily="34" charset="0"/>
                        </a:rPr>
                        <a:t> del desarrollo infantil</a:t>
                      </a:r>
                    </a:p>
                    <a:p>
                      <a:pPr algn="ctr"/>
                      <a:r>
                        <a:rPr lang="es-MX" sz="700" baseline="0" dirty="0" smtClean="0">
                          <a:latin typeface="Century Gothic" pitchFamily="34" charset="0"/>
                        </a:rPr>
                        <a:t>(0-12 años)</a:t>
                      </a: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Bases psicológicas</a:t>
                      </a:r>
                      <a:r>
                        <a:rPr lang="es-MX" sz="700" baseline="0" dirty="0" smtClean="0">
                          <a:latin typeface="Century Gothic" pitchFamily="34" charset="0"/>
                        </a:rPr>
                        <a:t> del aprendizaje</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Ambientes de aprendizaje</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Evaluación para el</a:t>
                      </a:r>
                      <a:r>
                        <a:rPr lang="es-MX" sz="700" baseline="0" dirty="0" smtClean="0">
                          <a:latin typeface="Century Gothic" pitchFamily="34" charset="0"/>
                        </a:rPr>
                        <a:t> aprendizaje</a:t>
                      </a: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a la diversidad</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r"/>
                      <a:r>
                        <a:rPr lang="es-MX" sz="700" dirty="0" smtClean="0">
                          <a:latin typeface="Century Gothic" pitchFamily="34" charset="0"/>
                        </a:rPr>
                        <a:t>Diagnóstico e intervención</a:t>
                      </a:r>
                      <a:r>
                        <a:rPr lang="es-MX" sz="700" baseline="0" dirty="0" smtClean="0">
                          <a:latin typeface="Century Gothic" pitchFamily="34" charset="0"/>
                        </a:rPr>
                        <a:t> socioeducativa</a:t>
                      </a:r>
                    </a:p>
                    <a:p>
                      <a:endParaRPr lang="es-MX" sz="700" baseline="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educativa para la inclusión</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solidFill>
                      <a:srgbClr val="FFFF99"/>
                    </a:solidFill>
                  </a:tcPr>
                </a:tc>
                <a:tc rowSpan="7">
                  <a:txBody>
                    <a:bodyPr/>
                    <a:lstStyle/>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r>
                        <a:rPr lang="es-MX" sz="700" dirty="0" smtClean="0">
                          <a:latin typeface="Century Gothic" pitchFamily="34" charset="0"/>
                        </a:rPr>
                        <a:t>Práctica profesional</a:t>
                      </a: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20/6.4</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rgbClr val="92D050"/>
                    </a:solidFill>
                  </a:tcPr>
                </a:tc>
              </a:tr>
              <a:tr h="754752">
                <a:tc>
                  <a:txBody>
                    <a:bodyPr/>
                    <a:lstStyle/>
                    <a:p>
                      <a:pPr algn="ctr"/>
                      <a:r>
                        <a:rPr lang="es-MX" sz="700" baseline="0" dirty="0" smtClean="0">
                          <a:latin typeface="Century Gothic" pitchFamily="34" charset="0"/>
                        </a:rPr>
                        <a:t>Historia de la educación en México</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endParaRPr lang="es-MX" dirty="0"/>
                    </a:p>
                  </a:txBody>
                  <a:tcPr>
                    <a:solidFill>
                      <a:srgbClr val="DBEEF4"/>
                    </a:solidFill>
                  </a:tcPr>
                </a:tc>
                <a:tc>
                  <a:txBody>
                    <a:bodyPr/>
                    <a:lstStyle/>
                    <a:p>
                      <a:endParaRPr lang="es-MX" dirty="0"/>
                    </a:p>
                  </a:txBody>
                  <a:tcPr>
                    <a:solidFill>
                      <a:srgbClr val="DBEEF4"/>
                    </a:solidFill>
                  </a:tcPr>
                </a:tc>
                <a:tc>
                  <a:txBody>
                    <a:bodyPr/>
                    <a:lstStyle/>
                    <a:p>
                      <a:pPr algn="ctr"/>
                      <a:r>
                        <a:rPr lang="es-MX" sz="700" dirty="0" smtClean="0">
                          <a:latin typeface="Century Gothic" pitchFamily="34" charset="0"/>
                        </a:rPr>
                        <a:t>Educación histórica en el aula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histórica en diversos contextos</a:t>
                      </a: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endParaRPr lang="es-MX" dirty="0"/>
                    </a:p>
                  </a:txBody>
                  <a:tcPr>
                    <a:solidFill>
                      <a:schemeClr val="accent5">
                        <a:lumMod val="20000"/>
                        <a:lumOff val="80000"/>
                      </a:schemeClr>
                    </a:solidFill>
                  </a:tcPr>
                </a:tc>
                <a:tc>
                  <a:txBody>
                    <a:bodyPr/>
                    <a:lstStyle/>
                    <a:p>
                      <a:endParaRPr lang="es-MX" dirty="0"/>
                    </a:p>
                  </a:txBody>
                  <a:tcPr>
                    <a:lnR w="12700" cap="flat" cmpd="sng" algn="ctr">
                      <a:solidFill>
                        <a:schemeClr val="bg1"/>
                      </a:solidFill>
                      <a:prstDash val="solid"/>
                      <a:round/>
                      <a:headEnd type="none" w="med" len="med"/>
                      <a:tailEnd type="none" w="med" len="med"/>
                    </a:lnR>
                    <a:solidFill>
                      <a:schemeClr val="accent5">
                        <a:lumMod val="20000"/>
                        <a:lumOff val="80000"/>
                      </a:schemeClr>
                    </a:solidFill>
                  </a:tcPr>
                </a:tc>
                <a:tc vMerge="1">
                  <a:txBody>
                    <a:bodyPr/>
                    <a:lstStyle/>
                    <a:p>
                      <a:endParaRPr lang="es-MX"/>
                    </a:p>
                  </a:txBody>
                  <a:tcPr/>
                </a:tc>
              </a:tr>
              <a:tr h="754752">
                <a:tc>
                  <a:txBody>
                    <a:bodyPr/>
                    <a:lstStyle/>
                    <a:p>
                      <a:pPr algn="ctr"/>
                      <a:r>
                        <a:rPr lang="es-MX" sz="700" dirty="0" smtClean="0">
                          <a:latin typeface="Century Gothic" pitchFamily="34" charset="0"/>
                        </a:rPr>
                        <a:t>Panorama actual de la educación</a:t>
                      </a:r>
                      <a:r>
                        <a:rPr lang="es-MX" sz="700" baseline="0" dirty="0" smtClean="0">
                          <a:latin typeface="Century Gothic" pitchFamily="34" charset="0"/>
                        </a:rPr>
                        <a:t> básica en México</a:t>
                      </a: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Prácticas sociales del lenguaje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Desarrollo del pensamiento y lenguaje en la infancia</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Desarrollo de competencias lingüísticas</a:t>
                      </a:r>
                      <a:r>
                        <a:rPr lang="es-MX" sz="700" baseline="0" dirty="0" smtClean="0">
                          <a:latin typeface="Century Gothic" pitchFamily="34" charset="0"/>
                        </a:rPr>
                        <a:t> </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Literatura infantil y creación literaria </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El niño como sujeto social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Formación ciudadana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92D050"/>
                    </a:solidFill>
                  </a:tcPr>
                </a:tc>
              </a:tr>
              <a:tr h="720080">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Pensamiento cuantitativo</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Forma, espacio y medida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Procesamiento</a:t>
                      </a:r>
                      <a:r>
                        <a:rPr lang="es-MX" sz="700" kern="1200" baseline="0" dirty="0" smtClean="0">
                          <a:solidFill>
                            <a:schemeClr val="dk1"/>
                          </a:solidFill>
                          <a:latin typeface="Century Gothic" pitchFamily="34" charset="0"/>
                          <a:ea typeface="+mn-ea"/>
                          <a:cs typeface="+mn-cs"/>
                        </a:rPr>
                        <a:t> de información estadística</a:t>
                      </a: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física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baseline="0" dirty="0" smtClean="0">
                          <a:latin typeface="Century Gothic" pitchFamily="34" charset="0"/>
                        </a:rPr>
                        <a:t>Educación artística (Música, expresión corporal y danza)</a:t>
                      </a:r>
                    </a:p>
                    <a:p>
                      <a:pPr algn="r"/>
                      <a:r>
                        <a:rPr lang="es-MX" sz="700" baseline="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artística (Artes</a:t>
                      </a:r>
                      <a:r>
                        <a:rPr lang="es-MX" sz="700" baseline="0" dirty="0" smtClean="0">
                          <a:latin typeface="Century Gothic" pitchFamily="34" charset="0"/>
                        </a:rPr>
                        <a:t> visuales y teatro)</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Educación Geográfica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39080">
                <a:tc>
                  <a:txBody>
                    <a:bodyPr/>
                    <a:lstStyle/>
                    <a:p>
                      <a:pPr algn="ctr"/>
                      <a:r>
                        <a:rPr lang="es-MX" sz="700" kern="1200" dirty="0" smtClean="0">
                          <a:solidFill>
                            <a:schemeClr val="dk1"/>
                          </a:solidFill>
                          <a:latin typeface="Century Gothic" pitchFamily="34" charset="0"/>
                          <a:ea typeface="+mn-ea"/>
                          <a:cs typeface="+mn-cs"/>
                        </a:rPr>
                        <a:t>Desarrollo físico</a:t>
                      </a:r>
                      <a:r>
                        <a:rPr lang="es-MX" sz="700" kern="1200" baseline="0" dirty="0" smtClean="0">
                          <a:solidFill>
                            <a:schemeClr val="dk1"/>
                          </a:solidFill>
                          <a:latin typeface="Century Gothic" pitchFamily="34" charset="0"/>
                          <a:ea typeface="+mn-ea"/>
                          <a:cs typeface="+mn-cs"/>
                        </a:rPr>
                        <a:t> y </a:t>
                      </a:r>
                      <a:r>
                        <a:rPr lang="es-MX" sz="700" kern="1200" dirty="0" smtClean="0">
                          <a:solidFill>
                            <a:schemeClr val="dk1"/>
                          </a:solidFill>
                          <a:latin typeface="Century Gothic" pitchFamily="34" charset="0"/>
                          <a:ea typeface="+mn-ea"/>
                          <a:cs typeface="+mn-cs"/>
                        </a:rPr>
                        <a:t> salud</a:t>
                      </a: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Exploración de</a:t>
                      </a:r>
                      <a:r>
                        <a:rPr lang="es-MX" sz="700" baseline="0" dirty="0" smtClean="0">
                          <a:latin typeface="Century Gothic" pitchFamily="34" charset="0"/>
                        </a:rPr>
                        <a:t>l medio natural en el </a:t>
                      </a:r>
                      <a:r>
                        <a:rPr lang="es-MX" sz="700" baseline="0" dirty="0" err="1" smtClean="0">
                          <a:latin typeface="Century Gothic" pitchFamily="34" charset="0"/>
                        </a:rPr>
                        <a:t>preescolar</a:t>
                      </a:r>
                      <a:r>
                        <a:rPr lang="es-MX" sz="700" baseline="0" dirty="0" smtClean="0">
                          <a:latin typeface="Century Gothic" pitchFamily="34" charset="0"/>
                        </a:rPr>
                        <a:t> </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smtClean="0">
                        <a:latin typeface="Century Gothic" pitchFamily="34" charset="0"/>
                      </a:endParaRPr>
                    </a:p>
                  </a:txBody>
                  <a:tcP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Acercamiento a las Ciencias</a:t>
                      </a:r>
                      <a:r>
                        <a:rPr lang="es-MX" sz="700" baseline="0" dirty="0" smtClean="0">
                          <a:latin typeface="Century Gothic" pitchFamily="34" charset="0"/>
                        </a:rPr>
                        <a:t> Naturales en el </a:t>
                      </a:r>
                      <a:r>
                        <a:rPr lang="es-MX" sz="700" baseline="0" dirty="0" err="1" smtClean="0">
                          <a:latin typeface="Century Gothic" pitchFamily="34" charset="0"/>
                        </a:rPr>
                        <a:t>preescolar</a:t>
                      </a: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p>
                  </a:txBody>
                  <a:tcPr>
                    <a:solidFill>
                      <a:schemeClr val="accent5">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Optativa</a:t>
                      </a: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800" dirty="0" smtClean="0">
                          <a:latin typeface="Century Gothic" pitchFamily="34" charset="0"/>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tr>
              <a:tr h="695960">
                <a:tc>
                  <a:txBody>
                    <a:bodyPr/>
                    <a:lstStyle/>
                    <a:p>
                      <a:endParaRPr lang="es-MX" dirty="0"/>
                    </a:p>
                  </a:txBody>
                  <a:tcPr>
                    <a:solidFill>
                      <a:srgbClr val="DBEEF4"/>
                    </a:solidFill>
                  </a:tcPr>
                </a:tc>
                <a:tc>
                  <a:txBody>
                    <a:bodyPr/>
                    <a:lstStyle/>
                    <a:p>
                      <a:pPr algn="ctr"/>
                      <a:r>
                        <a:rPr lang="es-MX" sz="700" kern="1200" dirty="0" smtClean="0">
                          <a:solidFill>
                            <a:schemeClr val="dk1"/>
                          </a:solidFill>
                          <a:latin typeface="Century Gothic" pitchFamily="34" charset="0"/>
                          <a:ea typeface="+mn-ea"/>
                          <a:cs typeface="+mn-cs"/>
                        </a:rPr>
                        <a:t>Las TIC en la educación </a:t>
                      </a: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La tecnología informática aplicada a los centros</a:t>
                      </a:r>
                      <a:r>
                        <a:rPr lang="es-MX" sz="700" baseline="0" dirty="0" smtClean="0">
                          <a:latin typeface="Century Gothic" pitchFamily="34" charset="0"/>
                        </a:rPr>
                        <a:t> escolares</a:t>
                      </a:r>
                    </a:p>
                    <a:p>
                      <a:pPr algn="r"/>
                      <a:r>
                        <a:rPr lang="es-MX" sz="700" baseline="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6">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10520">
                <a:tc>
                  <a:txBody>
                    <a:bodyPr/>
                    <a:lstStyle/>
                    <a:p>
                      <a:pPr algn="ctr"/>
                      <a:r>
                        <a:rPr lang="es-MX" sz="700" dirty="0" smtClean="0">
                          <a:latin typeface="Century Gothic" pitchFamily="34" charset="0"/>
                        </a:rPr>
                        <a:t>Observación</a:t>
                      </a:r>
                      <a:r>
                        <a:rPr lang="es-MX" sz="700" baseline="0" dirty="0" smtClean="0">
                          <a:latin typeface="Century Gothic" pitchFamily="34" charset="0"/>
                        </a:rPr>
                        <a:t> y análisis de la práctica educativa</a:t>
                      </a: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Observación y análisis de la práctica escolar</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Iniciación al trabajo docente</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Estrategias de trabajo docente</a:t>
                      </a:r>
                      <a:r>
                        <a:rPr lang="es-MX" sz="700" baseline="0" dirty="0" smtClean="0">
                          <a:latin typeface="Century Gothic" pitchFamily="34" charset="0"/>
                        </a:rPr>
                        <a:t> </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Trabajo</a:t>
                      </a:r>
                      <a:r>
                        <a:rPr lang="es-MX" sz="700" baseline="0" dirty="0" smtClean="0">
                          <a:latin typeface="Century Gothic" pitchFamily="34" charset="0"/>
                        </a:rPr>
                        <a:t> docente e innovación</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Proyectos de intervención</a:t>
                      </a:r>
                      <a:r>
                        <a:rPr lang="es-MX" sz="700" baseline="0" dirty="0" smtClean="0">
                          <a:latin typeface="Century Gothic" pitchFamily="34" charset="0"/>
                        </a:rPr>
                        <a:t> socioeducativa</a:t>
                      </a:r>
                    </a:p>
                    <a:p>
                      <a:pPr algn="ctr"/>
                      <a:endParaRPr lang="es-MX" sz="700" baseline="0" dirty="0" smtClean="0">
                        <a:latin typeface="Century Gothic" pitchFamily="34" charset="0"/>
                      </a:endParaRPr>
                    </a:p>
                    <a:p>
                      <a:pPr algn="r"/>
                      <a:endParaRPr lang="es-MX" sz="700" baseline="0" smtClean="0">
                        <a:latin typeface="Century Gothic" pitchFamily="34" charset="0"/>
                      </a:endParaRPr>
                    </a:p>
                    <a:p>
                      <a:pPr algn="r"/>
                      <a:r>
                        <a:rPr lang="es-MX" sz="700" baseline="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Práctica profesional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rgbClr val="92D050"/>
                    </a:solidFill>
                  </a:tcPr>
                </a:tc>
                <a:tc vMerge="1">
                  <a:txBody>
                    <a:bodyPr/>
                    <a:lstStyle/>
                    <a:p>
                      <a:pPr algn="ctr"/>
                      <a:endParaRPr lang="es-MX" sz="700" dirty="0">
                        <a:latin typeface="Century Gothic" pitchFamily="34" charset="0"/>
                      </a:endParaRPr>
                    </a:p>
                  </a:txBody>
                  <a:tcPr>
                    <a:solidFill>
                      <a:srgbClr val="92D050"/>
                    </a:solidFill>
                  </a:tcPr>
                </a:tc>
              </a:tr>
              <a:tr h="192433">
                <a:tc>
                  <a:txBody>
                    <a:bodyPr/>
                    <a:lstStyle/>
                    <a:p>
                      <a:pPr algn="ctr"/>
                      <a:r>
                        <a:rPr lang="es-MX" sz="700" dirty="0" smtClean="0">
                          <a:latin typeface="Century Gothic" pitchFamily="34" charset="0"/>
                        </a:rPr>
                        <a:t>34 hrs./</a:t>
                      </a:r>
                      <a:r>
                        <a:rPr lang="es-MX" sz="700" baseline="0" dirty="0" smtClean="0">
                          <a:latin typeface="Century Gothic" pitchFamily="34" charset="0"/>
                        </a:rPr>
                        <a:t> 38</a:t>
                      </a:r>
                      <a:r>
                        <a:rPr lang="es-MX" sz="700" dirty="0" smtClean="0">
                          <a:latin typeface="Century Gothic" pitchFamily="34" charset="0"/>
                        </a:rPr>
                        <a:t>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baseline="0" dirty="0" smtClean="0">
                          <a:latin typeface="Century Gothic" pitchFamily="34" charset="0"/>
                        </a:rPr>
                        <a:t>36hrs./41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 hrs./34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30hrs./34 </a:t>
                      </a:r>
                      <a:r>
                        <a:rPr lang="es-MX" sz="700" dirty="0" err="1" smtClean="0">
                          <a:latin typeface="Century Gothic" pitchFamily="34" charset="0"/>
                        </a:rPr>
                        <a:t>cr</a:t>
                      </a:r>
                      <a:r>
                        <a:rPr lang="es-MX" sz="700" dirty="0" smtClean="0">
                          <a:latin typeface="Century Gothic" pitchFamily="34" charset="0"/>
                        </a:rPr>
                        <a:t>.</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24 </a:t>
                      </a:r>
                      <a:r>
                        <a:rPr lang="es-MX" sz="700" dirty="0" err="1" smtClean="0">
                          <a:latin typeface="Century Gothic" pitchFamily="34" charset="0"/>
                        </a:rPr>
                        <a:t>hrs</a:t>
                      </a:r>
                      <a:r>
                        <a:rPr lang="es-MX" sz="700" dirty="0" smtClean="0">
                          <a:latin typeface="Century Gothic" pitchFamily="34" charset="0"/>
                        </a:rPr>
                        <a:t>./10 cr. </a:t>
                      </a:r>
                      <a:endParaRPr lang="es-MX" sz="700" dirty="0">
                        <a:latin typeface="Century Gothic" pitchFamily="34" charset="0"/>
                      </a:endParaRPr>
                    </a:p>
                  </a:txBody>
                  <a:tcPr>
                    <a:noFill/>
                  </a:tcPr>
                </a:tc>
              </a:tr>
              <a:tr h="192433">
                <a:tc gridSpan="6">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gridSpan="2">
                  <a:txBody>
                    <a:bodyPr/>
                    <a:lstStyle/>
                    <a:p>
                      <a:pPr lvl="0" algn="ctr"/>
                      <a:r>
                        <a:rPr lang="es-MX" sz="700" dirty="0" smtClean="0">
                          <a:solidFill>
                            <a:prstClr val="black"/>
                          </a:solidFill>
                          <a:latin typeface="Century Gothic" pitchFamily="34" charset="0"/>
                        </a:rPr>
                        <a:t>262 horas 280 créditos</a:t>
                      </a:r>
                    </a:p>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r>
            </a:tbl>
          </a:graphicData>
        </a:graphic>
      </p:graphicFrame>
    </p:spTree>
    <p:extLst>
      <p:ext uri="{BB962C8B-B14F-4D97-AF65-F5344CB8AC3E}">
        <p14:creationId xmlns="" xmlns:p14="http://schemas.microsoft.com/office/powerpoint/2010/main" val="2069845095"/>
      </p:ext>
    </p:extLst>
  </p:cSld>
  <p:clrMapOvr>
    <a:masterClrMapping/>
  </p:clrMapOvr>
  <mc:AlternateContent xmlns:mc="http://schemas.openxmlformats.org/markup-compatibility/2006">
    <mc:Choice xmlns=""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409" y="104775"/>
            <a:ext cx="6781800" cy="901700"/>
          </a:xfrm>
        </p:spPr>
        <p:txBody>
          <a:bodyPr>
            <a:normAutofit fontScale="90000"/>
          </a:bodyPr>
          <a:lstStyle/>
          <a:p>
            <a:r>
              <a:rPr lang="es-ES" dirty="0" smtClean="0"/>
              <a:t>CRITERIOS DE EVALUACIÓN</a:t>
            </a:r>
            <a:endParaRPr lang="es-ES" dirty="0"/>
          </a:p>
        </p:txBody>
      </p:sp>
      <p:sp>
        <p:nvSpPr>
          <p:cNvPr id="3" name="Marcador de contenido 2"/>
          <p:cNvSpPr>
            <a:spLocks noGrp="1"/>
          </p:cNvSpPr>
          <p:nvPr>
            <p:ph idx="1"/>
          </p:nvPr>
        </p:nvSpPr>
        <p:spPr>
          <a:xfrm>
            <a:off x="485217" y="1296983"/>
            <a:ext cx="8048626" cy="4737513"/>
          </a:xfrm>
        </p:spPr>
        <p:txBody>
          <a:bodyPr>
            <a:normAutofit fontScale="85000" lnSpcReduction="20000"/>
          </a:bodyPr>
          <a:lstStyle/>
          <a:p>
            <a:pPr marL="0" indent="0">
              <a:buNone/>
            </a:pPr>
            <a:endParaRPr lang="es-ES" sz="2000" dirty="0" smtClean="0"/>
          </a:p>
          <a:p>
            <a:r>
              <a:rPr lang="es-ES_tradnl" sz="1800" dirty="0" smtClean="0"/>
              <a:t>EXAMEN PARCIAL 10%</a:t>
            </a:r>
          </a:p>
          <a:p>
            <a:r>
              <a:rPr lang="es-ES_tradnl" sz="1800" dirty="0" smtClean="0"/>
              <a:t>EXAMEN INSTITUCIONAL 20%               30%</a:t>
            </a:r>
          </a:p>
          <a:p>
            <a:pPr marL="0" indent="0">
              <a:buNone/>
            </a:pPr>
            <a:endParaRPr lang="es-ES_tradnl" sz="1800" dirty="0"/>
          </a:p>
          <a:p>
            <a:endParaRPr lang="es-ES" sz="2000" dirty="0" smtClean="0"/>
          </a:p>
          <a:p>
            <a:r>
              <a:rPr lang="es-ES" sz="2000" dirty="0" smtClean="0"/>
              <a:t>TRABAJOS </a:t>
            </a:r>
            <a:r>
              <a:rPr lang="es-ES" sz="2000" dirty="0"/>
              <a:t>ESCRITOS </a:t>
            </a:r>
            <a:r>
              <a:rPr lang="es-ES" sz="2000" dirty="0" smtClean="0"/>
              <a:t>15%</a:t>
            </a:r>
          </a:p>
          <a:p>
            <a:r>
              <a:rPr lang="es-ES" sz="2000" dirty="0" smtClean="0"/>
              <a:t>EVIDENCIAS 25%                                40%</a:t>
            </a:r>
          </a:p>
          <a:p>
            <a:endParaRPr lang="es-ES_tradnl" sz="1800" dirty="0"/>
          </a:p>
          <a:p>
            <a:endParaRPr lang="es-ES" sz="2000" dirty="0" smtClean="0"/>
          </a:p>
          <a:p>
            <a:endParaRPr lang="es-ES" sz="2000" dirty="0"/>
          </a:p>
          <a:p>
            <a:r>
              <a:rPr lang="es-ES" sz="2000" dirty="0" smtClean="0"/>
              <a:t>PARTICIPACIÓN 10%</a:t>
            </a:r>
          </a:p>
          <a:p>
            <a:r>
              <a:rPr lang="es-ES" sz="2000" dirty="0" smtClean="0"/>
              <a:t>EXPOSICIONES  10%                           30%   </a:t>
            </a:r>
          </a:p>
          <a:p>
            <a:r>
              <a:rPr lang="es-ES" sz="2000" dirty="0" smtClean="0"/>
              <a:t>MANEJO </a:t>
            </a:r>
            <a:r>
              <a:rPr lang="es-ES" sz="2000" dirty="0"/>
              <a:t>DE MATERIAL </a:t>
            </a:r>
            <a:r>
              <a:rPr lang="es-ES" sz="2000" dirty="0" smtClean="0"/>
              <a:t>10%</a:t>
            </a:r>
          </a:p>
          <a:p>
            <a:pPr marL="0" indent="0">
              <a:buNone/>
            </a:pPr>
            <a:endParaRPr lang="es-ES" sz="2000" dirty="0" smtClean="0"/>
          </a:p>
          <a:p>
            <a:pPr marL="0" indent="0">
              <a:buNone/>
            </a:pPr>
            <a:r>
              <a:rPr lang="es-ES" sz="2000" dirty="0" smtClean="0"/>
              <a:t>EN EL TERCER BIMESTRE </a:t>
            </a:r>
          </a:p>
          <a:p>
            <a:pPr marL="0" indent="0">
              <a:buNone/>
            </a:pPr>
            <a:r>
              <a:rPr lang="es-ES" sz="2000" dirty="0" smtClean="0"/>
              <a:t>TRABAJOS ESCRITOS TENDRA UN VALOR DEL 10%   </a:t>
            </a:r>
          </a:p>
          <a:p>
            <a:pPr marL="0" indent="0">
              <a:buNone/>
            </a:pPr>
            <a:r>
              <a:rPr lang="es-ES" sz="2000" dirty="0" smtClean="0">
                <a:solidFill>
                  <a:schemeClr val="tx1"/>
                </a:solidFill>
              </a:rPr>
              <a:t>EVIDENCIAS 25%</a:t>
            </a:r>
          </a:p>
          <a:p>
            <a:pPr marL="0" indent="0">
              <a:buNone/>
            </a:pPr>
            <a:r>
              <a:rPr lang="es-ES" sz="2000" dirty="0" smtClean="0"/>
              <a:t>PARA DAR UN   5%  A  PORTAFOLIO </a:t>
            </a:r>
            <a:endParaRPr lang="es-ES_tradnl" sz="2000" dirty="0"/>
          </a:p>
          <a:p>
            <a:endParaRPr lang="es-ES" sz="2000" dirty="0"/>
          </a:p>
        </p:txBody>
      </p:sp>
      <p:sp>
        <p:nvSpPr>
          <p:cNvPr id="4" name="Llaves 3"/>
          <p:cNvSpPr/>
          <p:nvPr/>
        </p:nvSpPr>
        <p:spPr>
          <a:xfrm>
            <a:off x="400588" y="1296983"/>
            <a:ext cx="3564113" cy="914400"/>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5" name="Llaves 4"/>
          <p:cNvSpPr/>
          <p:nvPr/>
        </p:nvSpPr>
        <p:spPr>
          <a:xfrm>
            <a:off x="400588" y="2425738"/>
            <a:ext cx="3564113" cy="914400"/>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6" name="Llaves 5"/>
          <p:cNvSpPr/>
          <p:nvPr/>
        </p:nvSpPr>
        <p:spPr>
          <a:xfrm>
            <a:off x="400587" y="3665740"/>
            <a:ext cx="3564113" cy="795013"/>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Tree>
    <p:extLst>
      <p:ext uri="{BB962C8B-B14F-4D97-AF65-F5344CB8AC3E}">
        <p14:creationId xmlns="" xmlns:p14="http://schemas.microsoft.com/office/powerpoint/2010/main" val="41700253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96874"/>
            <a:ext cx="6781800" cy="1171575"/>
          </a:xfrm>
        </p:spPr>
        <p:txBody>
          <a:bodyPr>
            <a:normAutofit/>
          </a:bodyPr>
          <a:lstStyle/>
          <a:p>
            <a:r>
              <a:rPr lang="es-ES" dirty="0" smtClean="0"/>
              <a:t>FECHAS DE EVALUACIÓN</a:t>
            </a:r>
            <a:endParaRPr lang="es-ES" dirty="0"/>
          </a:p>
        </p:txBody>
      </p:sp>
      <p:sp>
        <p:nvSpPr>
          <p:cNvPr id="3" name="Marcador de contenido 2"/>
          <p:cNvSpPr>
            <a:spLocks noGrp="1"/>
          </p:cNvSpPr>
          <p:nvPr>
            <p:ph idx="1"/>
          </p:nvPr>
        </p:nvSpPr>
        <p:spPr>
          <a:xfrm>
            <a:off x="762000" y="1876425"/>
            <a:ext cx="7543800" cy="3886200"/>
          </a:xfrm>
        </p:spPr>
        <p:txBody>
          <a:bodyPr>
            <a:normAutofit/>
          </a:bodyPr>
          <a:lstStyle/>
          <a:p>
            <a:pPr marL="0" indent="0">
              <a:buNone/>
            </a:pPr>
            <a:r>
              <a:rPr lang="es-ES" sz="2000" dirty="0" smtClean="0"/>
              <a:t>EXAMENES</a:t>
            </a:r>
          </a:p>
          <a:p>
            <a:r>
              <a:rPr lang="es-ES" sz="2000" dirty="0" smtClean="0"/>
              <a:t>PRIMER PERIODO : 3 AL 5 DE OCTUBRE</a:t>
            </a:r>
          </a:p>
          <a:p>
            <a:r>
              <a:rPr lang="es-ES" sz="2000" dirty="0" smtClean="0"/>
              <a:t>SEGUNDO PERIODO: 12 AL 14 DE NOVIEMBRE</a:t>
            </a:r>
          </a:p>
          <a:p>
            <a:r>
              <a:rPr lang="es-ES" sz="2000" dirty="0" smtClean="0"/>
              <a:t>TERCER PERIODO: 14 AL 16 DE ENERO</a:t>
            </a:r>
            <a:endParaRPr lang="es-ES" sz="2000" dirty="0"/>
          </a:p>
        </p:txBody>
      </p:sp>
    </p:spTree>
    <p:extLst>
      <p:ext uri="{BB962C8B-B14F-4D97-AF65-F5344CB8AC3E}">
        <p14:creationId xmlns="" xmlns:p14="http://schemas.microsoft.com/office/powerpoint/2010/main" val="3190020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76249"/>
            <a:ext cx="7366000" cy="854075"/>
          </a:xfrm>
        </p:spPr>
        <p:txBody>
          <a:bodyPr>
            <a:normAutofit fontScale="90000"/>
          </a:bodyPr>
          <a:lstStyle/>
          <a:p>
            <a:r>
              <a:rPr lang="es-ES" dirty="0" smtClean="0"/>
              <a:t>JORNADAS DE OBSERVACIÓN</a:t>
            </a:r>
            <a:endParaRPr lang="es-ES" dirty="0"/>
          </a:p>
        </p:txBody>
      </p:sp>
      <p:sp>
        <p:nvSpPr>
          <p:cNvPr id="3" name="Marcador de contenido 2"/>
          <p:cNvSpPr>
            <a:spLocks noGrp="1"/>
          </p:cNvSpPr>
          <p:nvPr>
            <p:ph idx="1"/>
          </p:nvPr>
        </p:nvSpPr>
        <p:spPr/>
        <p:txBody>
          <a:bodyPr/>
          <a:lstStyle/>
          <a:p>
            <a:r>
              <a:rPr lang="es-ES" dirty="0" smtClean="0"/>
              <a:t>PRIMER VISITA: 8 DE NOVIEMBRE</a:t>
            </a:r>
          </a:p>
          <a:p>
            <a:r>
              <a:rPr lang="es-ES" dirty="0" smtClean="0"/>
              <a:t>SEGUNDA VISITA: 6 DE DICIEMBRE</a:t>
            </a:r>
            <a:endParaRPr lang="es-ES" dirty="0"/>
          </a:p>
        </p:txBody>
      </p:sp>
    </p:spTree>
    <p:extLst>
      <p:ext uri="{BB962C8B-B14F-4D97-AF65-F5344CB8AC3E}">
        <p14:creationId xmlns="" xmlns:p14="http://schemas.microsoft.com/office/powerpoint/2010/main" val="1952222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1600200"/>
          </a:xfrm>
        </p:spPr>
        <p:txBody>
          <a:bodyPr>
            <a:normAutofit fontScale="90000"/>
          </a:bodyPr>
          <a:lstStyle/>
          <a:p>
            <a:r>
              <a:rPr lang="es-ES" dirty="0" smtClean="0"/>
              <a:t>REGLAMENTO AL INTERIOR DEL AULA</a:t>
            </a:r>
            <a:endParaRPr lang="es-ES" dirty="0"/>
          </a:p>
        </p:txBody>
      </p:sp>
      <p:sp>
        <p:nvSpPr>
          <p:cNvPr id="3" name="Marcador de contenido 2"/>
          <p:cNvSpPr>
            <a:spLocks noGrp="1"/>
          </p:cNvSpPr>
          <p:nvPr>
            <p:ph idx="1"/>
          </p:nvPr>
        </p:nvSpPr>
        <p:spPr>
          <a:xfrm>
            <a:off x="762000" y="2320925"/>
            <a:ext cx="7543800" cy="3886200"/>
          </a:xfrm>
        </p:spPr>
        <p:txBody>
          <a:bodyPr>
            <a:normAutofit fontScale="85000" lnSpcReduction="10000"/>
          </a:bodyPr>
          <a:lstStyle/>
          <a:p>
            <a:r>
              <a:rPr lang="es-ES" dirty="0" smtClean="0"/>
              <a:t>Dirigirse con respeto a cada uno de sus compañeros y al docente.</a:t>
            </a:r>
          </a:p>
          <a:p>
            <a:r>
              <a:rPr lang="es-ES" dirty="0" smtClean="0"/>
              <a:t>Llegar puntualmente a clase </a:t>
            </a:r>
            <a:r>
              <a:rPr lang="es-ES" dirty="0" smtClean="0"/>
              <a:t>después del maestro ya no se permitirá la entrada.</a:t>
            </a:r>
            <a:r>
              <a:rPr lang="es-ES" dirty="0" smtClean="0"/>
              <a:t>.</a:t>
            </a:r>
            <a:endParaRPr lang="es-ES" dirty="0" smtClean="0"/>
          </a:p>
          <a:p>
            <a:r>
              <a:rPr lang="es-ES" dirty="0" smtClean="0"/>
              <a:t>Traer  en cada clase de la asignatura los materiales  solicitados (cuaderno de la asignatura, lecturas, programación etc</a:t>
            </a:r>
            <a:r>
              <a:rPr lang="es-ES" dirty="0" smtClean="0"/>
              <a:t>.) De no traer el material necesario para la clase se pedirá que  salga del salón.</a:t>
            </a:r>
            <a:endParaRPr lang="es-ES" dirty="0" smtClean="0"/>
          </a:p>
          <a:p>
            <a:r>
              <a:rPr lang="es-ES" dirty="0" smtClean="0"/>
              <a:t>Evitar salir del salón durante las horas clase.</a:t>
            </a:r>
          </a:p>
          <a:p>
            <a:r>
              <a:rPr lang="es-ES" dirty="0"/>
              <a:t>N</a:t>
            </a:r>
            <a:r>
              <a:rPr lang="es-ES" dirty="0" smtClean="0"/>
              <a:t>o usar  celular y pc (la pc solo cuando sea solicitada)</a:t>
            </a:r>
          </a:p>
          <a:p>
            <a:r>
              <a:rPr lang="es-ES" dirty="0" smtClean="0"/>
              <a:t>Entregar en tiempo y forma trabajos y </a:t>
            </a:r>
            <a:r>
              <a:rPr lang="es-ES" dirty="0" smtClean="0"/>
              <a:t>tareas, de lo contrario no se revisarán.  </a:t>
            </a:r>
            <a:endParaRPr lang="es-ES" dirty="0" smtClean="0"/>
          </a:p>
          <a:p>
            <a:r>
              <a:rPr lang="es-MX" dirty="0" smtClean="0"/>
              <a:t>Queda prohibido ingerir alimentos dentro </a:t>
            </a:r>
            <a:r>
              <a:rPr lang="es-MX" smtClean="0"/>
              <a:t>del salón.</a:t>
            </a:r>
            <a:endParaRPr lang="es-ES" dirty="0" smtClean="0"/>
          </a:p>
          <a:p>
            <a:endParaRPr lang="es-ES" dirty="0" smtClean="0"/>
          </a:p>
          <a:p>
            <a:endParaRPr lang="es-ES" dirty="0"/>
          </a:p>
        </p:txBody>
      </p:sp>
    </p:spTree>
    <p:extLst>
      <p:ext uri="{BB962C8B-B14F-4D97-AF65-F5344CB8AC3E}">
        <p14:creationId xmlns="" xmlns:p14="http://schemas.microsoft.com/office/powerpoint/2010/main" val="1342558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7750" y="79375"/>
            <a:ext cx="6781800" cy="1114425"/>
          </a:xfrm>
        </p:spPr>
        <p:txBody>
          <a:bodyPr/>
          <a:lstStyle/>
          <a:p>
            <a:r>
              <a:rPr lang="es-ES" dirty="0" smtClean="0"/>
              <a:t>ENFOQUE</a:t>
            </a:r>
            <a:endParaRPr lang="es-ES" dirty="0"/>
          </a:p>
        </p:txBody>
      </p:sp>
      <p:sp>
        <p:nvSpPr>
          <p:cNvPr id="3" name="Marcador de contenido 2"/>
          <p:cNvSpPr>
            <a:spLocks noGrp="1"/>
          </p:cNvSpPr>
          <p:nvPr>
            <p:ph idx="1"/>
          </p:nvPr>
        </p:nvSpPr>
        <p:spPr>
          <a:xfrm>
            <a:off x="762000" y="1000125"/>
            <a:ext cx="7543800" cy="3886200"/>
          </a:xfrm>
        </p:spPr>
        <p:txBody>
          <a:bodyPr/>
          <a:lstStyle/>
          <a:p>
            <a:r>
              <a:rPr lang="es-ES" dirty="0" smtClean="0"/>
              <a:t>Que </a:t>
            </a:r>
            <a:r>
              <a:rPr lang="es-ES" dirty="0"/>
              <a:t>los futuros docentes desarrollen competencias que les permitan diseñar y aplicar estrategias eficientes para que los alumnos de educación preescolar se apropien de las nociones, conceptos y procedimientos que los conduzcan a dar significado a los contenidos aritméticos que se abordan en educación preescolar y los usen con propiedad y fluidez en la solución de problemas.</a:t>
            </a:r>
            <a:r>
              <a:rPr lang="es-ES_tradnl" dirty="0"/>
              <a:t> </a:t>
            </a:r>
            <a:endParaRPr lang="es-ES" dirty="0"/>
          </a:p>
        </p:txBody>
      </p:sp>
    </p:spTree>
    <p:extLst>
      <p:ext uri="{BB962C8B-B14F-4D97-AF65-F5344CB8AC3E}">
        <p14:creationId xmlns="" xmlns:p14="http://schemas.microsoft.com/office/powerpoint/2010/main" val="2767842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60375"/>
            <a:ext cx="6781800" cy="1600200"/>
          </a:xfrm>
        </p:spPr>
        <p:txBody>
          <a:bodyPr>
            <a:normAutofit/>
          </a:bodyPr>
          <a:lstStyle/>
          <a:p>
            <a:r>
              <a:rPr lang="es-ES" sz="4400" dirty="0" smtClean="0"/>
              <a:t>PROPÓSITO</a:t>
            </a:r>
            <a:endParaRPr lang="es-ES" sz="4400" dirty="0"/>
          </a:p>
        </p:txBody>
      </p:sp>
      <p:sp>
        <p:nvSpPr>
          <p:cNvPr id="3" name="Marcador de contenido 2"/>
          <p:cNvSpPr>
            <a:spLocks noGrp="1"/>
          </p:cNvSpPr>
          <p:nvPr>
            <p:ph idx="1"/>
          </p:nvPr>
        </p:nvSpPr>
        <p:spPr>
          <a:xfrm>
            <a:off x="762000" y="2095499"/>
            <a:ext cx="7543800" cy="3349626"/>
          </a:xfrm>
        </p:spPr>
        <p:txBody>
          <a:bodyPr>
            <a:noAutofit/>
          </a:bodyPr>
          <a:lstStyle/>
          <a:p>
            <a:r>
              <a:rPr lang="es-ES" sz="2000" dirty="0">
                <a:latin typeface="Arial"/>
                <a:cs typeface="Arial"/>
              </a:rPr>
              <a:t>En este curso se pretende proporcionar herramientas para el desempeño profesional del futuro docente en lo referente al manejo numérico y a los múltiples usos que tiene esta competencia en los contextos educativo, científico, social y económico. Se propone que el futuro docente amplíe y profundice su conocimiento sobre el concepto de número al analizar su tratamiento didáctico en estrecha relación con la cualidad que lo distingue: la capacidad de operar mediante la suma, resta, multiplicación y división. Con base en las propiedades de estas operaciones y las del sistema numérico decimal se aborda el estudio de estrategias didácticas para llegar al planteamiento de los algoritmos convencionales de las operaciones aritméticas con base una clara presentación que garantice que no haya “puntos ciegos” en ellos. </a:t>
            </a:r>
            <a:endParaRPr lang="es-ES_tradnl" sz="2000" dirty="0">
              <a:latin typeface="Arial"/>
              <a:cs typeface="Arial"/>
            </a:endParaRPr>
          </a:p>
        </p:txBody>
      </p:sp>
    </p:spTree>
    <p:extLst>
      <p:ext uri="{BB962C8B-B14F-4D97-AF65-F5344CB8AC3E}">
        <p14:creationId xmlns="" xmlns:p14="http://schemas.microsoft.com/office/powerpoint/2010/main" val="3122044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273175"/>
            <a:ext cx="7543800" cy="3886200"/>
          </a:xfrm>
        </p:spPr>
        <p:txBody>
          <a:bodyPr>
            <a:noAutofit/>
          </a:bodyPr>
          <a:lstStyle/>
          <a:p>
            <a:r>
              <a:rPr lang="es-ES" sz="2000" dirty="0">
                <a:latin typeface="Arial"/>
                <a:cs typeface="Arial"/>
              </a:rPr>
              <a:t>De la misma manera se abordan los conceptos de fracción y número decimal, sus aplicaciones y los procesos correspondientes a su formalización, acudiendo al apoyo que brinda el uso dela calculadora científica y los sistemas algebraicos computarizados. Una expectativa mayor de este curso es que los futuros docentes de la Licenciatura en Educación Preescolar comprendan a profundidad los contenidos que involucran el desarrollo de las nociones, conceptos y procedimientos involucrados en el manejo de los números y sus </a:t>
            </a:r>
            <a:r>
              <a:rPr lang="es-ES" sz="1800" dirty="0">
                <a:latin typeface="Arial"/>
                <a:cs typeface="Arial"/>
              </a:rPr>
              <a:t>operaciones</a:t>
            </a:r>
            <a:r>
              <a:rPr lang="es-ES" sz="2000" dirty="0">
                <a:latin typeface="Arial"/>
                <a:cs typeface="Arial"/>
              </a:rPr>
              <a:t>, de manera que esto les permita disfrutar el estudio de las matemáticas escolares que se abordan en este curso y que apliquen estos conocimientos en el desarrollo del pensamiento cuantitativo que debe cultivarse en el nivel de educación preescolar.</a:t>
            </a:r>
            <a:endParaRPr lang="es-ES_tradnl" sz="2000" dirty="0">
              <a:latin typeface="Arial"/>
              <a:cs typeface="Arial"/>
            </a:endParaRPr>
          </a:p>
          <a:p>
            <a:endParaRPr lang="es-ES" sz="2000" dirty="0"/>
          </a:p>
        </p:txBody>
      </p:sp>
    </p:spTree>
    <p:extLst>
      <p:ext uri="{BB962C8B-B14F-4D97-AF65-F5344CB8AC3E}">
        <p14:creationId xmlns="" xmlns:p14="http://schemas.microsoft.com/office/powerpoint/2010/main" val="4235860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5625" y="190500"/>
            <a:ext cx="6781800" cy="1600200"/>
          </a:xfrm>
        </p:spPr>
        <p:txBody>
          <a:bodyPr>
            <a:normAutofit fontScale="90000"/>
          </a:bodyPr>
          <a:lstStyle/>
          <a:p>
            <a:r>
              <a:rPr lang="es-ES" dirty="0" smtClean="0"/>
              <a:t>UNIDADES DE APRENDIZAJE</a:t>
            </a:r>
            <a:endParaRPr lang="es-ES" dirty="0"/>
          </a:p>
        </p:txBody>
      </p:sp>
      <p:sp>
        <p:nvSpPr>
          <p:cNvPr id="3" name="Marcador de contenido 2"/>
          <p:cNvSpPr>
            <a:spLocks noGrp="1"/>
          </p:cNvSpPr>
          <p:nvPr>
            <p:ph idx="1"/>
          </p:nvPr>
        </p:nvSpPr>
        <p:spPr>
          <a:xfrm>
            <a:off x="222251" y="2098675"/>
            <a:ext cx="8556624" cy="3886200"/>
          </a:xfrm>
        </p:spPr>
        <p:txBody>
          <a:bodyPr>
            <a:normAutofit lnSpcReduction="10000"/>
          </a:bodyPr>
          <a:lstStyle/>
          <a:p>
            <a:pPr marL="0" lvl="0" indent="0">
              <a:buNone/>
            </a:pPr>
            <a:r>
              <a:rPr lang="es-MX" dirty="0" smtClean="0">
                <a:latin typeface="Arial"/>
                <a:cs typeface="Arial"/>
              </a:rPr>
              <a:t>1. LAS </a:t>
            </a:r>
            <a:r>
              <a:rPr lang="es-MX" dirty="0">
                <a:latin typeface="Arial"/>
                <a:cs typeface="Arial"/>
              </a:rPr>
              <a:t>MATEMÁTICAS EN LA EDUCACIÓN </a:t>
            </a:r>
            <a:r>
              <a:rPr lang="es-MX" dirty="0" smtClean="0">
                <a:latin typeface="Arial"/>
                <a:cs typeface="Arial"/>
              </a:rPr>
              <a:t>PREESCOLAR</a:t>
            </a:r>
          </a:p>
          <a:p>
            <a:pPr marL="0" lvl="0" indent="0">
              <a:buNone/>
            </a:pPr>
            <a:endParaRPr lang="es-ES_tradnl" dirty="0">
              <a:latin typeface="Arial"/>
              <a:cs typeface="Arial"/>
            </a:endParaRPr>
          </a:p>
          <a:p>
            <a:pPr marL="0" lvl="0" indent="0">
              <a:buNone/>
            </a:pPr>
            <a:r>
              <a:rPr lang="es-MX" dirty="0" smtClean="0">
                <a:latin typeface="Arial"/>
                <a:cs typeface="Arial"/>
              </a:rPr>
              <a:t>2. DE </a:t>
            </a:r>
            <a:r>
              <a:rPr lang="es-MX" dirty="0">
                <a:latin typeface="Arial"/>
                <a:cs typeface="Arial"/>
              </a:rPr>
              <a:t>LOS NÚMEROS EN CONTEXTO A SU FUNDAMENTACIÓN </a:t>
            </a:r>
            <a:r>
              <a:rPr lang="es-MX" dirty="0" smtClean="0">
                <a:latin typeface="Arial"/>
                <a:cs typeface="Arial"/>
              </a:rPr>
              <a:t>CONCEPTUAL</a:t>
            </a:r>
          </a:p>
          <a:p>
            <a:pPr marL="0" lvl="0" indent="0">
              <a:buNone/>
            </a:pPr>
            <a:endParaRPr lang="es-MX" dirty="0" smtClean="0">
              <a:latin typeface="Arial"/>
              <a:cs typeface="Arial"/>
            </a:endParaRPr>
          </a:p>
          <a:p>
            <a:pPr marL="0" indent="0">
              <a:buNone/>
            </a:pPr>
            <a:r>
              <a:rPr lang="es-MX" dirty="0" smtClean="0">
                <a:latin typeface="Arial"/>
                <a:cs typeface="Arial"/>
              </a:rPr>
              <a:t>3. </a:t>
            </a:r>
            <a:r>
              <a:rPr lang="es-ES" dirty="0">
                <a:latin typeface="Arial"/>
                <a:cs typeface="Arial"/>
              </a:rPr>
              <a:t>PROBLEMAS DE ENSEÑANZA RELACIONADOS CON LAS OPERACIONES ARITMÉTICAS</a:t>
            </a:r>
            <a:endParaRPr lang="es-ES_tradnl" dirty="0">
              <a:latin typeface="Arial"/>
              <a:cs typeface="Arial"/>
            </a:endParaRPr>
          </a:p>
          <a:p>
            <a:pPr marL="0" lvl="0" indent="0">
              <a:buNone/>
            </a:pPr>
            <a:endParaRPr lang="es-ES_tradnl" dirty="0" smtClean="0">
              <a:latin typeface="Arial"/>
              <a:cs typeface="Arial"/>
            </a:endParaRPr>
          </a:p>
          <a:p>
            <a:pPr marL="0" lvl="0" indent="0">
              <a:buNone/>
            </a:pPr>
            <a:r>
              <a:rPr lang="es-ES_tradnl" dirty="0" smtClean="0">
                <a:latin typeface="Arial"/>
                <a:cs typeface="Arial"/>
              </a:rPr>
              <a:t>4. </a:t>
            </a:r>
            <a:r>
              <a:rPr lang="es-ES" dirty="0">
                <a:latin typeface="Arial"/>
                <a:cs typeface="Arial"/>
              </a:rPr>
              <a:t>ASPECTOS DIDÁCTICOS Y CONCEPTUALES DE LAS FRACCIONES COMUNES Y</a:t>
            </a:r>
            <a:r>
              <a:rPr lang="es-ES_tradnl" dirty="0">
                <a:latin typeface="Arial"/>
                <a:cs typeface="Arial"/>
              </a:rPr>
              <a:t> </a:t>
            </a:r>
            <a:r>
              <a:rPr lang="es-ES_tradnl" dirty="0" smtClean="0">
                <a:latin typeface="Arial"/>
                <a:cs typeface="Arial"/>
              </a:rPr>
              <a:t>NÚMEROS DECIMALES</a:t>
            </a:r>
            <a:endParaRPr lang="es-ES_tradnl" dirty="0">
              <a:latin typeface="Arial"/>
              <a:cs typeface="Arial"/>
            </a:endParaRPr>
          </a:p>
          <a:p>
            <a:endParaRPr lang="es-ES" dirty="0">
              <a:latin typeface="Arial"/>
              <a:cs typeface="Arial"/>
            </a:endParaRPr>
          </a:p>
        </p:txBody>
      </p:sp>
    </p:spTree>
    <p:extLst>
      <p:ext uri="{BB962C8B-B14F-4D97-AF65-F5344CB8AC3E}">
        <p14:creationId xmlns="" xmlns:p14="http://schemas.microsoft.com/office/powerpoint/2010/main" val="3015999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1600200"/>
          </a:xfrm>
        </p:spPr>
        <p:txBody>
          <a:bodyPr/>
          <a:lstStyle/>
          <a:p>
            <a:r>
              <a:rPr lang="es-ES" dirty="0" smtClean="0"/>
              <a:t>TEMAS</a:t>
            </a:r>
            <a:endParaRPr lang="es-ES" dirty="0"/>
          </a:p>
        </p:txBody>
      </p:sp>
      <p:sp>
        <p:nvSpPr>
          <p:cNvPr id="3" name="Marcador de contenido 2"/>
          <p:cNvSpPr>
            <a:spLocks noGrp="1"/>
          </p:cNvSpPr>
          <p:nvPr>
            <p:ph idx="1"/>
          </p:nvPr>
        </p:nvSpPr>
        <p:spPr>
          <a:xfrm>
            <a:off x="762000" y="2098675"/>
            <a:ext cx="7543800" cy="3886200"/>
          </a:xfrm>
        </p:spPr>
        <p:txBody>
          <a:bodyPr>
            <a:normAutofit lnSpcReduction="10000"/>
          </a:bodyPr>
          <a:lstStyle/>
          <a:p>
            <a:pPr marL="0" lvl="0" indent="0">
              <a:buNone/>
            </a:pPr>
            <a:r>
              <a:rPr lang="es-MX" dirty="0">
                <a:latin typeface="Arial"/>
                <a:cs typeface="Arial"/>
              </a:rPr>
              <a:t>LAS MATEMÁTICAS EN LA EDUCACIÓN PREESCOLAR</a:t>
            </a:r>
            <a:endParaRPr lang="es-ES_tradnl" dirty="0">
              <a:latin typeface="Arial"/>
              <a:cs typeface="Arial"/>
            </a:endParaRPr>
          </a:p>
          <a:p>
            <a:r>
              <a:rPr lang="es-MX" dirty="0" smtClean="0">
                <a:latin typeface="Arial"/>
                <a:cs typeface="Arial"/>
              </a:rPr>
              <a:t>Los </a:t>
            </a:r>
            <a:r>
              <a:rPr lang="es-MX" dirty="0">
                <a:latin typeface="Arial"/>
                <a:cs typeface="Arial"/>
              </a:rPr>
              <a:t>contenidos matemáticos y su relación con los principios pedagógicos del Primer Periodo Escolar (SEP, 2011).</a:t>
            </a:r>
            <a:endParaRPr lang="es-ES_tradnl" dirty="0">
              <a:latin typeface="Arial"/>
              <a:cs typeface="Arial"/>
            </a:endParaRPr>
          </a:p>
          <a:p>
            <a:r>
              <a:rPr lang="es-MX" dirty="0" smtClean="0">
                <a:latin typeface="Arial"/>
                <a:cs typeface="Arial"/>
              </a:rPr>
              <a:t>Las </a:t>
            </a:r>
            <a:r>
              <a:rPr lang="es-MX" dirty="0">
                <a:latin typeface="Arial"/>
                <a:cs typeface="Arial"/>
              </a:rPr>
              <a:t>competencias matemáticas y su relación con los estándares curriculares del Primer Periodo Escolar (SEP, 2011).</a:t>
            </a:r>
            <a:endParaRPr lang="es-ES_tradnl" dirty="0">
              <a:latin typeface="Arial"/>
              <a:cs typeface="Arial"/>
            </a:endParaRPr>
          </a:p>
          <a:p>
            <a:r>
              <a:rPr lang="es-MX" dirty="0" smtClean="0">
                <a:latin typeface="Arial"/>
                <a:cs typeface="Arial"/>
              </a:rPr>
              <a:t>La </a:t>
            </a:r>
            <a:r>
              <a:rPr lang="es-MX" dirty="0">
                <a:latin typeface="Arial"/>
                <a:cs typeface="Arial"/>
              </a:rPr>
              <a:t>resolución de problemas como un medio para aprender.</a:t>
            </a:r>
            <a:endParaRPr lang="es-ES_tradnl" dirty="0">
              <a:latin typeface="Arial"/>
              <a:cs typeface="Arial"/>
            </a:endParaRPr>
          </a:p>
          <a:p>
            <a:endParaRPr lang="es-ES" dirty="0">
              <a:latin typeface="Arial"/>
              <a:cs typeface="Arial"/>
            </a:endParaRPr>
          </a:p>
        </p:txBody>
      </p:sp>
    </p:spTree>
    <p:extLst>
      <p:ext uri="{BB962C8B-B14F-4D97-AF65-F5344CB8AC3E}">
        <p14:creationId xmlns="" xmlns:p14="http://schemas.microsoft.com/office/powerpoint/2010/main" val="4199410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85800"/>
            <a:ext cx="7543800" cy="5759450"/>
          </a:xfrm>
        </p:spPr>
        <p:txBody>
          <a:bodyPr>
            <a:normAutofit fontScale="85000" lnSpcReduction="20000"/>
          </a:bodyPr>
          <a:lstStyle/>
          <a:p>
            <a:pPr marL="0" lvl="0" indent="0">
              <a:buNone/>
            </a:pPr>
            <a:r>
              <a:rPr lang="es-MX" dirty="0">
                <a:latin typeface="Arial"/>
                <a:cs typeface="Arial"/>
              </a:rPr>
              <a:t>DE LOS NÚMEROS EN CONTEXTO A SU FUNDAMENTACIÓN CONCEPTUAL</a:t>
            </a:r>
            <a:endParaRPr lang="es-ES_tradnl" dirty="0">
              <a:latin typeface="Arial"/>
              <a:cs typeface="Arial"/>
            </a:endParaRPr>
          </a:p>
          <a:p>
            <a:pPr lvl="1"/>
            <a:r>
              <a:rPr lang="es-MX" sz="2400" dirty="0">
                <a:latin typeface="Arial"/>
                <a:cs typeface="Arial"/>
              </a:rPr>
              <a:t>Desarrollo didáctico y conceptual de la noción de número y su relación con las operaciones aritméticas, sus propiedades y sus algoritmos convencionales.</a:t>
            </a:r>
            <a:endParaRPr lang="es-ES_tradnl" sz="2400" dirty="0">
              <a:latin typeface="Arial"/>
              <a:cs typeface="Arial"/>
            </a:endParaRPr>
          </a:p>
          <a:p>
            <a:pPr lvl="1"/>
            <a:r>
              <a:rPr lang="es-MX" sz="2400" dirty="0">
                <a:latin typeface="Arial"/>
                <a:cs typeface="Arial"/>
              </a:rPr>
              <a:t>El número como objeto de estudio: relación de orden, números ordinales y números cardinales, formas de representación, composición y descomposición de un número mediante suma y resta, múltiplos, divisores y el teorema fundamental de la aritmética.</a:t>
            </a:r>
            <a:endParaRPr lang="es-ES_tradnl" sz="2400" dirty="0">
              <a:latin typeface="Arial"/>
              <a:cs typeface="Arial"/>
            </a:endParaRPr>
          </a:p>
          <a:p>
            <a:pPr lvl="1"/>
            <a:r>
              <a:rPr lang="es-MX" sz="2400" dirty="0">
                <a:latin typeface="Arial"/>
                <a:cs typeface="Arial"/>
              </a:rPr>
              <a:t>Sistema decimal de numeración.</a:t>
            </a:r>
            <a:endParaRPr lang="es-ES_tradnl" sz="2400" dirty="0">
              <a:latin typeface="Arial"/>
              <a:cs typeface="Arial"/>
            </a:endParaRPr>
          </a:p>
          <a:p>
            <a:pPr lvl="1"/>
            <a:r>
              <a:rPr lang="es-MX" sz="2400" dirty="0">
                <a:latin typeface="Arial"/>
                <a:cs typeface="Arial"/>
              </a:rPr>
              <a:t>Sistemas de numeración posicionales con base distinta a 10.</a:t>
            </a:r>
            <a:endParaRPr lang="es-ES_tradnl" sz="2400" dirty="0">
              <a:latin typeface="Arial"/>
              <a:cs typeface="Arial"/>
            </a:endParaRPr>
          </a:p>
          <a:p>
            <a:pPr lvl="1"/>
            <a:r>
              <a:rPr lang="es-MX" sz="2400" dirty="0">
                <a:latin typeface="Arial"/>
                <a:cs typeface="Arial"/>
              </a:rPr>
              <a:t>El número como objeto de aprendizaje para su enseñanza: estudio de clases, enfoque de resolución de problemas y teoría de las situaciones didácticas en el análisis de casos en video y/o registros.</a:t>
            </a:r>
            <a:endParaRPr lang="es-ES_tradnl" sz="2400" dirty="0">
              <a:latin typeface="Arial"/>
              <a:cs typeface="Arial"/>
            </a:endParaRPr>
          </a:p>
          <a:p>
            <a:pPr lvl="1"/>
            <a:r>
              <a:rPr lang="es-MX" sz="2400" dirty="0">
                <a:latin typeface="Arial"/>
                <a:cs typeface="Arial"/>
              </a:rPr>
              <a:t>Revisión de los contenidos y orientaciones didácticas del eje “sentido numérico y pensamiento algebraico” de los programas de estudio de la escuela primaria.</a:t>
            </a:r>
            <a:endParaRPr lang="es-ES_tradnl" sz="2400" dirty="0">
              <a:latin typeface="Arial"/>
              <a:cs typeface="Arial"/>
            </a:endParaRPr>
          </a:p>
          <a:p>
            <a:endParaRPr lang="es-ES" dirty="0">
              <a:latin typeface="Arial"/>
              <a:cs typeface="Arial"/>
            </a:endParaRPr>
          </a:p>
        </p:txBody>
      </p:sp>
    </p:spTree>
    <p:extLst>
      <p:ext uri="{BB962C8B-B14F-4D97-AF65-F5344CB8AC3E}">
        <p14:creationId xmlns="" xmlns:p14="http://schemas.microsoft.com/office/powerpoint/2010/main" val="781183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85800"/>
            <a:ext cx="7543800" cy="4743450"/>
          </a:xfrm>
        </p:spPr>
        <p:txBody>
          <a:bodyPr>
            <a:normAutofit fontScale="92500"/>
          </a:bodyPr>
          <a:lstStyle/>
          <a:p>
            <a:pPr marL="0" lvl="0" indent="0">
              <a:buNone/>
            </a:pPr>
            <a:r>
              <a:rPr lang="es-MX" dirty="0">
                <a:latin typeface="Arial"/>
                <a:cs typeface="Arial"/>
              </a:rPr>
              <a:t>PROBLEMAS DE ENSEÑANZA RELACIONADOS CON LAS OPERACIONES ARITMÉTICAS</a:t>
            </a:r>
            <a:endParaRPr lang="es-ES_tradnl" dirty="0">
              <a:latin typeface="Arial"/>
              <a:cs typeface="Arial"/>
            </a:endParaRPr>
          </a:p>
          <a:p>
            <a:pPr lvl="1"/>
            <a:r>
              <a:rPr lang="es-MX" sz="2400" dirty="0">
                <a:latin typeface="Arial"/>
                <a:cs typeface="Arial"/>
              </a:rPr>
              <a:t>Resolución de problemas que impliquen los diversos significados que tienen las operaciones aritméticas.</a:t>
            </a:r>
            <a:endParaRPr lang="es-ES_tradnl" sz="2400" dirty="0">
              <a:latin typeface="Arial"/>
              <a:cs typeface="Arial"/>
            </a:endParaRPr>
          </a:p>
          <a:p>
            <a:pPr lvl="1"/>
            <a:r>
              <a:rPr lang="es-MX" sz="2400" dirty="0">
                <a:latin typeface="Arial"/>
                <a:cs typeface="Arial"/>
              </a:rPr>
              <a:t>Propiedades de las operaciones y su relación con los algoritmos convencionales.</a:t>
            </a:r>
            <a:endParaRPr lang="es-ES_tradnl" sz="2400" dirty="0">
              <a:latin typeface="Arial"/>
              <a:cs typeface="Arial"/>
            </a:endParaRPr>
          </a:p>
          <a:p>
            <a:pPr lvl="1"/>
            <a:r>
              <a:rPr lang="es-MX" sz="2400" dirty="0">
                <a:latin typeface="Arial"/>
                <a:cs typeface="Arial"/>
              </a:rPr>
              <a:t>Las operaciones aritméticas como objetos de enseñanza en la educación preescolar: procesos, estrategias y principales obstáculos para su aprendizaje.</a:t>
            </a:r>
            <a:endParaRPr lang="es-ES_tradnl" sz="2400" dirty="0">
              <a:latin typeface="Arial"/>
              <a:cs typeface="Arial"/>
            </a:endParaRPr>
          </a:p>
          <a:p>
            <a:pPr lvl="1"/>
            <a:r>
              <a:rPr lang="es-MX" sz="2400" dirty="0">
                <a:latin typeface="Arial"/>
                <a:cs typeface="Arial"/>
              </a:rPr>
              <a:t>Estimación y cálculo </a:t>
            </a:r>
            <a:r>
              <a:rPr lang="es-MX" sz="2400" dirty="0" smtClean="0">
                <a:latin typeface="Arial"/>
                <a:cs typeface="Arial"/>
              </a:rPr>
              <a:t>mental.</a:t>
            </a:r>
            <a:endParaRPr lang="es-ES_tradnl" sz="2400" dirty="0">
              <a:latin typeface="Arial"/>
              <a:cs typeface="Arial"/>
            </a:endParaRPr>
          </a:p>
          <a:p>
            <a:pPr lvl="1"/>
            <a:r>
              <a:rPr lang="es-MX" dirty="0" smtClean="0">
                <a:latin typeface="Arial"/>
                <a:cs typeface="Arial"/>
              </a:rPr>
              <a:t>Noción </a:t>
            </a:r>
            <a:r>
              <a:rPr lang="es-MX" dirty="0">
                <a:latin typeface="Arial"/>
                <a:cs typeface="Arial"/>
              </a:rPr>
              <a:t>de variable didáctica y su papel en la selección y diseño de situaciones problemáticas.</a:t>
            </a:r>
            <a:r>
              <a:rPr lang="es-ES_tradnl" dirty="0">
                <a:latin typeface="Arial"/>
                <a:cs typeface="Arial"/>
              </a:rPr>
              <a:t> </a:t>
            </a:r>
            <a:endParaRPr lang="es-ES" dirty="0">
              <a:latin typeface="Arial"/>
              <a:cs typeface="Arial"/>
            </a:endParaRPr>
          </a:p>
        </p:txBody>
      </p:sp>
    </p:spTree>
    <p:extLst>
      <p:ext uri="{BB962C8B-B14F-4D97-AF65-F5344CB8AC3E}">
        <p14:creationId xmlns="" xmlns:p14="http://schemas.microsoft.com/office/powerpoint/2010/main" val="3772246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85800"/>
            <a:ext cx="7543800" cy="5092700"/>
          </a:xfrm>
        </p:spPr>
        <p:txBody>
          <a:bodyPr>
            <a:normAutofit fontScale="92500"/>
          </a:bodyPr>
          <a:lstStyle/>
          <a:p>
            <a:pPr marL="0" lvl="0" indent="0">
              <a:buNone/>
            </a:pPr>
            <a:r>
              <a:rPr lang="es-MX" dirty="0">
                <a:latin typeface="Arial"/>
                <a:cs typeface="Arial"/>
              </a:rPr>
              <a:t>ASPECTOS DIDÁCTICOS Y CONCEPTUALES DE LAS FRACCIONES COMUNES Y NÚMEROS </a:t>
            </a:r>
            <a:r>
              <a:rPr lang="es-MX" dirty="0" smtClean="0">
                <a:latin typeface="Arial"/>
                <a:cs typeface="Arial"/>
              </a:rPr>
              <a:t> </a:t>
            </a:r>
            <a:r>
              <a:rPr lang="es-MX" dirty="0">
                <a:latin typeface="Arial"/>
                <a:cs typeface="Arial"/>
              </a:rPr>
              <a:t>DECIMALES</a:t>
            </a:r>
            <a:endParaRPr lang="es-ES_tradnl" dirty="0">
              <a:latin typeface="Arial"/>
              <a:cs typeface="Arial"/>
            </a:endParaRPr>
          </a:p>
          <a:p>
            <a:pPr lvl="1"/>
            <a:r>
              <a:rPr lang="es-MX" sz="2400" dirty="0">
                <a:latin typeface="Arial"/>
                <a:cs typeface="Arial"/>
              </a:rPr>
              <a:t>Desarrollo didáctico de las nociones de fracción común y de número decimal.</a:t>
            </a:r>
            <a:endParaRPr lang="es-ES_tradnl" sz="2400" dirty="0">
              <a:latin typeface="Arial"/>
              <a:cs typeface="Arial"/>
            </a:endParaRPr>
          </a:p>
          <a:p>
            <a:pPr lvl="1"/>
            <a:r>
              <a:rPr lang="es-MX" sz="2400" dirty="0">
                <a:latin typeface="Arial"/>
                <a:cs typeface="Arial"/>
              </a:rPr>
              <a:t>Resolución de problemas que involucran el uso de fracciones comunes y números decimales.</a:t>
            </a:r>
            <a:endParaRPr lang="es-ES_tradnl" sz="2400" dirty="0">
              <a:latin typeface="Arial"/>
              <a:cs typeface="Arial"/>
            </a:endParaRPr>
          </a:p>
          <a:p>
            <a:pPr lvl="1"/>
            <a:r>
              <a:rPr lang="es-MX" sz="2400" dirty="0">
                <a:latin typeface="Arial"/>
                <a:cs typeface="Arial"/>
              </a:rPr>
              <a:t>Algoritmos convencionales para la suma, resta, producto y cociente con fracciones comunes y números decimales: su comprensión con base en las propiedades de los números y sus operaciones.</a:t>
            </a:r>
            <a:endParaRPr lang="es-ES_tradnl" sz="2400" dirty="0">
              <a:latin typeface="Arial"/>
              <a:cs typeface="Arial"/>
            </a:endParaRPr>
          </a:p>
          <a:p>
            <a:pPr lvl="1"/>
            <a:r>
              <a:rPr lang="es-MX" sz="2400" dirty="0">
                <a:latin typeface="Arial"/>
                <a:cs typeface="Arial"/>
              </a:rPr>
              <a:t> Dificultades en el aprendizaje y la enseñanza de las fracciones comunes y los números </a:t>
            </a:r>
            <a:r>
              <a:rPr lang="es-MX" sz="2400" dirty="0" smtClean="0">
                <a:latin typeface="Arial"/>
                <a:cs typeface="Arial"/>
              </a:rPr>
              <a:t>decimales.</a:t>
            </a:r>
            <a:endParaRPr lang="es-ES_tradnl" sz="2400" dirty="0">
              <a:latin typeface="Arial"/>
              <a:cs typeface="Arial"/>
            </a:endParaRPr>
          </a:p>
          <a:p>
            <a:pPr lvl="1"/>
            <a:r>
              <a:rPr lang="es-MX" dirty="0" smtClean="0">
                <a:latin typeface="Arial"/>
                <a:cs typeface="Arial"/>
              </a:rPr>
              <a:t>Uso </a:t>
            </a:r>
            <a:r>
              <a:rPr lang="es-MX" dirty="0">
                <a:latin typeface="Arial"/>
                <a:cs typeface="Arial"/>
              </a:rPr>
              <a:t>de recursos tecnológicos para favorecer la conceptualización y operatividad con fracciones </a:t>
            </a:r>
            <a:endParaRPr lang="es-ES" dirty="0">
              <a:latin typeface="Arial"/>
              <a:cs typeface="Arial"/>
            </a:endParaRPr>
          </a:p>
        </p:txBody>
      </p:sp>
    </p:spTree>
    <p:extLst>
      <p:ext uri="{BB962C8B-B14F-4D97-AF65-F5344CB8AC3E}">
        <p14:creationId xmlns="" xmlns:p14="http://schemas.microsoft.com/office/powerpoint/2010/main" val="37303009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pel de periódico">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Papel de periódico.thmx</Template>
  <TotalTime>225</TotalTime>
  <Words>1903</Words>
  <Application>Microsoft Office PowerPoint</Application>
  <PresentationFormat>Presentación en pantalla (4:3)</PresentationFormat>
  <Paragraphs>376</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Papel de periódico</vt:lpstr>
      <vt:lpstr>PENSAMIENTO CUANTITATIVO</vt:lpstr>
      <vt:lpstr>ENFOQUE</vt:lpstr>
      <vt:lpstr>PROPÓSITO</vt:lpstr>
      <vt:lpstr>Diapositiva 4</vt:lpstr>
      <vt:lpstr>UNIDADES DE APRENDIZAJE</vt:lpstr>
      <vt:lpstr>TEMAS</vt:lpstr>
      <vt:lpstr>Diapositiva 7</vt:lpstr>
      <vt:lpstr>Diapositiva 8</vt:lpstr>
      <vt:lpstr>Diapositiva 9</vt:lpstr>
      <vt:lpstr>BIBLIOGRAFÍA </vt:lpstr>
      <vt:lpstr>ORIENTACIONES DIDÁCTICAS</vt:lpstr>
      <vt:lpstr>RASGOS DEL PERFIL DE EGRESO</vt:lpstr>
      <vt:lpstr>MATERIAS SUBCECUENTES</vt:lpstr>
      <vt:lpstr>Diapositiva 14</vt:lpstr>
      <vt:lpstr>CRITERIOS DE EVALUACIÓN</vt:lpstr>
      <vt:lpstr>FECHAS DE EVALUACIÓN</vt:lpstr>
      <vt:lpstr>JORNADAS DE OBSERVACIÓN</vt:lpstr>
      <vt:lpstr>REGLAMENTO AL INTERIOR DEL AULA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PENSAMIENTO CUANTITATIVO</dc:title>
  <dc:creator>Tere Cerda</dc:creator>
  <cp:lastModifiedBy>Your User Name</cp:lastModifiedBy>
  <cp:revision>15</cp:revision>
  <dcterms:created xsi:type="dcterms:W3CDTF">2012-08-16T14:59:14Z</dcterms:created>
  <dcterms:modified xsi:type="dcterms:W3CDTF">2012-08-28T03:42:01Z</dcterms:modified>
</cp:coreProperties>
</file>