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5" r:id="rId13"/>
    <p:sldId id="267" r:id="rId14"/>
    <p:sldId id="273" r:id="rId15"/>
    <p:sldId id="269" r:id="rId16"/>
    <p:sldId id="271" r:id="rId17"/>
    <p:sldId id="274"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_tradnl" smtClean="0"/>
              <a:t>Clic para editar título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8/27/2012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_tradnl" smtClean="0"/>
              <a:t>Clic para editar título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2A2683B9-6ECA-47FA-93CF-B124A0FAC208}" type="datetime1">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_tradnl" smtClean="0"/>
              <a:t>Clic para editar título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93F2040-9975-4642-A906-1DF87F8BE202}" type="datetime1">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_tradnl" smtClean="0"/>
              <a:t>Clic para editar título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51E52B4A-BA08-4841-AB08-A0D822ABC34D}" type="datetime1">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8/27/2012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‹Nº›</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3533775"/>
            <a:ext cx="7543800" cy="1524000"/>
          </a:xfrm>
        </p:spPr>
        <p:txBody>
          <a:bodyPr/>
          <a:lstStyle/>
          <a:p>
            <a:r>
              <a:rPr lang="es-ES" sz="5400" dirty="0" smtClean="0"/>
              <a:t>PENSAMIENTO CUANTITATIVO</a:t>
            </a:r>
            <a:endParaRPr lang="es-ES" sz="5400" dirty="0"/>
          </a:p>
        </p:txBody>
      </p:sp>
      <p:sp>
        <p:nvSpPr>
          <p:cNvPr id="3" name="Subtítulo 2"/>
          <p:cNvSpPr>
            <a:spLocks noGrp="1"/>
          </p:cNvSpPr>
          <p:nvPr>
            <p:ph type="subTitle" idx="1"/>
          </p:nvPr>
        </p:nvSpPr>
        <p:spPr>
          <a:xfrm>
            <a:off x="762000" y="5337175"/>
            <a:ext cx="6858000" cy="990600"/>
          </a:xfrm>
        </p:spPr>
        <p:txBody>
          <a:bodyPr/>
          <a:lstStyle/>
          <a:p>
            <a:r>
              <a:rPr lang="es-ES" b="1" dirty="0" smtClean="0">
                <a:latin typeface="Arial"/>
                <a:cs typeface="Arial"/>
              </a:rPr>
              <a:t>PRIMER SEMESTRE</a:t>
            </a:r>
            <a:endParaRPr lang="es-ES" b="1" dirty="0">
              <a:latin typeface="Arial"/>
              <a:cs typeface="Arial"/>
            </a:endParaRPr>
          </a:p>
        </p:txBody>
      </p:sp>
      <p:sp>
        <p:nvSpPr>
          <p:cNvPr id="4" name="Título 1"/>
          <p:cNvSpPr txBox="1">
            <a:spLocks/>
          </p:cNvSpPr>
          <p:nvPr/>
        </p:nvSpPr>
        <p:spPr>
          <a:xfrm>
            <a:off x="381000" y="1095374"/>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600" dirty="0" smtClean="0"/>
              <a:t>ESCUELA NORMAL DE EDUCACIÓN PREESCOLAR </a:t>
            </a:r>
            <a:endParaRPr lang="es-ES" sz="3600" dirty="0"/>
          </a:p>
        </p:txBody>
      </p:sp>
    </p:spTree>
    <p:extLst>
      <p:ext uri="{BB962C8B-B14F-4D97-AF65-F5344CB8AC3E}">
        <p14:creationId xmlns="" xmlns:p14="http://schemas.microsoft.com/office/powerpoint/2010/main" val="128850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5000" y="627062"/>
            <a:ext cx="6781800" cy="968375"/>
          </a:xfrm>
        </p:spPr>
        <p:txBody>
          <a:bodyPr>
            <a:normAutofit fontScale="90000"/>
          </a:bodyPr>
          <a:lstStyle/>
          <a:p>
            <a:r>
              <a:rPr lang="es-ES" dirty="0" smtClean="0"/>
              <a:t>BIBLIOGRAFÍA</a:t>
            </a:r>
            <a:br>
              <a:rPr lang="es-ES" dirty="0" smtClean="0"/>
            </a:br>
            <a:endParaRPr lang="es-ES" dirty="0"/>
          </a:p>
        </p:txBody>
      </p:sp>
      <p:sp>
        <p:nvSpPr>
          <p:cNvPr id="3" name="Marcador de contenido 2"/>
          <p:cNvSpPr>
            <a:spLocks noGrp="1"/>
          </p:cNvSpPr>
          <p:nvPr>
            <p:ph idx="1"/>
          </p:nvPr>
        </p:nvSpPr>
        <p:spPr>
          <a:xfrm>
            <a:off x="635000" y="1111250"/>
            <a:ext cx="7543800" cy="5403850"/>
          </a:xfrm>
        </p:spPr>
        <p:txBody>
          <a:bodyPr>
            <a:normAutofit fontScale="70000" lnSpcReduction="20000"/>
          </a:bodyPr>
          <a:lstStyle/>
          <a:p>
            <a:pPr marL="0" indent="0">
              <a:buNone/>
            </a:pPr>
            <a:r>
              <a:rPr lang="es-MX" dirty="0" smtClean="0"/>
              <a:t>LA BIBLIOGRAFIA ES AMPLIA Y ENTRE LOS QUE SE ENCUENTRAN LOS SIGUIENTES TEXTOS</a:t>
            </a:r>
          </a:p>
          <a:p>
            <a:r>
              <a:rPr lang="es-MX" dirty="0" smtClean="0"/>
              <a:t>Block</a:t>
            </a:r>
            <a:r>
              <a:rPr lang="es-MX" dirty="0"/>
              <a:t>, D., Fuenlabrada, I., y H. Balbuena. (1994). Lo que cuentan las cuentas de sumar y  restar. México: SEP (Libros del Rincón).</a:t>
            </a:r>
            <a:endParaRPr lang="es-ES_tradnl" dirty="0"/>
          </a:p>
          <a:p>
            <a:r>
              <a:rPr lang="es-MX" dirty="0"/>
              <a:t>Block, D., Fuenlabrada, I., y H. Balbuena. (1994a).  Lo que cuentan las cuentas de multiplicar y dividir. México: SEP (Libros del Rincón).</a:t>
            </a:r>
            <a:endParaRPr lang="es-ES_tradnl" dirty="0"/>
          </a:p>
          <a:p>
            <a:r>
              <a:rPr lang="es-MX" dirty="0"/>
              <a:t>Broitman, C. (1999). </a:t>
            </a:r>
            <a:r>
              <a:rPr lang="es-MX" i="1" dirty="0"/>
              <a:t>Las operaciones en el primer ciclo. Aportes para el trabajo en el aula</a:t>
            </a:r>
            <a:r>
              <a:rPr lang="es-MX" dirty="0"/>
              <a:t>. Buenos Aires: Novedades Educativas.</a:t>
            </a:r>
            <a:endParaRPr lang="es-ES_tradnl" dirty="0"/>
          </a:p>
          <a:p>
            <a:r>
              <a:rPr lang="es-MX" dirty="0"/>
              <a:t>Bruer, J. (1997). Niños de preescolar y números. En </a:t>
            </a:r>
            <a:r>
              <a:rPr lang="es-MX" i="1" dirty="0"/>
              <a:t>Escuelas para pensar. Una ciencia del aprendizaje en el aula</a:t>
            </a:r>
            <a:r>
              <a:rPr lang="es-MX" dirty="0"/>
              <a:t>. México: SEP/Cooperación española, Fondo mixto de cooperación científica y técnica México – España (Biblioteca del normalista), pp 92 – 100.</a:t>
            </a:r>
            <a:endParaRPr lang="es-ES_tradnl" b="1" dirty="0"/>
          </a:p>
          <a:p>
            <a:r>
              <a:rPr lang="es-ES" dirty="0"/>
              <a:t>Castro, E., Rico, L. y Castro, E. (1999). </a:t>
            </a:r>
            <a:r>
              <a:rPr lang="es-ES" i="1" dirty="0"/>
              <a:t>Números y operaciones. Fundamentos para una aritmética escolar.</a:t>
            </a:r>
            <a:r>
              <a:rPr lang="es-ES" dirty="0"/>
              <a:t> España: Síntesis.</a:t>
            </a:r>
            <a:endParaRPr lang="es-ES_tradnl" dirty="0"/>
          </a:p>
          <a:p>
            <a:r>
              <a:rPr lang="es-MX" dirty="0"/>
              <a:t>Cedillo, T. y Cruz, V. (2012). </a:t>
            </a:r>
            <a:r>
              <a:rPr lang="es-MX" i="1" dirty="0"/>
              <a:t>Del sentido numérico al pensamiento prealgeabraico</a:t>
            </a:r>
            <a:r>
              <a:rPr lang="es-MX" dirty="0"/>
              <a:t>. Pearson, México.</a:t>
            </a:r>
            <a:endParaRPr lang="es-ES_tradnl" dirty="0"/>
          </a:p>
          <a:p>
            <a:r>
              <a:rPr lang="es-ES" dirty="0"/>
              <a:t>Centeno, J. (1999). </a:t>
            </a:r>
            <a:r>
              <a:rPr lang="es-ES" i="1" dirty="0"/>
              <a:t>Números decimales. ¿por qué? ¿para qué?</a:t>
            </a:r>
            <a:r>
              <a:rPr lang="es-ES" dirty="0"/>
              <a:t> España: Síntesis</a:t>
            </a:r>
            <a:endParaRPr lang="es-ES_tradnl" b="1" dirty="0"/>
          </a:p>
          <a:p>
            <a:r>
              <a:rPr lang="es-MX" dirty="0"/>
              <a:t>Cedillo, T., Isoda, M., Chalini, A., Cruz, V. y Vega, E. (2012). Aritmética: </a:t>
            </a:r>
            <a:r>
              <a:rPr lang="es-MX" i="1" dirty="0"/>
              <a:t>Guía para su  aprendizaje y  enseñanza</a:t>
            </a:r>
            <a:r>
              <a:rPr lang="es-MX" dirty="0"/>
              <a:t>. SEP, México. </a:t>
            </a:r>
            <a:endParaRPr lang="es-ES_tradnl" dirty="0"/>
          </a:p>
          <a:p>
            <a:r>
              <a:rPr lang="es-MX" dirty="0"/>
              <a:t>Chamorro, M. C. (2003). </a:t>
            </a:r>
            <a:r>
              <a:rPr lang="es-MX" i="1" dirty="0"/>
              <a:t>Didáctica de la matemática para educación primaria</a:t>
            </a:r>
            <a:r>
              <a:rPr lang="es-MX" dirty="0"/>
              <a:t>. Madrid: Prentice hall.</a:t>
            </a:r>
            <a:endParaRPr lang="es-ES_tradnl" dirty="0"/>
          </a:p>
          <a:p>
            <a:r>
              <a:rPr lang="es-MX" dirty="0"/>
              <a:t>Clark, D. (2002). </a:t>
            </a:r>
            <a:r>
              <a:rPr lang="es-MX" i="1" dirty="0"/>
              <a:t>Evaluación constructiva en matemáticas. Pasos prácticos para profesores</a:t>
            </a:r>
            <a:r>
              <a:rPr lang="es-MX" dirty="0"/>
              <a:t>. México: Grupo editorial Iberoamérica.</a:t>
            </a:r>
            <a:endParaRPr lang="es-ES_tradnl" b="1" dirty="0"/>
          </a:p>
          <a:p>
            <a:pPr marL="0" indent="0">
              <a:buNone/>
            </a:pPr>
            <a:endParaRPr lang="es-ES" dirty="0"/>
          </a:p>
        </p:txBody>
      </p:sp>
    </p:spTree>
    <p:extLst>
      <p:ext uri="{BB962C8B-B14F-4D97-AF65-F5344CB8AC3E}">
        <p14:creationId xmlns="" xmlns:p14="http://schemas.microsoft.com/office/powerpoint/2010/main" val="1081081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901700"/>
          </a:xfrm>
        </p:spPr>
        <p:txBody>
          <a:bodyPr>
            <a:normAutofit/>
          </a:bodyPr>
          <a:lstStyle/>
          <a:p>
            <a:r>
              <a:rPr lang="es-ES" sz="4400" dirty="0" smtClean="0"/>
              <a:t>ORIENTACIONES DIDÁCTICAS</a:t>
            </a:r>
            <a:endParaRPr lang="es-ES" sz="4400" dirty="0"/>
          </a:p>
        </p:txBody>
      </p:sp>
      <p:sp>
        <p:nvSpPr>
          <p:cNvPr id="3" name="Marcador de contenido 2"/>
          <p:cNvSpPr>
            <a:spLocks noGrp="1"/>
          </p:cNvSpPr>
          <p:nvPr>
            <p:ph idx="1"/>
          </p:nvPr>
        </p:nvSpPr>
        <p:spPr>
          <a:xfrm>
            <a:off x="762000" y="1555751"/>
            <a:ext cx="7543800" cy="4968874"/>
          </a:xfrm>
        </p:spPr>
        <p:txBody>
          <a:bodyPr>
            <a:normAutofit fontScale="92500"/>
          </a:bodyPr>
          <a:lstStyle/>
          <a:p>
            <a:r>
              <a:rPr lang="es-MX" dirty="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endParaRPr lang="es-ES_tradnl" dirty="0"/>
          </a:p>
          <a:p>
            <a:r>
              <a:rPr lang="es-MX" dirty="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dirty="0"/>
          </a:p>
          <a:p>
            <a:endParaRPr lang="es-ES" dirty="0"/>
          </a:p>
        </p:txBody>
      </p:sp>
    </p:spTree>
    <p:extLst>
      <p:ext uri="{BB962C8B-B14F-4D97-AF65-F5344CB8AC3E}">
        <p14:creationId xmlns="" xmlns:p14="http://schemas.microsoft.com/office/powerpoint/2010/main" val="395620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675" y="304799"/>
            <a:ext cx="8175625" cy="1076326"/>
          </a:xfrm>
        </p:spPr>
        <p:txBody>
          <a:bodyPr>
            <a:normAutofit fontScale="90000"/>
          </a:bodyPr>
          <a:lstStyle/>
          <a:p>
            <a:r>
              <a:rPr lang="es-ES" dirty="0" smtClean="0"/>
              <a:t>RASGOS DEL PERFIL DE EGRESO</a:t>
            </a:r>
            <a:endParaRPr lang="es-ES" dirty="0"/>
          </a:p>
        </p:txBody>
      </p:sp>
      <p:sp>
        <p:nvSpPr>
          <p:cNvPr id="3" name="Marcador de contenido 2"/>
          <p:cNvSpPr>
            <a:spLocks noGrp="1"/>
          </p:cNvSpPr>
          <p:nvPr>
            <p:ph idx="1"/>
          </p:nvPr>
        </p:nvSpPr>
        <p:spPr>
          <a:xfrm>
            <a:off x="762000" y="1762125"/>
            <a:ext cx="7543800" cy="4410075"/>
          </a:xfrm>
        </p:spPr>
        <p:txBody>
          <a:bodyPr>
            <a:normAutofit/>
          </a:bodyPr>
          <a:lstStyle/>
          <a:p>
            <a:pPr lvl="0"/>
            <a:r>
              <a:rPr lang="es-MX" dirty="0"/>
              <a:t>Genera ambientes formativos para propiciar la autonomía y promover el desarrollo de conocimientos, habilidades, actitudes y valores en los alumnos.</a:t>
            </a:r>
            <a:endParaRPr lang="es-ES_tradnl" dirty="0"/>
          </a:p>
          <a:p>
            <a:pPr lvl="0"/>
            <a:r>
              <a:rPr lang="es-MX" dirty="0"/>
              <a:t>Aplica críticamente el plan y programas de estudio de la educación básica para alcanzar los propósitos educativos y contribuir al pleno desenvolvimiento de las capacidades de los alumnos del nivel escolar.</a:t>
            </a:r>
            <a:endParaRPr lang="es-ES_tradnl" dirty="0"/>
          </a:p>
          <a:p>
            <a:r>
              <a:rPr lang="es-MX" dirty="0"/>
              <a:t>Diseña planeaciones didácticas, aplicando sus conocimientos pedagógicos y disciplinares para responder a las necesidades del contexto en el marco de los planes y programas de educación básica.</a:t>
            </a:r>
            <a:r>
              <a:rPr lang="es-ES_tradnl" dirty="0"/>
              <a:t> </a:t>
            </a:r>
            <a:endParaRPr lang="es-ES" dirty="0"/>
          </a:p>
        </p:txBody>
      </p:sp>
    </p:spTree>
    <p:extLst>
      <p:ext uri="{BB962C8B-B14F-4D97-AF65-F5344CB8AC3E}">
        <p14:creationId xmlns="" xmlns:p14="http://schemas.microsoft.com/office/powerpoint/2010/main" val="751738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0250" y="349249"/>
            <a:ext cx="6781800" cy="981075"/>
          </a:xfrm>
        </p:spPr>
        <p:txBody>
          <a:bodyPr>
            <a:normAutofit fontScale="90000"/>
          </a:bodyPr>
          <a:lstStyle/>
          <a:p>
            <a:r>
              <a:rPr lang="es-ES" dirty="0" smtClean="0"/>
              <a:t>MATERIAS SUBCECUENTES</a:t>
            </a:r>
            <a:endParaRPr lang="es-ES" dirty="0"/>
          </a:p>
        </p:txBody>
      </p:sp>
      <p:sp>
        <p:nvSpPr>
          <p:cNvPr id="3" name="Marcador de contenido 2"/>
          <p:cNvSpPr>
            <a:spLocks noGrp="1"/>
          </p:cNvSpPr>
          <p:nvPr>
            <p:ph idx="1"/>
          </p:nvPr>
        </p:nvSpPr>
        <p:spPr>
          <a:xfrm>
            <a:off x="762000" y="2082800"/>
            <a:ext cx="7543800" cy="3886200"/>
          </a:xfrm>
        </p:spPr>
        <p:txBody>
          <a:bodyPr/>
          <a:lstStyle/>
          <a:p>
            <a:r>
              <a:rPr lang="es-ES" dirty="0"/>
              <a:t>FORMA, ESPACIO Y </a:t>
            </a:r>
            <a:r>
              <a:rPr lang="es-ES" dirty="0" smtClean="0"/>
              <a:t>MEDIDA</a:t>
            </a:r>
            <a:endParaRPr lang="es-ES" dirty="0"/>
          </a:p>
          <a:p>
            <a:r>
              <a:rPr lang="es-ES" dirty="0" smtClean="0"/>
              <a:t>LAS TIC´S </a:t>
            </a:r>
            <a:r>
              <a:rPr lang="es-ES" dirty="0"/>
              <a:t>EN LA </a:t>
            </a:r>
            <a:r>
              <a:rPr lang="es-ES" dirty="0" smtClean="0"/>
              <a:t>EDUCACIÓN</a:t>
            </a:r>
            <a:endParaRPr lang="es-ES" dirty="0"/>
          </a:p>
          <a:p>
            <a:r>
              <a:rPr lang="es-ES" dirty="0" smtClean="0"/>
              <a:t>OBSERVACIÓN </a:t>
            </a:r>
            <a:r>
              <a:rPr lang="es-ES" dirty="0"/>
              <a:t>Y ANÁLISIS DE LA PRÁCTICA </a:t>
            </a:r>
            <a:r>
              <a:rPr lang="es-ES" dirty="0" smtClean="0"/>
              <a:t>ESCOLAR</a:t>
            </a:r>
            <a:endParaRPr lang="es-ES" dirty="0"/>
          </a:p>
          <a:p>
            <a:r>
              <a:rPr lang="es-ES" dirty="0" smtClean="0"/>
              <a:t>EXPLORACIÓN </a:t>
            </a:r>
            <a:r>
              <a:rPr lang="es-ES" dirty="0"/>
              <a:t>DEL MEDIO NATURAL EN EL </a:t>
            </a:r>
            <a:r>
              <a:rPr lang="es-ES" dirty="0" smtClean="0"/>
              <a:t>PREESCOLAR</a:t>
            </a:r>
            <a:endParaRPr lang="es-ES" dirty="0"/>
          </a:p>
          <a:p>
            <a:r>
              <a:rPr lang="es-ES" dirty="0" smtClean="0"/>
              <a:t>PROCESAMIENTO </a:t>
            </a:r>
            <a:r>
              <a:rPr lang="es-ES" dirty="0"/>
              <a:t>DE INFORMACIÓN ESTADÍSTICA.</a:t>
            </a:r>
            <a:endParaRPr lang="es-ES_tradnl" dirty="0"/>
          </a:p>
          <a:p>
            <a:endParaRPr lang="es-ES_tradnl" dirty="0"/>
          </a:p>
          <a:p>
            <a:endParaRPr lang="es-ES" dirty="0"/>
          </a:p>
        </p:txBody>
      </p:sp>
    </p:spTree>
    <p:extLst>
      <p:ext uri="{BB962C8B-B14F-4D97-AF65-F5344CB8AC3E}">
        <p14:creationId xmlns="" xmlns:p14="http://schemas.microsoft.com/office/powerpoint/2010/main" val="4189808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33384" y="692696"/>
            <a:ext cx="1098256" cy="954107"/>
          </a:xfrm>
          <a:prstGeom prst="rect">
            <a:avLst/>
          </a:prstGeom>
          <a:noFill/>
        </p:spPr>
        <p:txBody>
          <a:bodyPr vert="horz" wrap="square" rtlCol="0">
            <a:spAutoFit/>
          </a:bodyPr>
          <a:lstStyle/>
          <a:p>
            <a:pPr algn="ctr"/>
            <a:r>
              <a:rPr lang="es-MX" sz="1400" b="1" dirty="0" smtClean="0"/>
              <a:t>Licenciatura en Educación Preescolar</a:t>
            </a:r>
            <a:endParaRPr lang="es-MX" sz="1400" b="1" dirty="0"/>
          </a:p>
        </p:txBody>
      </p:sp>
      <p:graphicFrame>
        <p:nvGraphicFramePr>
          <p:cNvPr id="5" name="4 Tabla"/>
          <p:cNvGraphicFramePr>
            <a:graphicFrameLocks noGrp="1"/>
          </p:cNvGraphicFramePr>
          <p:nvPr>
            <p:extLst>
              <p:ext uri="{D42A27DB-BD31-4B8C-83A1-F6EECF244321}">
                <p14:modId xmlns="" xmlns:p14="http://schemas.microsoft.com/office/powerpoint/2010/main" val="739256454"/>
              </p:ext>
            </p:extLst>
          </p:nvPr>
        </p:nvGraphicFramePr>
        <p:xfrm>
          <a:off x="1475656" y="104056"/>
          <a:ext cx="7056784" cy="67539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82098"/>
                <a:gridCol w="882098"/>
                <a:gridCol w="882098"/>
                <a:gridCol w="882098"/>
                <a:gridCol w="882098"/>
                <a:gridCol w="882098"/>
                <a:gridCol w="882098"/>
                <a:gridCol w="882098"/>
              </a:tblGrid>
              <a:tr h="222038">
                <a:tc>
                  <a:txBody>
                    <a:bodyPr/>
                    <a:lstStyle/>
                    <a:p>
                      <a:pPr algn="ctr"/>
                      <a:r>
                        <a:rPr lang="es-MX" sz="900" dirty="0" smtClean="0">
                          <a:latin typeface="Century Gothic" pitchFamily="34" charset="0"/>
                        </a:rPr>
                        <a:t>1°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2°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3°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4°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5°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6° Semestre </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7° Semestre</a:t>
                      </a:r>
                      <a:endParaRPr lang="es-MX" sz="900" dirty="0">
                        <a:latin typeface="Century Gothic" pitchFamily="34" charset="0"/>
                      </a:endParaRPr>
                    </a:p>
                  </a:txBody>
                  <a:tcPr>
                    <a:solidFill>
                      <a:schemeClr val="tx2">
                        <a:lumMod val="40000"/>
                        <a:lumOff val="60000"/>
                      </a:schemeClr>
                    </a:solidFill>
                  </a:tcPr>
                </a:tc>
                <a:tc>
                  <a:txBody>
                    <a:bodyPr/>
                    <a:lstStyle/>
                    <a:p>
                      <a:pPr algn="ctr"/>
                      <a:r>
                        <a:rPr lang="es-MX" sz="900" dirty="0" smtClean="0">
                          <a:latin typeface="Century Gothic" pitchFamily="34" charset="0"/>
                        </a:rPr>
                        <a:t>8° Semestre</a:t>
                      </a:r>
                      <a:endParaRPr lang="es-MX" sz="900" dirty="0">
                        <a:latin typeface="Century Gothic" pitchFamily="34" charset="0"/>
                      </a:endParaRPr>
                    </a:p>
                  </a:txBody>
                  <a:tcPr>
                    <a:solidFill>
                      <a:schemeClr val="tx2">
                        <a:lumMod val="40000"/>
                        <a:lumOff val="60000"/>
                      </a:schemeClr>
                    </a:solidFill>
                  </a:tcPr>
                </a:tc>
              </a:tr>
              <a:tr h="707504">
                <a:tc>
                  <a:txBody>
                    <a:bodyPr/>
                    <a:lstStyle/>
                    <a:p>
                      <a:pPr algn="ctr"/>
                      <a:r>
                        <a:rPr lang="es-MX" sz="700" dirty="0" smtClean="0">
                          <a:latin typeface="Century Gothic" pitchFamily="34" charset="0"/>
                        </a:rPr>
                        <a:t>El sujeto y su formación</a:t>
                      </a:r>
                      <a:r>
                        <a:rPr lang="es-MX" sz="700" baseline="0" dirty="0" smtClean="0">
                          <a:latin typeface="Century Gothic" pitchFamily="34" charset="0"/>
                        </a:rPr>
                        <a:t> profesional como docente</a:t>
                      </a: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Planeación</a:t>
                      </a:r>
                      <a:r>
                        <a:rPr lang="es-MX" sz="700" baseline="0" dirty="0" smtClean="0">
                          <a:latin typeface="Century Gothic" pitchFamily="34" charset="0"/>
                        </a:rPr>
                        <a:t>, educativa</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a:t>
                      </a:r>
                      <a:r>
                        <a:rPr lang="es-MX" sz="700" baseline="0" dirty="0" smtClean="0">
                          <a:latin typeface="Century Gothic" pitchFamily="34" charset="0"/>
                        </a:rPr>
                        <a:t>decuación curricular</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Teoría pedagógica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Herramientas básicas para la investigación educativa</a:t>
                      </a: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Filosofía</a:t>
                      </a:r>
                      <a:r>
                        <a:rPr lang="es-MX" sz="700" baseline="0" dirty="0" smtClean="0">
                          <a:latin typeface="Century Gothic" pitchFamily="34" charset="0"/>
                        </a:rPr>
                        <a:t> de la educación </a:t>
                      </a:r>
                    </a:p>
                    <a:p>
                      <a:endParaRPr lang="es-MX" sz="700" baseline="0" dirty="0" smtClean="0">
                        <a:latin typeface="Century Gothic" pitchFamily="34" charset="0"/>
                      </a:endParaRP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kern="1200" baseline="0" dirty="0" smtClean="0">
                          <a:solidFill>
                            <a:schemeClr val="dk1"/>
                          </a:solidFill>
                          <a:latin typeface="Century Gothic" pitchFamily="34" charset="0"/>
                          <a:ea typeface="+mn-ea"/>
                          <a:cs typeface="+mn-cs"/>
                        </a:rPr>
                        <a:t>Planeación y Gestión Educativa</a:t>
                      </a:r>
                    </a:p>
                    <a:p>
                      <a:pPr algn="ctr"/>
                      <a:endParaRPr lang="es-MX" sz="700" kern="1200" baseline="0" dirty="0" smtClean="0">
                        <a:solidFill>
                          <a:schemeClr val="dk1"/>
                        </a:solidFill>
                        <a:latin typeface="Century Gothic" pitchFamily="34" charset="0"/>
                        <a:ea typeface="+mn-ea"/>
                        <a:cs typeface="+mn-cs"/>
                      </a:endParaRPr>
                    </a:p>
                    <a:p>
                      <a:pPr algn="r"/>
                      <a:endParaRPr lang="es-MX" sz="700" kern="1200" baseline="0" dirty="0" smtClean="0">
                        <a:solidFill>
                          <a:schemeClr val="dk1"/>
                        </a:solidFill>
                        <a:latin typeface="Century Gothic" pitchFamily="34" charset="0"/>
                        <a:ea typeface="+mn-ea"/>
                        <a:cs typeface="+mn-cs"/>
                      </a:endParaRPr>
                    </a:p>
                    <a:p>
                      <a:pPr algn="r"/>
                      <a:r>
                        <a:rPr lang="es-MX" sz="700" kern="1200" baseline="0" dirty="0" smtClean="0">
                          <a:solidFill>
                            <a:schemeClr val="dk1"/>
                          </a:solidFill>
                          <a:latin typeface="Century Gothic" pitchFamily="34" charset="0"/>
                          <a:ea typeface="+mn-ea"/>
                          <a:cs typeface="+mn-cs"/>
                        </a:rPr>
                        <a:t>4/4.5</a:t>
                      </a:r>
                    </a:p>
                  </a:txBody>
                  <a:tcPr>
                    <a:solidFill>
                      <a:srgbClr val="FFFF99"/>
                    </a:solidFill>
                  </a:tcPr>
                </a:tc>
                <a:tc>
                  <a:txBody>
                    <a:bodyPr/>
                    <a:lstStyle/>
                    <a:p>
                      <a:pPr algn="ctr"/>
                      <a:r>
                        <a:rPr lang="es-MX" sz="700" dirty="0" smtClean="0">
                          <a:latin typeface="Century Gothic" pitchFamily="34" charset="0"/>
                        </a:rPr>
                        <a:t>Trabajo de titulación</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4/3.6</a:t>
                      </a:r>
                      <a:endParaRPr lang="es-MX" sz="700" dirty="0">
                        <a:latin typeface="Century Gothic" pitchFamily="34" charset="0"/>
                      </a:endParaRPr>
                    </a:p>
                  </a:txBody>
                  <a:tcPr>
                    <a:solidFill>
                      <a:schemeClr val="bg1">
                        <a:lumMod val="65000"/>
                      </a:schemeClr>
                    </a:solidFill>
                  </a:tcPr>
                </a:tc>
              </a:tr>
              <a:tr h="733400">
                <a:tc>
                  <a:txBody>
                    <a:bodyPr/>
                    <a:lstStyle/>
                    <a:p>
                      <a:pPr algn="ctr"/>
                      <a:r>
                        <a:rPr lang="es-MX" sz="700" dirty="0" smtClean="0">
                          <a:latin typeface="Century Gothic" pitchFamily="34" charset="0"/>
                        </a:rPr>
                        <a:t>Psicología</a:t>
                      </a:r>
                      <a:r>
                        <a:rPr lang="es-MX" sz="700" baseline="0" dirty="0" smtClean="0">
                          <a:latin typeface="Century Gothic" pitchFamily="34" charset="0"/>
                        </a:rPr>
                        <a:t> del desarrollo infantil</a:t>
                      </a:r>
                    </a:p>
                    <a:p>
                      <a:pPr algn="ctr"/>
                      <a:r>
                        <a:rPr lang="es-MX" sz="700" baseline="0" dirty="0" smtClean="0">
                          <a:latin typeface="Century Gothic" pitchFamily="34" charset="0"/>
                        </a:rPr>
                        <a:t>(0-12 años)</a:t>
                      </a: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Bases psicológicas</a:t>
                      </a:r>
                      <a:r>
                        <a:rPr lang="es-MX" sz="700" baseline="0" dirty="0" smtClean="0">
                          <a:latin typeface="Century Gothic" pitchFamily="34" charset="0"/>
                        </a:rPr>
                        <a:t> del aprendizaje</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Ambientes de aprendizaje</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Evaluación para el</a:t>
                      </a:r>
                      <a:r>
                        <a:rPr lang="es-MX" sz="700" baseline="0" dirty="0" smtClean="0">
                          <a:latin typeface="Century Gothic" pitchFamily="34" charset="0"/>
                        </a:rPr>
                        <a:t> aprendizaje</a:t>
                      </a:r>
                    </a:p>
                    <a:p>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a la diversidad</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p>
                  </a:txBody>
                  <a:tcPr>
                    <a:solidFill>
                      <a:srgbClr val="FFFF99"/>
                    </a:solidFill>
                  </a:tcPr>
                </a:tc>
                <a:tc>
                  <a:txBody>
                    <a:bodyPr/>
                    <a:lstStyle/>
                    <a:p>
                      <a:pPr algn="r"/>
                      <a:r>
                        <a:rPr lang="es-MX" sz="700" dirty="0" smtClean="0">
                          <a:latin typeface="Century Gothic" pitchFamily="34" charset="0"/>
                        </a:rPr>
                        <a:t>Diagnóstico e intervención</a:t>
                      </a:r>
                      <a:r>
                        <a:rPr lang="es-MX" sz="700" baseline="0" dirty="0" smtClean="0">
                          <a:latin typeface="Century Gothic" pitchFamily="34" charset="0"/>
                        </a:rPr>
                        <a:t> socioeducativa</a:t>
                      </a:r>
                    </a:p>
                    <a:p>
                      <a:endParaRPr lang="es-MX" sz="700" baseline="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rgbClr val="FFFF99"/>
                    </a:solidFill>
                  </a:tcPr>
                </a:tc>
                <a:tc>
                  <a:txBody>
                    <a:bodyPr/>
                    <a:lstStyle/>
                    <a:p>
                      <a:pPr algn="ctr"/>
                      <a:r>
                        <a:rPr lang="es-MX" sz="700" dirty="0" smtClean="0">
                          <a:latin typeface="Century Gothic" pitchFamily="34" charset="0"/>
                        </a:rPr>
                        <a:t>Atención</a:t>
                      </a:r>
                      <a:r>
                        <a:rPr lang="es-MX" sz="700" baseline="0" dirty="0" smtClean="0">
                          <a:latin typeface="Century Gothic" pitchFamily="34" charset="0"/>
                        </a:rPr>
                        <a:t> educativa para la inclusión</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solidFill>
                      <a:srgbClr val="FFFF99"/>
                    </a:solidFill>
                  </a:tcPr>
                </a:tc>
                <a:tc rowSpan="7">
                  <a:txBody>
                    <a:bodyPr/>
                    <a:lstStyle/>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r>
                        <a:rPr lang="es-MX" sz="700" dirty="0" smtClean="0">
                          <a:latin typeface="Century Gothic" pitchFamily="34" charset="0"/>
                        </a:rPr>
                        <a:t>Práctica profesional</a:t>
                      </a: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20/6.4</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rgbClr val="92D050"/>
                    </a:solidFill>
                  </a:tcPr>
                </a:tc>
              </a:tr>
              <a:tr h="754752">
                <a:tc>
                  <a:txBody>
                    <a:bodyPr/>
                    <a:lstStyle/>
                    <a:p>
                      <a:pPr algn="ctr"/>
                      <a:r>
                        <a:rPr lang="es-MX" sz="700" baseline="0" dirty="0" smtClean="0">
                          <a:latin typeface="Century Gothic" pitchFamily="34" charset="0"/>
                        </a:rPr>
                        <a:t>Historia de la educación en México</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rgbClr val="FFFF99"/>
                    </a:solidFill>
                  </a:tcPr>
                </a:tc>
                <a:tc>
                  <a:txBody>
                    <a:bodyPr/>
                    <a:lstStyle/>
                    <a:p>
                      <a:endParaRPr lang="es-MX" dirty="0"/>
                    </a:p>
                  </a:txBody>
                  <a:tcPr>
                    <a:solidFill>
                      <a:srgbClr val="DBEEF4"/>
                    </a:solidFill>
                  </a:tcPr>
                </a:tc>
                <a:tc>
                  <a:txBody>
                    <a:bodyPr/>
                    <a:lstStyle/>
                    <a:p>
                      <a:endParaRPr lang="es-MX" dirty="0"/>
                    </a:p>
                  </a:txBody>
                  <a:tcPr>
                    <a:solidFill>
                      <a:srgbClr val="DBEEF4"/>
                    </a:solidFill>
                  </a:tcPr>
                </a:tc>
                <a:tc>
                  <a:txBody>
                    <a:bodyPr/>
                    <a:lstStyle/>
                    <a:p>
                      <a:pPr algn="ctr"/>
                      <a:r>
                        <a:rPr lang="es-MX" sz="700" dirty="0" smtClean="0">
                          <a:latin typeface="Century Gothic" pitchFamily="34" charset="0"/>
                        </a:rPr>
                        <a:t>Educación histórica en el aula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histórica en diversos contextos</a:t>
                      </a: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endParaRPr lang="es-MX" dirty="0"/>
                    </a:p>
                  </a:txBody>
                  <a:tcPr>
                    <a:solidFill>
                      <a:schemeClr val="accent5">
                        <a:lumMod val="20000"/>
                        <a:lumOff val="80000"/>
                      </a:schemeClr>
                    </a:solidFill>
                  </a:tcPr>
                </a:tc>
                <a:tc>
                  <a:txBody>
                    <a:bodyPr/>
                    <a:lstStyle/>
                    <a:p>
                      <a:endParaRPr lang="es-MX" dirty="0"/>
                    </a:p>
                  </a:txBody>
                  <a:tcPr>
                    <a:lnR w="12700" cap="flat" cmpd="sng" algn="ctr">
                      <a:solidFill>
                        <a:schemeClr val="bg1"/>
                      </a:solidFill>
                      <a:prstDash val="solid"/>
                      <a:round/>
                      <a:headEnd type="none" w="med" len="med"/>
                      <a:tailEnd type="none" w="med" len="med"/>
                    </a:lnR>
                    <a:solidFill>
                      <a:schemeClr val="accent5">
                        <a:lumMod val="20000"/>
                        <a:lumOff val="80000"/>
                      </a:schemeClr>
                    </a:solidFill>
                  </a:tcPr>
                </a:tc>
                <a:tc vMerge="1">
                  <a:txBody>
                    <a:bodyPr/>
                    <a:lstStyle/>
                    <a:p>
                      <a:endParaRPr lang="es-MX"/>
                    </a:p>
                  </a:txBody>
                  <a:tcPr/>
                </a:tc>
              </a:tr>
              <a:tr h="754752">
                <a:tc>
                  <a:txBody>
                    <a:bodyPr/>
                    <a:lstStyle/>
                    <a:p>
                      <a:pPr algn="ctr"/>
                      <a:r>
                        <a:rPr lang="es-MX" sz="700" dirty="0" smtClean="0">
                          <a:latin typeface="Century Gothic" pitchFamily="34" charset="0"/>
                        </a:rPr>
                        <a:t>Panorama actual de la educación</a:t>
                      </a:r>
                      <a:r>
                        <a:rPr lang="es-MX" sz="700" baseline="0" dirty="0" smtClean="0">
                          <a:latin typeface="Century Gothic" pitchFamily="34" charset="0"/>
                        </a:rPr>
                        <a:t> básica en México</a:t>
                      </a:r>
                    </a:p>
                    <a:p>
                      <a:pPr algn="r"/>
                      <a:r>
                        <a:rPr lang="es-MX" sz="700" baseline="0" dirty="0" smtClean="0">
                          <a:latin typeface="Century Gothic" pitchFamily="34" charset="0"/>
                        </a:rPr>
                        <a:t>4/4.5</a:t>
                      </a:r>
                      <a:endParaRPr lang="es-MX" sz="700" dirty="0">
                        <a:latin typeface="Century Gothic" pitchFamily="34" charset="0"/>
                      </a:endParaRPr>
                    </a:p>
                  </a:txBody>
                  <a:tcPr>
                    <a:solidFill>
                      <a:srgbClr val="FFFF99"/>
                    </a:solidFill>
                  </a:tcPr>
                </a:tc>
                <a:tc>
                  <a:txBody>
                    <a:bodyPr/>
                    <a:lstStyle/>
                    <a:p>
                      <a:pPr algn="ctr"/>
                      <a:r>
                        <a:rPr lang="es-MX" sz="700" dirty="0" smtClean="0">
                          <a:latin typeface="Century Gothic" pitchFamily="34" charset="0"/>
                        </a:rPr>
                        <a:t>Prácticas sociales del lenguaje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Desarrollo del pensamiento y lenguaje en la infancia</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Desarrollo de competencias lingüísticas</a:t>
                      </a:r>
                      <a:r>
                        <a:rPr lang="es-MX" sz="700" baseline="0" dirty="0" smtClean="0">
                          <a:latin typeface="Century Gothic" pitchFamily="34" charset="0"/>
                        </a:rPr>
                        <a:t> </a:t>
                      </a:r>
                    </a:p>
                    <a:p>
                      <a:pPr algn="ct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Literatura infantil y creación literaria </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El niño como sujeto social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Formación ciudadana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92D050"/>
                    </a:solidFill>
                  </a:tcPr>
                </a:tc>
              </a:tr>
              <a:tr h="720080">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Pensamiento cuantitativo</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Forma, espacio y medida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Procesamiento</a:t>
                      </a:r>
                      <a:r>
                        <a:rPr lang="es-MX" sz="700" kern="1200" baseline="0" dirty="0" smtClean="0">
                          <a:solidFill>
                            <a:schemeClr val="dk1"/>
                          </a:solidFill>
                          <a:latin typeface="Century Gothic" pitchFamily="34" charset="0"/>
                          <a:ea typeface="+mn-ea"/>
                          <a:cs typeface="+mn-cs"/>
                        </a:rPr>
                        <a:t> de información estadística</a:t>
                      </a: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algn="ctr"/>
                      <a:endParaRPr lang="es-MX" sz="700" kern="1200" baseline="0" dirty="0" smtClean="0">
                        <a:solidFill>
                          <a:schemeClr val="dk1"/>
                        </a:solidFill>
                        <a:latin typeface="Century Gothic" pitchFamily="34" charset="0"/>
                        <a:ea typeface="+mn-ea"/>
                        <a:cs typeface="+mn-cs"/>
                      </a:endParaRPr>
                    </a:p>
                    <a:p>
                      <a:pPr marL="0" marR="0" indent="0" algn="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física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5">
                        <a:lumMod val="60000"/>
                        <a:lumOff val="40000"/>
                      </a:schemeClr>
                    </a:solidFill>
                  </a:tcPr>
                </a:tc>
                <a:tc>
                  <a:txBody>
                    <a:bodyPr/>
                    <a:lstStyle/>
                    <a:p>
                      <a:pPr algn="ctr"/>
                      <a:r>
                        <a:rPr lang="es-MX" sz="700" baseline="0" dirty="0" smtClean="0">
                          <a:latin typeface="Century Gothic" pitchFamily="34" charset="0"/>
                        </a:rPr>
                        <a:t>Educación artística (Música, expresión corporal y danza)</a:t>
                      </a:r>
                    </a:p>
                    <a:p>
                      <a:pPr algn="r"/>
                      <a:r>
                        <a:rPr lang="es-MX" sz="700" baseline="0" dirty="0" smtClean="0">
                          <a:latin typeface="Century Gothic" pitchFamily="34" charset="0"/>
                        </a:rPr>
                        <a:t>4/4.5</a:t>
                      </a:r>
                    </a:p>
                  </a:txBody>
                  <a:tcPr>
                    <a:solidFill>
                      <a:schemeClr val="accent5">
                        <a:lumMod val="60000"/>
                        <a:lumOff val="40000"/>
                      </a:schemeClr>
                    </a:solidFill>
                  </a:tcPr>
                </a:tc>
                <a:tc>
                  <a:txBody>
                    <a:bodyPr/>
                    <a:lstStyle/>
                    <a:p>
                      <a:pPr algn="ctr"/>
                      <a:r>
                        <a:rPr lang="es-MX" sz="700" dirty="0" smtClean="0">
                          <a:latin typeface="Century Gothic" pitchFamily="34" charset="0"/>
                        </a:rPr>
                        <a:t>Educación artística (Artes</a:t>
                      </a:r>
                      <a:r>
                        <a:rPr lang="es-MX" sz="700" baseline="0" dirty="0" smtClean="0">
                          <a:latin typeface="Century Gothic" pitchFamily="34" charset="0"/>
                        </a:rPr>
                        <a:t> visuales y teatro)</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4/4.5</a:t>
                      </a:r>
                      <a:endParaRPr lang="es-MX" sz="700" dirty="0" smtClean="0">
                        <a:latin typeface="Century Gothic" pitchFamily="34" charset="0"/>
                      </a:endParaRPr>
                    </a:p>
                  </a:txBody>
                  <a:tcPr>
                    <a:solidFill>
                      <a:schemeClr val="accent5">
                        <a:lumMod val="60000"/>
                        <a:lumOff val="40000"/>
                      </a:schemeClr>
                    </a:solidFill>
                  </a:tcPr>
                </a:tc>
                <a:tc>
                  <a:txBody>
                    <a:bodyPr/>
                    <a:lstStyle/>
                    <a:p>
                      <a:pPr algn="ctr"/>
                      <a:r>
                        <a:rPr lang="es-MX" sz="700" dirty="0" smtClean="0">
                          <a:latin typeface="Century Gothic" pitchFamily="34" charset="0"/>
                        </a:rPr>
                        <a:t>Educación Geográfica</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39080">
                <a:tc>
                  <a:txBody>
                    <a:bodyPr/>
                    <a:lstStyle/>
                    <a:p>
                      <a:pPr algn="ctr"/>
                      <a:r>
                        <a:rPr lang="es-MX" sz="700" kern="1200" dirty="0" smtClean="0">
                          <a:solidFill>
                            <a:schemeClr val="dk1"/>
                          </a:solidFill>
                          <a:latin typeface="Century Gothic" pitchFamily="34" charset="0"/>
                          <a:ea typeface="+mn-ea"/>
                          <a:cs typeface="+mn-cs"/>
                        </a:rPr>
                        <a:t>Desarrollo físico</a:t>
                      </a:r>
                      <a:r>
                        <a:rPr lang="es-MX" sz="700" kern="1200" baseline="0" dirty="0" smtClean="0">
                          <a:solidFill>
                            <a:schemeClr val="dk1"/>
                          </a:solidFill>
                          <a:latin typeface="Century Gothic" pitchFamily="34" charset="0"/>
                          <a:ea typeface="+mn-ea"/>
                          <a:cs typeface="+mn-cs"/>
                        </a:rPr>
                        <a:t> y </a:t>
                      </a:r>
                      <a:r>
                        <a:rPr lang="es-MX" sz="700" kern="1200" dirty="0" smtClean="0">
                          <a:solidFill>
                            <a:schemeClr val="dk1"/>
                          </a:solidFill>
                          <a:latin typeface="Century Gothic" pitchFamily="34" charset="0"/>
                          <a:ea typeface="+mn-ea"/>
                          <a:cs typeface="+mn-cs"/>
                        </a:rPr>
                        <a:t> salud</a:t>
                      </a: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ct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6/6.75</a:t>
                      </a:r>
                    </a:p>
                  </a:txBody>
                  <a:tcPr>
                    <a:solidFill>
                      <a:schemeClr val="accent5">
                        <a:lumMod val="60000"/>
                        <a:lumOff val="40000"/>
                      </a:schemeClr>
                    </a:solidFill>
                  </a:tcPr>
                </a:tc>
                <a:tc>
                  <a:txBody>
                    <a:bodyPr/>
                    <a:lstStyle/>
                    <a:p>
                      <a:pPr algn="ctr"/>
                      <a:r>
                        <a:rPr lang="es-MX" sz="700" dirty="0" smtClean="0">
                          <a:latin typeface="Century Gothic" pitchFamily="34" charset="0"/>
                        </a:rPr>
                        <a:t>Exploración de</a:t>
                      </a:r>
                      <a:r>
                        <a:rPr lang="es-MX" sz="700" baseline="0" dirty="0" smtClean="0">
                          <a:latin typeface="Century Gothic" pitchFamily="34" charset="0"/>
                        </a:rPr>
                        <a:t>l medio natural en el </a:t>
                      </a:r>
                      <a:r>
                        <a:rPr lang="es-MX" sz="700" baseline="0" dirty="0" err="1" smtClean="0">
                          <a:latin typeface="Century Gothic" pitchFamily="34" charset="0"/>
                        </a:rPr>
                        <a:t>preescolar</a:t>
                      </a:r>
                      <a:r>
                        <a:rPr lang="es-MX" sz="700" baseline="0" dirty="0" smtClean="0">
                          <a:latin typeface="Century Gothic" pitchFamily="34" charset="0"/>
                        </a:rPr>
                        <a:t> </a:t>
                      </a:r>
                    </a:p>
                    <a:p>
                      <a:pPr algn="ct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smtClean="0">
                        <a:latin typeface="Century Gothic" pitchFamily="34" charset="0"/>
                      </a:endParaRPr>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Acercamiento a las Ciencias</a:t>
                      </a:r>
                      <a:r>
                        <a:rPr lang="es-MX" sz="700" baseline="0" dirty="0" smtClean="0">
                          <a:latin typeface="Century Gothic" pitchFamily="34" charset="0"/>
                        </a:rPr>
                        <a:t> Naturales en el </a:t>
                      </a:r>
                      <a:r>
                        <a:rPr lang="es-MX" sz="700" baseline="0" dirty="0" err="1" smtClean="0">
                          <a:latin typeface="Century Gothic" pitchFamily="34" charset="0"/>
                        </a:rPr>
                        <a:t>preescolar</a:t>
                      </a:r>
                      <a:endParaRPr lang="es-MX" sz="700" baseline="0" dirty="0" smtClean="0">
                        <a:latin typeface="Century Gothic" pitchFamily="34" charset="0"/>
                      </a:endParaRPr>
                    </a:p>
                    <a:p>
                      <a:pPr algn="ctr"/>
                      <a:endParaRPr lang="es-MX" sz="700" baseline="0" dirty="0" smtClean="0">
                        <a:latin typeface="Century Gothic" pitchFamily="34" charset="0"/>
                      </a:endParaRPr>
                    </a:p>
                    <a:p>
                      <a:pPr algn="r"/>
                      <a:r>
                        <a:rPr lang="es-MX" sz="700" baseline="0" dirty="0" smtClean="0">
                          <a:latin typeface="Century Gothic" pitchFamily="34" charset="0"/>
                        </a:rPr>
                        <a:t>6/6.75</a:t>
                      </a:r>
                    </a:p>
                  </a:txBody>
                  <a:tcPr>
                    <a:solidFill>
                      <a:schemeClr val="accent5">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marL="0" algn="ctr" defTabSz="914400" rtl="0" eaLnBrk="1" latinLnBrk="0" hangingPunct="1"/>
                      <a:r>
                        <a:rPr lang="es-MX" sz="700" kern="1200" dirty="0" smtClean="0">
                          <a:solidFill>
                            <a:schemeClr val="dk1"/>
                          </a:solidFill>
                          <a:latin typeface="Century Gothic" pitchFamily="34" charset="0"/>
                          <a:ea typeface="+mn-ea"/>
                          <a:cs typeface="+mn-cs"/>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700" kern="1200" dirty="0" smtClean="0">
                          <a:solidFill>
                            <a:schemeClr val="dk1"/>
                          </a:solidFill>
                          <a:latin typeface="Century Gothic" pitchFamily="34" charset="0"/>
                          <a:ea typeface="+mn-ea"/>
                          <a:cs typeface="+mn-cs"/>
                        </a:rPr>
                        <a:t>Optativa</a:t>
                      </a: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p>
                  </a:txBody>
                  <a:tcPr>
                    <a:solidFill>
                      <a:schemeClr val="accent4">
                        <a:lumMod val="60000"/>
                        <a:lumOff val="40000"/>
                      </a:schemeClr>
                    </a:solidFill>
                  </a:tcPr>
                </a:tc>
                <a:tc>
                  <a:txBody>
                    <a:bodyPr/>
                    <a:lstStyle/>
                    <a:p>
                      <a:pPr algn="ctr"/>
                      <a:r>
                        <a:rPr lang="es-MX" sz="800" dirty="0" smtClean="0">
                          <a:latin typeface="Century Gothic" pitchFamily="34" charset="0"/>
                        </a:rPr>
                        <a:t>Optativa</a:t>
                      </a: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ct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endParaRPr lang="es-MX" sz="700" kern="1200" dirty="0" smtClean="0">
                        <a:solidFill>
                          <a:schemeClr val="dk1"/>
                        </a:solidFill>
                        <a:latin typeface="Century Gothic" pitchFamily="34" charset="0"/>
                        <a:ea typeface="+mn-ea"/>
                        <a:cs typeface="+mn-cs"/>
                      </a:endParaRPr>
                    </a:p>
                    <a:p>
                      <a:pPr marL="0" algn="r" defTabSz="914400" rtl="0" eaLnBrk="1" latinLnBrk="0" hangingPunct="1"/>
                      <a:r>
                        <a:rPr lang="es-MX" sz="700" kern="1200" dirty="0" smtClean="0">
                          <a:solidFill>
                            <a:schemeClr val="dk1"/>
                          </a:solidFill>
                          <a:latin typeface="Century Gothic" pitchFamily="34" charset="0"/>
                          <a:ea typeface="+mn-ea"/>
                          <a:cs typeface="+mn-cs"/>
                        </a:rPr>
                        <a:t>4/4.5</a:t>
                      </a:r>
                      <a:endParaRPr lang="es-MX" sz="700" dirty="0" smtClean="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tr>
              <a:tr h="695960">
                <a:tc>
                  <a:txBody>
                    <a:bodyPr/>
                    <a:lstStyle/>
                    <a:p>
                      <a:endParaRPr lang="es-MX" dirty="0"/>
                    </a:p>
                  </a:txBody>
                  <a:tcPr>
                    <a:solidFill>
                      <a:srgbClr val="DBEEF4"/>
                    </a:solidFill>
                  </a:tcPr>
                </a:tc>
                <a:tc>
                  <a:txBody>
                    <a:bodyPr/>
                    <a:lstStyle/>
                    <a:p>
                      <a:pPr algn="ctr"/>
                      <a:r>
                        <a:rPr lang="es-MX" sz="700" kern="1200" dirty="0" smtClean="0">
                          <a:solidFill>
                            <a:schemeClr val="dk1"/>
                          </a:solidFill>
                          <a:latin typeface="Century Gothic" pitchFamily="34" charset="0"/>
                          <a:ea typeface="+mn-ea"/>
                          <a:cs typeface="+mn-cs"/>
                        </a:rPr>
                        <a:t>Las TIC en la educación </a:t>
                      </a: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endParaRPr lang="es-MX" sz="700" kern="1200" dirty="0" smtClean="0">
                        <a:solidFill>
                          <a:schemeClr val="dk1"/>
                        </a:solidFill>
                        <a:latin typeface="Century Gothic" pitchFamily="34" charset="0"/>
                        <a:ea typeface="+mn-ea"/>
                        <a:cs typeface="+mn-cs"/>
                      </a:endParaRPr>
                    </a:p>
                    <a:p>
                      <a:pPr algn="r"/>
                      <a:r>
                        <a:rPr lang="es-MX" sz="700" kern="1200" dirty="0" smtClean="0">
                          <a:solidFill>
                            <a:schemeClr val="dk1"/>
                          </a:solidFill>
                          <a:latin typeface="Century Gothic" pitchFamily="34" charset="0"/>
                          <a:ea typeface="+mn-ea"/>
                          <a:cs typeface="+mn-cs"/>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La tecnología informática aplicada a los centros</a:t>
                      </a:r>
                      <a:r>
                        <a:rPr lang="es-MX" sz="700" baseline="0" dirty="0" smtClean="0">
                          <a:latin typeface="Century Gothic" pitchFamily="34" charset="0"/>
                        </a:rPr>
                        <a:t> escolares</a:t>
                      </a:r>
                    </a:p>
                    <a:p>
                      <a:pPr algn="r"/>
                      <a:r>
                        <a:rPr lang="es-MX" sz="700" baseline="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L w="12700" cap="flat" cmpd="sng" algn="ctr">
                      <a:solidFill>
                        <a:schemeClr val="bg1"/>
                      </a:solidFill>
                      <a:prstDash val="solid"/>
                      <a:round/>
                      <a:headEnd type="none" w="med" len="med"/>
                      <a:tailEnd type="none" w="med" len="med"/>
                    </a:lnL>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4/4.5</a:t>
                      </a:r>
                    </a:p>
                  </a:txBody>
                  <a:tcPr>
                    <a:solidFill>
                      <a:schemeClr val="accent6">
                        <a:lumMod val="60000"/>
                        <a:lumOff val="40000"/>
                      </a:schemeClr>
                    </a:solidFill>
                  </a:tcPr>
                </a:tc>
                <a:tc>
                  <a:txBody>
                    <a:bodyPr/>
                    <a:lstStyle/>
                    <a:p>
                      <a:pPr algn="ctr"/>
                      <a:r>
                        <a:rPr lang="es-MX" sz="700" dirty="0" smtClean="0">
                          <a:latin typeface="Century Gothic" pitchFamily="34" charset="0"/>
                        </a:rPr>
                        <a:t>Inglés </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endParaRPr lang="es-MX" sz="700" dirty="0" smtClean="0">
                        <a:latin typeface="Century Gothic" pitchFamily="34" charset="0"/>
                      </a:endParaRPr>
                    </a:p>
                    <a:p>
                      <a:pPr algn="r"/>
                      <a:r>
                        <a:rPr lang="es-MX" sz="700" dirty="0" smtClean="0">
                          <a:latin typeface="Century Gothic" pitchFamily="34" charset="0"/>
                        </a:rPr>
                        <a:t>4/4.5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60000"/>
                        <a:lumOff val="40000"/>
                      </a:schemeClr>
                    </a:solidFill>
                  </a:tcPr>
                </a:tc>
                <a:tc vMerge="1">
                  <a:txBody>
                    <a:bodyPr/>
                    <a:lstStyle/>
                    <a:p>
                      <a:pPr algn="ctr"/>
                      <a:endParaRPr lang="es-MX" sz="700" dirty="0">
                        <a:latin typeface="Century Gothic" pitchFamily="34" charset="0"/>
                      </a:endParaRPr>
                    </a:p>
                  </a:txBody>
                  <a:tcPr>
                    <a:solidFill>
                      <a:srgbClr val="D0D8E8"/>
                    </a:solidFill>
                  </a:tcPr>
                </a:tc>
              </a:tr>
              <a:tr h="710520">
                <a:tc>
                  <a:txBody>
                    <a:bodyPr/>
                    <a:lstStyle/>
                    <a:p>
                      <a:pPr algn="ctr"/>
                      <a:r>
                        <a:rPr lang="es-MX" sz="700" dirty="0" smtClean="0">
                          <a:latin typeface="Century Gothic" pitchFamily="34" charset="0"/>
                        </a:rPr>
                        <a:t>Observación</a:t>
                      </a:r>
                      <a:r>
                        <a:rPr lang="es-MX" sz="700" baseline="0" dirty="0" smtClean="0">
                          <a:latin typeface="Century Gothic" pitchFamily="34" charset="0"/>
                        </a:rPr>
                        <a:t> y análisis de la práctica educativa</a:t>
                      </a: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Observación y análisis de la práctica escolar</a:t>
                      </a: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Iniciación al trabajo docente</a:t>
                      </a: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Estrategias de trabajo docente</a:t>
                      </a:r>
                      <a:r>
                        <a:rPr lang="es-MX" sz="700" baseline="0" dirty="0" smtClean="0">
                          <a:latin typeface="Century Gothic" pitchFamily="34" charset="0"/>
                        </a:rPr>
                        <a:t> </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dirty="0" smtClean="0">
                          <a:latin typeface="Century Gothic" pitchFamily="34" charset="0"/>
                        </a:rPr>
                        <a:t>Trabajo</a:t>
                      </a:r>
                      <a:r>
                        <a:rPr lang="es-MX" sz="700" baseline="0" dirty="0" smtClean="0">
                          <a:latin typeface="Century Gothic" pitchFamily="34" charset="0"/>
                        </a:rPr>
                        <a:t> docente e innovación</a:t>
                      </a:r>
                    </a:p>
                    <a:p>
                      <a:pPr algn="r"/>
                      <a:endParaRPr lang="es-MX" sz="700" baseline="0" dirty="0" smtClean="0">
                        <a:latin typeface="Century Gothic" pitchFamily="34" charset="0"/>
                      </a:endParaRPr>
                    </a:p>
                    <a:p>
                      <a:pPr algn="r"/>
                      <a:endParaRPr lang="es-MX" sz="700" baseline="0" dirty="0" smtClean="0">
                        <a:latin typeface="Century Gothic" pitchFamily="34" charset="0"/>
                      </a:endParaRPr>
                    </a:p>
                    <a:p>
                      <a:pPr algn="r"/>
                      <a:r>
                        <a:rPr lang="es-MX" sz="700" baseline="0" dirty="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Proyectos de intervención</a:t>
                      </a:r>
                      <a:r>
                        <a:rPr lang="es-MX" sz="700" baseline="0" dirty="0" smtClean="0">
                          <a:latin typeface="Century Gothic" pitchFamily="34" charset="0"/>
                        </a:rPr>
                        <a:t> socioeducativa</a:t>
                      </a:r>
                    </a:p>
                    <a:p>
                      <a:pPr algn="ctr"/>
                      <a:endParaRPr lang="es-MX" sz="700" baseline="0" dirty="0" smtClean="0">
                        <a:latin typeface="Century Gothic" pitchFamily="34" charset="0"/>
                      </a:endParaRPr>
                    </a:p>
                    <a:p>
                      <a:pPr algn="r"/>
                      <a:endParaRPr lang="es-MX" sz="700" baseline="0" smtClean="0">
                        <a:latin typeface="Century Gothic" pitchFamily="34" charset="0"/>
                      </a:endParaRPr>
                    </a:p>
                    <a:p>
                      <a:pPr algn="r"/>
                      <a:r>
                        <a:rPr lang="es-MX" sz="700" baseline="0" smtClean="0">
                          <a:latin typeface="Century Gothic" pitchFamily="34" charset="0"/>
                        </a:rPr>
                        <a:t>6/6.75</a:t>
                      </a:r>
                      <a:endParaRPr lang="es-MX" sz="700" dirty="0">
                        <a:latin typeface="Century Gothic" pitchFamily="34" charset="0"/>
                      </a:endParaRPr>
                    </a:p>
                  </a:txBody>
                  <a:tcPr>
                    <a:solidFill>
                      <a:srgbClr val="92D050"/>
                    </a:solidFill>
                  </a:tcPr>
                </a:tc>
                <a:tc>
                  <a:txBody>
                    <a:bodyPr/>
                    <a:lstStyle/>
                    <a:p>
                      <a:pPr algn="ctr"/>
                      <a:r>
                        <a:rPr lang="es-MX" sz="700" dirty="0" smtClean="0">
                          <a:latin typeface="Century Gothic" pitchFamily="34" charset="0"/>
                        </a:rPr>
                        <a:t>Práctica profesional</a:t>
                      </a:r>
                    </a:p>
                    <a:p>
                      <a:pPr algn="ctr"/>
                      <a:endParaRPr lang="es-MX" sz="700" dirty="0" smtClean="0">
                        <a:latin typeface="Century Gothic" pitchFamily="34" charset="0"/>
                      </a:endParaRPr>
                    </a:p>
                    <a:p>
                      <a:pPr algn="ctr"/>
                      <a:endParaRPr lang="es-MX" sz="700" dirty="0" smtClean="0">
                        <a:latin typeface="Century Gothic" pitchFamily="34" charset="0"/>
                      </a:endParaRPr>
                    </a:p>
                    <a:p>
                      <a:pPr algn="ctr"/>
                      <a:endParaRPr lang="es-MX" sz="700" dirty="0" smtClean="0">
                        <a:latin typeface="Century Gothic" pitchFamily="34" charset="0"/>
                      </a:endParaRPr>
                    </a:p>
                    <a:p>
                      <a:pPr algn="r"/>
                      <a:r>
                        <a:rPr lang="es-MX" sz="700" dirty="0" smtClean="0">
                          <a:latin typeface="Century Gothic" pitchFamily="34" charset="0"/>
                        </a:rPr>
                        <a:t>6/6.75</a:t>
                      </a:r>
                      <a:endParaRPr lang="es-MX" sz="700" dirty="0">
                        <a:latin typeface="Century Gothic" pitchFamily="34" charset="0"/>
                      </a:endParaRPr>
                    </a:p>
                  </a:txBody>
                  <a:tcPr>
                    <a:lnR w="12700" cap="flat" cmpd="sng" algn="ctr">
                      <a:solidFill>
                        <a:schemeClr val="bg1"/>
                      </a:solidFill>
                      <a:prstDash val="solid"/>
                      <a:round/>
                      <a:headEnd type="none" w="med" len="med"/>
                      <a:tailEnd type="none" w="med" len="med"/>
                    </a:lnR>
                    <a:solidFill>
                      <a:srgbClr val="92D050"/>
                    </a:solidFill>
                  </a:tcPr>
                </a:tc>
                <a:tc vMerge="1">
                  <a:txBody>
                    <a:bodyPr/>
                    <a:lstStyle/>
                    <a:p>
                      <a:pPr algn="ctr"/>
                      <a:endParaRPr lang="es-MX" sz="700" dirty="0">
                        <a:latin typeface="Century Gothic" pitchFamily="34" charset="0"/>
                      </a:endParaRPr>
                    </a:p>
                  </a:txBody>
                  <a:tcPr>
                    <a:solidFill>
                      <a:srgbClr val="92D050"/>
                    </a:solidFill>
                  </a:tcPr>
                </a:tc>
              </a:tr>
              <a:tr h="192433">
                <a:tc>
                  <a:txBody>
                    <a:bodyPr/>
                    <a:lstStyle/>
                    <a:p>
                      <a:pPr algn="ctr"/>
                      <a:r>
                        <a:rPr lang="es-MX" sz="700" dirty="0" smtClean="0">
                          <a:latin typeface="Century Gothic" pitchFamily="34" charset="0"/>
                        </a:rPr>
                        <a:t>34 hrs./</a:t>
                      </a:r>
                      <a:r>
                        <a:rPr lang="es-MX" sz="700" baseline="0" dirty="0" smtClean="0">
                          <a:latin typeface="Century Gothic" pitchFamily="34" charset="0"/>
                        </a:rPr>
                        <a:t> 38</a:t>
                      </a:r>
                      <a:r>
                        <a:rPr lang="es-MX" sz="700" dirty="0" smtClean="0">
                          <a:latin typeface="Century Gothic" pitchFamily="34" charset="0"/>
                        </a:rPr>
                        <a:t>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baseline="0" dirty="0" smtClean="0">
                          <a:latin typeface="Century Gothic" pitchFamily="34" charset="0"/>
                        </a:rPr>
                        <a:t>36hrs./41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36 hrs./41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 hrs./34 cr. </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30hrs./34 </a:t>
                      </a:r>
                      <a:r>
                        <a:rPr lang="es-MX" sz="700" dirty="0" err="1" smtClean="0">
                          <a:latin typeface="Century Gothic" pitchFamily="34" charset="0"/>
                        </a:rPr>
                        <a:t>cr</a:t>
                      </a:r>
                      <a:r>
                        <a:rPr lang="es-MX" sz="700" dirty="0" smtClean="0">
                          <a:latin typeface="Century Gothic" pitchFamily="34" charset="0"/>
                        </a:rPr>
                        <a:t>.</a:t>
                      </a:r>
                      <a:endParaRPr lang="es-MX" sz="700" dirty="0">
                        <a:latin typeface="Century Gothic" pitchFamily="34" charset="0"/>
                      </a:endParaRPr>
                    </a:p>
                  </a:txBody>
                  <a:tcPr>
                    <a:noFill/>
                  </a:tcPr>
                </a:tc>
                <a:tc>
                  <a:txBody>
                    <a:bodyPr/>
                    <a:lstStyle/>
                    <a:p>
                      <a:pPr algn="ctr"/>
                      <a:r>
                        <a:rPr lang="es-MX" sz="700" dirty="0" smtClean="0">
                          <a:latin typeface="Century Gothic" pitchFamily="34" charset="0"/>
                        </a:rPr>
                        <a:t>24 </a:t>
                      </a:r>
                      <a:r>
                        <a:rPr lang="es-MX" sz="700" dirty="0" err="1" smtClean="0">
                          <a:latin typeface="Century Gothic" pitchFamily="34" charset="0"/>
                        </a:rPr>
                        <a:t>hrs</a:t>
                      </a:r>
                      <a:r>
                        <a:rPr lang="es-MX" sz="700" dirty="0" smtClean="0">
                          <a:latin typeface="Century Gothic" pitchFamily="34" charset="0"/>
                        </a:rPr>
                        <a:t>./10 cr. </a:t>
                      </a:r>
                      <a:endParaRPr lang="es-MX" sz="700" dirty="0">
                        <a:latin typeface="Century Gothic" pitchFamily="34" charset="0"/>
                      </a:endParaRPr>
                    </a:p>
                  </a:txBody>
                  <a:tcPr>
                    <a:noFill/>
                  </a:tcPr>
                </a:tc>
              </a:tr>
              <a:tr h="192433">
                <a:tc gridSpan="6">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c gridSpan="2">
                  <a:txBody>
                    <a:bodyPr/>
                    <a:lstStyle/>
                    <a:p>
                      <a:pPr lvl="0" algn="ctr"/>
                      <a:r>
                        <a:rPr lang="es-MX" sz="700" dirty="0" smtClean="0">
                          <a:solidFill>
                            <a:prstClr val="black"/>
                          </a:solidFill>
                          <a:latin typeface="Century Gothic" pitchFamily="34" charset="0"/>
                        </a:rPr>
                        <a:t>262 horas 280 créditos</a:t>
                      </a:r>
                    </a:p>
                    <a:p>
                      <a:pPr algn="ctr"/>
                      <a:endParaRPr lang="es-MX" sz="700" dirty="0">
                        <a:latin typeface="Century Gothic" pitchFamily="34" charset="0"/>
                      </a:endParaRPr>
                    </a:p>
                  </a:txBody>
                  <a:tcPr>
                    <a:noFill/>
                  </a:tcPr>
                </a:tc>
                <a:tc hMerge="1">
                  <a:txBody>
                    <a:bodyPr/>
                    <a:lstStyle/>
                    <a:p>
                      <a:pPr algn="ctr"/>
                      <a:endParaRPr lang="es-MX" sz="700" dirty="0">
                        <a:latin typeface="Century Gothic" pitchFamily="34" charset="0"/>
                      </a:endParaRPr>
                    </a:p>
                  </a:txBody>
                  <a:tcPr>
                    <a:noFill/>
                  </a:tcPr>
                </a:tc>
              </a:tr>
            </a:tbl>
          </a:graphicData>
        </a:graphic>
      </p:graphicFrame>
    </p:spTree>
    <p:extLst>
      <p:ext uri="{BB962C8B-B14F-4D97-AF65-F5344CB8AC3E}">
        <p14:creationId xmlns="" xmlns:p14="http://schemas.microsoft.com/office/powerpoint/2010/main" val="2069845095"/>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409" y="104775"/>
            <a:ext cx="6781800" cy="901700"/>
          </a:xfrm>
        </p:spPr>
        <p:txBody>
          <a:bodyPr>
            <a:normAutofit fontScale="90000"/>
          </a:bodyPr>
          <a:lstStyle/>
          <a:p>
            <a:r>
              <a:rPr lang="es-ES" dirty="0" smtClean="0"/>
              <a:t>CRITERIOS DE EVALUACIÓN</a:t>
            </a:r>
            <a:endParaRPr lang="es-ES" dirty="0"/>
          </a:p>
        </p:txBody>
      </p:sp>
      <p:sp>
        <p:nvSpPr>
          <p:cNvPr id="3" name="Marcador de contenido 2"/>
          <p:cNvSpPr>
            <a:spLocks noGrp="1"/>
          </p:cNvSpPr>
          <p:nvPr>
            <p:ph idx="1"/>
          </p:nvPr>
        </p:nvSpPr>
        <p:spPr>
          <a:xfrm>
            <a:off x="485217" y="1296983"/>
            <a:ext cx="8048626" cy="4737513"/>
          </a:xfrm>
        </p:spPr>
        <p:txBody>
          <a:bodyPr>
            <a:normAutofit fontScale="85000" lnSpcReduction="20000"/>
          </a:bodyPr>
          <a:lstStyle/>
          <a:p>
            <a:pPr marL="0" indent="0">
              <a:buNone/>
            </a:pPr>
            <a:endParaRPr lang="es-ES" sz="2000" dirty="0" smtClean="0"/>
          </a:p>
          <a:p>
            <a:r>
              <a:rPr lang="es-ES_tradnl" sz="1800" dirty="0" smtClean="0"/>
              <a:t>EXAMEN PARCIAL 10%</a:t>
            </a:r>
          </a:p>
          <a:p>
            <a:r>
              <a:rPr lang="es-ES_tradnl" sz="1800" dirty="0" smtClean="0"/>
              <a:t>EXAMEN INSTITUCIONAL 20%               30%</a:t>
            </a:r>
          </a:p>
          <a:p>
            <a:pPr marL="0" indent="0">
              <a:buNone/>
            </a:pPr>
            <a:endParaRPr lang="es-ES_tradnl" sz="1800" dirty="0"/>
          </a:p>
          <a:p>
            <a:endParaRPr lang="es-ES" sz="2000" dirty="0" smtClean="0"/>
          </a:p>
          <a:p>
            <a:r>
              <a:rPr lang="es-ES" sz="2000" dirty="0" smtClean="0"/>
              <a:t>TRABAJOS </a:t>
            </a:r>
            <a:r>
              <a:rPr lang="es-ES" sz="2000" dirty="0"/>
              <a:t>ESCRITOS </a:t>
            </a:r>
            <a:r>
              <a:rPr lang="es-ES" sz="2000" dirty="0" smtClean="0"/>
              <a:t>15%</a:t>
            </a:r>
          </a:p>
          <a:p>
            <a:r>
              <a:rPr lang="es-ES" sz="2000" dirty="0" smtClean="0"/>
              <a:t>EVIDENCIAS 25%                                40%</a:t>
            </a:r>
          </a:p>
          <a:p>
            <a:endParaRPr lang="es-ES_tradnl" sz="1800" dirty="0"/>
          </a:p>
          <a:p>
            <a:endParaRPr lang="es-ES" sz="2000" dirty="0" smtClean="0"/>
          </a:p>
          <a:p>
            <a:endParaRPr lang="es-ES" sz="2000" dirty="0"/>
          </a:p>
          <a:p>
            <a:r>
              <a:rPr lang="es-ES" sz="2000" dirty="0" smtClean="0"/>
              <a:t>PARTICIPACIÓN 10%</a:t>
            </a:r>
          </a:p>
          <a:p>
            <a:r>
              <a:rPr lang="es-ES" sz="2000" dirty="0" smtClean="0"/>
              <a:t>EXPOSICIONES  10%                           30%   </a:t>
            </a:r>
          </a:p>
          <a:p>
            <a:r>
              <a:rPr lang="es-ES" sz="2000" dirty="0" smtClean="0"/>
              <a:t>MANEJO </a:t>
            </a:r>
            <a:r>
              <a:rPr lang="es-ES" sz="2000" dirty="0"/>
              <a:t>DE MATERIAL </a:t>
            </a:r>
            <a:r>
              <a:rPr lang="es-ES" sz="2000" dirty="0" smtClean="0"/>
              <a:t>10%</a:t>
            </a:r>
          </a:p>
          <a:p>
            <a:pPr marL="0" indent="0">
              <a:buNone/>
            </a:pPr>
            <a:endParaRPr lang="es-ES" sz="2000" dirty="0" smtClean="0"/>
          </a:p>
          <a:p>
            <a:pPr marL="0" indent="0">
              <a:buNone/>
            </a:pPr>
            <a:r>
              <a:rPr lang="es-ES" sz="2000" dirty="0" smtClean="0"/>
              <a:t>EN EL TERCER BIMESTRE </a:t>
            </a:r>
          </a:p>
          <a:p>
            <a:pPr marL="0" indent="0">
              <a:buNone/>
            </a:pPr>
            <a:r>
              <a:rPr lang="es-ES" sz="2000" dirty="0" smtClean="0"/>
              <a:t>TRABAJOS ESCRITOS TENDRA UN VALOR DEL 10%   </a:t>
            </a:r>
          </a:p>
          <a:p>
            <a:pPr marL="0" indent="0">
              <a:buNone/>
            </a:pPr>
            <a:r>
              <a:rPr lang="es-ES" sz="2000" dirty="0" smtClean="0">
                <a:solidFill>
                  <a:schemeClr val="tx1"/>
                </a:solidFill>
              </a:rPr>
              <a:t>EVIDENCIAS 25%</a:t>
            </a:r>
          </a:p>
          <a:p>
            <a:pPr marL="0" indent="0">
              <a:buNone/>
            </a:pPr>
            <a:r>
              <a:rPr lang="es-ES" sz="2000" dirty="0" smtClean="0"/>
              <a:t>PARA DAR UN   5%  A  PORTAFOLIO </a:t>
            </a:r>
            <a:endParaRPr lang="es-ES_tradnl" sz="2000" dirty="0"/>
          </a:p>
          <a:p>
            <a:endParaRPr lang="es-ES" sz="2000" dirty="0"/>
          </a:p>
        </p:txBody>
      </p:sp>
      <p:sp>
        <p:nvSpPr>
          <p:cNvPr id="4" name="Llaves 3"/>
          <p:cNvSpPr/>
          <p:nvPr/>
        </p:nvSpPr>
        <p:spPr>
          <a:xfrm>
            <a:off x="400588" y="1296983"/>
            <a:ext cx="3564113" cy="914400"/>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5" name="Llaves 4"/>
          <p:cNvSpPr/>
          <p:nvPr/>
        </p:nvSpPr>
        <p:spPr>
          <a:xfrm>
            <a:off x="400588" y="2425738"/>
            <a:ext cx="3564113" cy="914400"/>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6" name="Llaves 5"/>
          <p:cNvSpPr/>
          <p:nvPr/>
        </p:nvSpPr>
        <p:spPr>
          <a:xfrm>
            <a:off x="400587" y="3665740"/>
            <a:ext cx="3564113" cy="795013"/>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Tree>
    <p:extLst>
      <p:ext uri="{BB962C8B-B14F-4D97-AF65-F5344CB8AC3E}">
        <p14:creationId xmlns="" xmlns:p14="http://schemas.microsoft.com/office/powerpoint/2010/main" val="4170025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96874"/>
            <a:ext cx="6781800" cy="1171575"/>
          </a:xfrm>
        </p:spPr>
        <p:txBody>
          <a:bodyPr>
            <a:normAutofit/>
          </a:bodyPr>
          <a:lstStyle/>
          <a:p>
            <a:r>
              <a:rPr lang="es-ES" dirty="0" smtClean="0"/>
              <a:t>FECHAS DE EVALUACIÓN</a:t>
            </a:r>
            <a:endParaRPr lang="es-ES" dirty="0"/>
          </a:p>
        </p:txBody>
      </p:sp>
      <p:sp>
        <p:nvSpPr>
          <p:cNvPr id="3" name="Marcador de contenido 2"/>
          <p:cNvSpPr>
            <a:spLocks noGrp="1"/>
          </p:cNvSpPr>
          <p:nvPr>
            <p:ph idx="1"/>
          </p:nvPr>
        </p:nvSpPr>
        <p:spPr>
          <a:xfrm>
            <a:off x="762000" y="1876425"/>
            <a:ext cx="7543800" cy="3886200"/>
          </a:xfrm>
        </p:spPr>
        <p:txBody>
          <a:bodyPr>
            <a:normAutofit/>
          </a:bodyPr>
          <a:lstStyle/>
          <a:p>
            <a:pPr marL="0" indent="0">
              <a:buNone/>
            </a:pPr>
            <a:r>
              <a:rPr lang="es-ES" sz="2000" dirty="0" smtClean="0"/>
              <a:t>EXAMENES</a:t>
            </a:r>
          </a:p>
          <a:p>
            <a:r>
              <a:rPr lang="es-ES" sz="2000" dirty="0" smtClean="0"/>
              <a:t>PRIMER PERIODO : 3 AL 5 DE OCTUBRE</a:t>
            </a:r>
          </a:p>
          <a:p>
            <a:r>
              <a:rPr lang="es-ES" sz="2000" dirty="0" smtClean="0"/>
              <a:t>SEGUNDO PERIODO: 12 AL 14 DE NOVIEMBRE</a:t>
            </a:r>
          </a:p>
          <a:p>
            <a:r>
              <a:rPr lang="es-ES" sz="2000" dirty="0" smtClean="0"/>
              <a:t>TERCER PERIODO: 14 AL 16 DE ENERO</a:t>
            </a:r>
            <a:endParaRPr lang="es-ES" sz="2000" dirty="0"/>
          </a:p>
        </p:txBody>
      </p:sp>
    </p:spTree>
    <p:extLst>
      <p:ext uri="{BB962C8B-B14F-4D97-AF65-F5344CB8AC3E}">
        <p14:creationId xmlns="" xmlns:p14="http://schemas.microsoft.com/office/powerpoint/2010/main" val="3190020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76249"/>
            <a:ext cx="7366000" cy="854075"/>
          </a:xfrm>
        </p:spPr>
        <p:txBody>
          <a:bodyPr>
            <a:normAutofit fontScale="90000"/>
          </a:bodyPr>
          <a:lstStyle/>
          <a:p>
            <a:r>
              <a:rPr lang="es-ES" dirty="0" smtClean="0"/>
              <a:t>JORNADAS DE OBSERVACIÓN</a:t>
            </a:r>
            <a:endParaRPr lang="es-ES" dirty="0"/>
          </a:p>
        </p:txBody>
      </p:sp>
      <p:sp>
        <p:nvSpPr>
          <p:cNvPr id="3" name="Marcador de contenido 2"/>
          <p:cNvSpPr>
            <a:spLocks noGrp="1"/>
          </p:cNvSpPr>
          <p:nvPr>
            <p:ph idx="1"/>
          </p:nvPr>
        </p:nvSpPr>
        <p:spPr/>
        <p:txBody>
          <a:bodyPr/>
          <a:lstStyle/>
          <a:p>
            <a:r>
              <a:rPr lang="es-ES" dirty="0" smtClean="0"/>
              <a:t>PRIMER VISITA: 8 DE NOVIEMBRE</a:t>
            </a:r>
          </a:p>
          <a:p>
            <a:r>
              <a:rPr lang="es-ES" dirty="0" smtClean="0"/>
              <a:t>SEGUNDA VISITA: 6 DE DICIEMBRE</a:t>
            </a:r>
            <a:endParaRPr lang="es-ES" dirty="0"/>
          </a:p>
        </p:txBody>
      </p:sp>
    </p:spTree>
    <p:extLst>
      <p:ext uri="{BB962C8B-B14F-4D97-AF65-F5344CB8AC3E}">
        <p14:creationId xmlns="" xmlns:p14="http://schemas.microsoft.com/office/powerpoint/2010/main" val="1952222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normAutofit fontScale="90000"/>
          </a:bodyPr>
          <a:lstStyle/>
          <a:p>
            <a:r>
              <a:rPr lang="es-ES" dirty="0" smtClean="0"/>
              <a:t>REGLAMENTO AL INTERIOR DEL AULA</a:t>
            </a:r>
            <a:endParaRPr lang="es-ES" dirty="0"/>
          </a:p>
        </p:txBody>
      </p:sp>
      <p:sp>
        <p:nvSpPr>
          <p:cNvPr id="3" name="Marcador de contenido 2"/>
          <p:cNvSpPr>
            <a:spLocks noGrp="1"/>
          </p:cNvSpPr>
          <p:nvPr>
            <p:ph idx="1"/>
          </p:nvPr>
        </p:nvSpPr>
        <p:spPr>
          <a:xfrm>
            <a:off x="762000" y="2320925"/>
            <a:ext cx="7543800" cy="3886200"/>
          </a:xfrm>
        </p:spPr>
        <p:txBody>
          <a:bodyPr>
            <a:normAutofit fontScale="85000" lnSpcReduction="10000"/>
          </a:bodyPr>
          <a:lstStyle/>
          <a:p>
            <a:r>
              <a:rPr lang="es-ES" dirty="0" smtClean="0"/>
              <a:t>Dirigirse con respeto a cada uno de sus compañeros y al docente.</a:t>
            </a:r>
          </a:p>
          <a:p>
            <a:r>
              <a:rPr lang="es-ES" dirty="0" smtClean="0"/>
              <a:t>Llegar puntualmente a clase </a:t>
            </a:r>
            <a:r>
              <a:rPr lang="es-ES" dirty="0" smtClean="0"/>
              <a:t>después del maestro ya no se permitirá la entrada.</a:t>
            </a:r>
            <a:r>
              <a:rPr lang="es-ES" dirty="0" smtClean="0"/>
              <a:t>.</a:t>
            </a:r>
            <a:endParaRPr lang="es-ES" dirty="0" smtClean="0"/>
          </a:p>
          <a:p>
            <a:r>
              <a:rPr lang="es-ES" dirty="0" smtClean="0"/>
              <a:t>Traer  en cada clase de la asignatura los materiales  solicitados (cuaderno de la asignatura, lecturas, programación etc</a:t>
            </a:r>
            <a:r>
              <a:rPr lang="es-ES" dirty="0" smtClean="0"/>
              <a:t>.) De no traer el material necesario para la clase se pedirá que  salga del salón.</a:t>
            </a:r>
            <a:endParaRPr lang="es-ES" dirty="0" smtClean="0"/>
          </a:p>
          <a:p>
            <a:r>
              <a:rPr lang="es-ES" dirty="0" smtClean="0"/>
              <a:t>Evitar salir del salón durante las horas clase.</a:t>
            </a:r>
          </a:p>
          <a:p>
            <a:r>
              <a:rPr lang="es-ES" dirty="0"/>
              <a:t>N</a:t>
            </a:r>
            <a:r>
              <a:rPr lang="es-ES" dirty="0" smtClean="0"/>
              <a:t>o usar  celular y pc (la pc solo cuando sea solicitada)</a:t>
            </a:r>
          </a:p>
          <a:p>
            <a:r>
              <a:rPr lang="es-ES" dirty="0" smtClean="0"/>
              <a:t>Entregar en tiempo y forma trabajos y </a:t>
            </a:r>
            <a:r>
              <a:rPr lang="es-ES" dirty="0" smtClean="0"/>
              <a:t>tareas, de lo contrario no se revisarán.  </a:t>
            </a:r>
            <a:endParaRPr lang="es-ES" dirty="0" smtClean="0"/>
          </a:p>
          <a:p>
            <a:r>
              <a:rPr lang="es-MX" dirty="0" smtClean="0"/>
              <a:t>Queda prohibido ingerir alimentos dentro </a:t>
            </a:r>
            <a:r>
              <a:rPr lang="es-MX" smtClean="0"/>
              <a:t>del salón.</a:t>
            </a:r>
            <a:endParaRPr lang="es-ES" dirty="0" smtClean="0"/>
          </a:p>
          <a:p>
            <a:endParaRPr lang="es-ES" dirty="0" smtClean="0"/>
          </a:p>
          <a:p>
            <a:endParaRPr lang="es-ES" dirty="0"/>
          </a:p>
        </p:txBody>
      </p:sp>
    </p:spTree>
    <p:extLst>
      <p:ext uri="{BB962C8B-B14F-4D97-AF65-F5344CB8AC3E}">
        <p14:creationId xmlns="" xmlns:p14="http://schemas.microsoft.com/office/powerpoint/2010/main" val="1342558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750" y="79375"/>
            <a:ext cx="6781800" cy="1114425"/>
          </a:xfrm>
        </p:spPr>
        <p:txBody>
          <a:bodyPr/>
          <a:lstStyle/>
          <a:p>
            <a:r>
              <a:rPr lang="es-ES" dirty="0" smtClean="0"/>
              <a:t>ENFOQUE</a:t>
            </a:r>
            <a:endParaRPr lang="es-ES" dirty="0"/>
          </a:p>
        </p:txBody>
      </p:sp>
      <p:sp>
        <p:nvSpPr>
          <p:cNvPr id="3" name="Marcador de contenido 2"/>
          <p:cNvSpPr>
            <a:spLocks noGrp="1"/>
          </p:cNvSpPr>
          <p:nvPr>
            <p:ph idx="1"/>
          </p:nvPr>
        </p:nvSpPr>
        <p:spPr>
          <a:xfrm>
            <a:off x="762000" y="1000125"/>
            <a:ext cx="7543800" cy="3886200"/>
          </a:xfrm>
        </p:spPr>
        <p:txBody>
          <a:bodyPr/>
          <a:lstStyle/>
          <a:p>
            <a:r>
              <a:rPr lang="es-ES" dirty="0" smtClean="0"/>
              <a:t>Que </a:t>
            </a:r>
            <a:r>
              <a:rPr lang="es-ES" dirty="0"/>
              <a:t>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dirty="0"/>
              <a:t> </a:t>
            </a:r>
            <a:endParaRPr lang="es-ES" dirty="0"/>
          </a:p>
        </p:txBody>
      </p:sp>
    </p:spTree>
    <p:extLst>
      <p:ext uri="{BB962C8B-B14F-4D97-AF65-F5344CB8AC3E}">
        <p14:creationId xmlns="" xmlns:p14="http://schemas.microsoft.com/office/powerpoint/2010/main" val="2767842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60375"/>
            <a:ext cx="6781800" cy="1600200"/>
          </a:xfrm>
        </p:spPr>
        <p:txBody>
          <a:bodyPr>
            <a:normAutofit/>
          </a:bodyPr>
          <a:lstStyle/>
          <a:p>
            <a:r>
              <a:rPr lang="es-ES" sz="4400" dirty="0" smtClean="0"/>
              <a:t>PROPÓSITO</a:t>
            </a:r>
            <a:endParaRPr lang="es-ES" sz="4400" dirty="0"/>
          </a:p>
        </p:txBody>
      </p:sp>
      <p:sp>
        <p:nvSpPr>
          <p:cNvPr id="3" name="Marcador de contenido 2"/>
          <p:cNvSpPr>
            <a:spLocks noGrp="1"/>
          </p:cNvSpPr>
          <p:nvPr>
            <p:ph idx="1"/>
          </p:nvPr>
        </p:nvSpPr>
        <p:spPr>
          <a:xfrm>
            <a:off x="762000" y="2095499"/>
            <a:ext cx="7543800" cy="3349626"/>
          </a:xfrm>
        </p:spPr>
        <p:txBody>
          <a:bodyPr>
            <a:noAutofit/>
          </a:bodyPr>
          <a:lstStyle/>
          <a:p>
            <a:r>
              <a:rPr lang="es-ES" sz="2000" dirty="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Tree>
    <p:extLst>
      <p:ext uri="{BB962C8B-B14F-4D97-AF65-F5344CB8AC3E}">
        <p14:creationId xmlns="" xmlns:p14="http://schemas.microsoft.com/office/powerpoint/2010/main" val="3122044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1273175"/>
            <a:ext cx="7543800" cy="3886200"/>
          </a:xfrm>
        </p:spPr>
        <p:txBody>
          <a:bodyPr>
            <a:noAutofit/>
          </a:bodyPr>
          <a:lstStyle/>
          <a:p>
            <a:r>
              <a:rPr lang="es-ES" sz="2000" dirty="0">
                <a:latin typeface="Arial"/>
                <a:cs typeface="Arial"/>
              </a:rPr>
              <a:t>De la misma manera se abordan los conceptos de fracción y número decimal, sus aplicaciones y los procesos correspondientes a su formalización, acudiendo al apoyo que brinda el uso dela 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a:t>
            </a:r>
            <a:r>
              <a:rPr lang="es-ES" sz="1800" dirty="0">
                <a:latin typeface="Arial"/>
                <a:cs typeface="Arial"/>
              </a:rPr>
              <a:t>operaciones</a:t>
            </a:r>
            <a:r>
              <a:rPr lang="es-ES" sz="2000" dirty="0">
                <a:latin typeface="Arial"/>
                <a:cs typeface="Arial"/>
              </a:rPr>
              <a:t>,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dirty="0">
              <a:latin typeface="Arial"/>
              <a:cs typeface="Arial"/>
            </a:endParaRPr>
          </a:p>
          <a:p>
            <a:endParaRPr lang="es-ES" sz="2000" dirty="0"/>
          </a:p>
        </p:txBody>
      </p:sp>
    </p:spTree>
    <p:extLst>
      <p:ext uri="{BB962C8B-B14F-4D97-AF65-F5344CB8AC3E}">
        <p14:creationId xmlns="" xmlns:p14="http://schemas.microsoft.com/office/powerpoint/2010/main" val="423586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625" y="190500"/>
            <a:ext cx="6781800" cy="1600200"/>
          </a:xfrm>
        </p:spPr>
        <p:txBody>
          <a:bodyPr>
            <a:normAutofit fontScale="90000"/>
          </a:bodyPr>
          <a:lstStyle/>
          <a:p>
            <a:r>
              <a:rPr lang="es-ES" dirty="0" smtClean="0"/>
              <a:t>UNIDADES DE APRENDIZAJE</a:t>
            </a:r>
            <a:endParaRPr lang="es-ES" dirty="0"/>
          </a:p>
        </p:txBody>
      </p:sp>
      <p:sp>
        <p:nvSpPr>
          <p:cNvPr id="3" name="Marcador de contenido 2"/>
          <p:cNvSpPr>
            <a:spLocks noGrp="1"/>
          </p:cNvSpPr>
          <p:nvPr>
            <p:ph idx="1"/>
          </p:nvPr>
        </p:nvSpPr>
        <p:spPr>
          <a:xfrm>
            <a:off x="222251" y="2098675"/>
            <a:ext cx="8556624" cy="3886200"/>
          </a:xfrm>
        </p:spPr>
        <p:txBody>
          <a:bodyPr>
            <a:normAutofit lnSpcReduction="10000"/>
          </a:bodyPr>
          <a:lstStyle/>
          <a:p>
            <a:pPr marL="0" lvl="0" indent="0">
              <a:buNone/>
            </a:pPr>
            <a:r>
              <a:rPr lang="es-MX" dirty="0" smtClean="0">
                <a:latin typeface="Arial"/>
                <a:cs typeface="Arial"/>
              </a:rPr>
              <a:t>1. LAS </a:t>
            </a:r>
            <a:r>
              <a:rPr lang="es-MX" dirty="0">
                <a:latin typeface="Arial"/>
                <a:cs typeface="Arial"/>
              </a:rPr>
              <a:t>MATEMÁTICAS EN LA EDUCACIÓN </a:t>
            </a:r>
            <a:r>
              <a:rPr lang="es-MX" dirty="0" smtClean="0">
                <a:latin typeface="Arial"/>
                <a:cs typeface="Arial"/>
              </a:rPr>
              <a:t>PREESCOLAR</a:t>
            </a:r>
          </a:p>
          <a:p>
            <a:pPr marL="0" lvl="0" indent="0">
              <a:buNone/>
            </a:pPr>
            <a:endParaRPr lang="es-ES_tradnl" dirty="0">
              <a:latin typeface="Arial"/>
              <a:cs typeface="Arial"/>
            </a:endParaRPr>
          </a:p>
          <a:p>
            <a:pPr marL="0" lvl="0" indent="0">
              <a:buNone/>
            </a:pPr>
            <a:r>
              <a:rPr lang="es-MX" dirty="0" smtClean="0">
                <a:latin typeface="Arial"/>
                <a:cs typeface="Arial"/>
              </a:rPr>
              <a:t>2. DE </a:t>
            </a:r>
            <a:r>
              <a:rPr lang="es-MX" dirty="0">
                <a:latin typeface="Arial"/>
                <a:cs typeface="Arial"/>
              </a:rPr>
              <a:t>LOS NÚMEROS EN CONTEXTO A SU FUNDAMENTACIÓN </a:t>
            </a:r>
            <a:r>
              <a:rPr lang="es-MX" dirty="0" smtClean="0">
                <a:latin typeface="Arial"/>
                <a:cs typeface="Arial"/>
              </a:rPr>
              <a:t>CONCEPTUAL</a:t>
            </a:r>
          </a:p>
          <a:p>
            <a:pPr marL="0" lvl="0" indent="0">
              <a:buNone/>
            </a:pPr>
            <a:endParaRPr lang="es-MX" dirty="0" smtClean="0">
              <a:latin typeface="Arial"/>
              <a:cs typeface="Arial"/>
            </a:endParaRPr>
          </a:p>
          <a:p>
            <a:pPr marL="0" indent="0">
              <a:buNone/>
            </a:pPr>
            <a:r>
              <a:rPr lang="es-MX" dirty="0" smtClean="0">
                <a:latin typeface="Arial"/>
                <a:cs typeface="Arial"/>
              </a:rPr>
              <a:t>3. </a:t>
            </a:r>
            <a:r>
              <a:rPr lang="es-ES" dirty="0">
                <a:latin typeface="Arial"/>
                <a:cs typeface="Arial"/>
              </a:rPr>
              <a:t>PROBLEMAS DE ENSEÑANZA RELACIONADOS CON LAS OPERACIONES ARITMÉTICAS</a:t>
            </a:r>
            <a:endParaRPr lang="es-ES_tradnl" dirty="0">
              <a:latin typeface="Arial"/>
              <a:cs typeface="Arial"/>
            </a:endParaRPr>
          </a:p>
          <a:p>
            <a:pPr marL="0" lvl="0" indent="0">
              <a:buNone/>
            </a:pPr>
            <a:endParaRPr lang="es-ES_tradnl" dirty="0" smtClean="0">
              <a:latin typeface="Arial"/>
              <a:cs typeface="Arial"/>
            </a:endParaRPr>
          </a:p>
          <a:p>
            <a:pPr marL="0" lvl="0" indent="0">
              <a:buNone/>
            </a:pPr>
            <a:r>
              <a:rPr lang="es-ES_tradnl" dirty="0" smtClean="0">
                <a:latin typeface="Arial"/>
                <a:cs typeface="Arial"/>
              </a:rPr>
              <a:t>4. </a:t>
            </a:r>
            <a:r>
              <a:rPr lang="es-ES" dirty="0">
                <a:latin typeface="Arial"/>
                <a:cs typeface="Arial"/>
              </a:rPr>
              <a:t>ASPECTOS DIDÁCTICOS Y CONCEPTUALES DE LAS FRACCIONES COMUNES Y</a:t>
            </a:r>
            <a:r>
              <a:rPr lang="es-ES_tradnl" dirty="0">
                <a:latin typeface="Arial"/>
                <a:cs typeface="Arial"/>
              </a:rPr>
              <a:t> </a:t>
            </a:r>
            <a:r>
              <a:rPr lang="es-ES_tradnl" dirty="0" smtClean="0">
                <a:latin typeface="Arial"/>
                <a:cs typeface="Arial"/>
              </a:rPr>
              <a:t>NÚMEROS DECIMALES</a:t>
            </a:r>
            <a:endParaRPr lang="es-ES_tradnl" dirty="0">
              <a:latin typeface="Arial"/>
              <a:cs typeface="Arial"/>
            </a:endParaRPr>
          </a:p>
          <a:p>
            <a:endParaRPr lang="es-ES" dirty="0">
              <a:latin typeface="Arial"/>
              <a:cs typeface="Arial"/>
            </a:endParaRPr>
          </a:p>
        </p:txBody>
      </p:sp>
    </p:spTree>
    <p:extLst>
      <p:ext uri="{BB962C8B-B14F-4D97-AF65-F5344CB8AC3E}">
        <p14:creationId xmlns="" xmlns:p14="http://schemas.microsoft.com/office/powerpoint/2010/main" val="30159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301625"/>
            <a:ext cx="6781800" cy="1600200"/>
          </a:xfrm>
        </p:spPr>
        <p:txBody>
          <a:bodyPr/>
          <a:lstStyle/>
          <a:p>
            <a:r>
              <a:rPr lang="es-ES" dirty="0" smtClean="0"/>
              <a:t>TEMAS</a:t>
            </a:r>
            <a:endParaRPr lang="es-ES" dirty="0"/>
          </a:p>
        </p:txBody>
      </p:sp>
      <p:sp>
        <p:nvSpPr>
          <p:cNvPr id="3" name="Marcador de contenido 2"/>
          <p:cNvSpPr>
            <a:spLocks noGrp="1"/>
          </p:cNvSpPr>
          <p:nvPr>
            <p:ph idx="1"/>
          </p:nvPr>
        </p:nvSpPr>
        <p:spPr>
          <a:xfrm>
            <a:off x="762000" y="2098675"/>
            <a:ext cx="7543800" cy="3886200"/>
          </a:xfrm>
        </p:spPr>
        <p:txBody>
          <a:bodyPr>
            <a:normAutofit lnSpcReduction="10000"/>
          </a:bodyPr>
          <a:lstStyle/>
          <a:p>
            <a:pPr marL="0" lvl="0" indent="0">
              <a:buNone/>
            </a:pPr>
            <a:r>
              <a:rPr lang="es-MX" dirty="0">
                <a:latin typeface="Arial"/>
                <a:cs typeface="Arial"/>
              </a:rPr>
              <a:t>LAS MATEMÁTICAS EN LA EDUCACIÓN PREESCOLAR</a:t>
            </a:r>
            <a:endParaRPr lang="es-ES_tradnl" dirty="0">
              <a:latin typeface="Arial"/>
              <a:cs typeface="Arial"/>
            </a:endParaRPr>
          </a:p>
          <a:p>
            <a:r>
              <a:rPr lang="es-MX" dirty="0" smtClean="0">
                <a:latin typeface="Arial"/>
                <a:cs typeface="Arial"/>
              </a:rPr>
              <a:t>Los </a:t>
            </a:r>
            <a:r>
              <a:rPr lang="es-MX" dirty="0">
                <a:latin typeface="Arial"/>
                <a:cs typeface="Arial"/>
              </a:rPr>
              <a:t>contenidos matemáticos y su relación con los principios pedagógicos del Primer Periodo Escolar (SEP, 2011).</a:t>
            </a:r>
            <a:endParaRPr lang="es-ES_tradnl" dirty="0">
              <a:latin typeface="Arial"/>
              <a:cs typeface="Arial"/>
            </a:endParaRPr>
          </a:p>
          <a:p>
            <a:r>
              <a:rPr lang="es-MX" dirty="0" smtClean="0">
                <a:latin typeface="Arial"/>
                <a:cs typeface="Arial"/>
              </a:rPr>
              <a:t>Las </a:t>
            </a:r>
            <a:r>
              <a:rPr lang="es-MX" dirty="0">
                <a:latin typeface="Arial"/>
                <a:cs typeface="Arial"/>
              </a:rPr>
              <a:t>competencias matemáticas y su relación con los estándares curriculares del Primer Periodo Escolar (SEP, 2011).</a:t>
            </a:r>
            <a:endParaRPr lang="es-ES_tradnl" dirty="0">
              <a:latin typeface="Arial"/>
              <a:cs typeface="Arial"/>
            </a:endParaRPr>
          </a:p>
          <a:p>
            <a:r>
              <a:rPr lang="es-MX" dirty="0" smtClean="0">
                <a:latin typeface="Arial"/>
                <a:cs typeface="Arial"/>
              </a:rPr>
              <a:t>La </a:t>
            </a:r>
            <a:r>
              <a:rPr lang="es-MX" dirty="0">
                <a:latin typeface="Arial"/>
                <a:cs typeface="Arial"/>
              </a:rPr>
              <a:t>resolución de problemas como un medio para aprender.</a:t>
            </a:r>
            <a:endParaRPr lang="es-ES_tradnl" dirty="0">
              <a:latin typeface="Arial"/>
              <a:cs typeface="Arial"/>
            </a:endParaRPr>
          </a:p>
          <a:p>
            <a:endParaRPr lang="es-ES" dirty="0">
              <a:latin typeface="Arial"/>
              <a:cs typeface="Arial"/>
            </a:endParaRPr>
          </a:p>
        </p:txBody>
      </p:sp>
    </p:spTree>
    <p:extLst>
      <p:ext uri="{BB962C8B-B14F-4D97-AF65-F5344CB8AC3E}">
        <p14:creationId xmlns="" xmlns:p14="http://schemas.microsoft.com/office/powerpoint/2010/main" val="419941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5759450"/>
          </a:xfrm>
        </p:spPr>
        <p:txBody>
          <a:bodyPr>
            <a:normAutofit fontScale="85000" lnSpcReduction="20000"/>
          </a:bodyPr>
          <a:lstStyle/>
          <a:p>
            <a:pPr marL="0" lvl="0" indent="0">
              <a:buNone/>
            </a:pPr>
            <a:r>
              <a:rPr lang="es-MX" dirty="0">
                <a:latin typeface="Arial"/>
                <a:cs typeface="Arial"/>
              </a:rPr>
              <a:t>DE LOS NÚMEROS EN CONTEXTO A SU FUNDAMENTACIÓN CONCEPTUAL</a:t>
            </a:r>
            <a:endParaRPr lang="es-ES_tradnl" dirty="0">
              <a:latin typeface="Arial"/>
              <a:cs typeface="Arial"/>
            </a:endParaRPr>
          </a:p>
          <a:p>
            <a:pPr lvl="1"/>
            <a:r>
              <a:rPr lang="es-MX" sz="2400" dirty="0">
                <a:latin typeface="Arial"/>
                <a:cs typeface="Arial"/>
              </a:rPr>
              <a:t>Desarrollo didáctico y conceptual de la noción de número y su relación con las operaciones aritméticas, sus propiedades y sus algoritmos convencionales.</a:t>
            </a:r>
            <a:endParaRPr lang="es-ES_tradnl" sz="2400" dirty="0">
              <a:latin typeface="Arial"/>
              <a:cs typeface="Arial"/>
            </a:endParaRPr>
          </a:p>
          <a:p>
            <a:pPr lvl="1"/>
            <a:r>
              <a:rPr lang="es-MX" sz="2400" dirty="0">
                <a:latin typeface="Arial"/>
                <a:cs typeface="Arial"/>
              </a:rPr>
              <a:t>El número como objeto de estudio: relación de orden, números ordinales y números cardinales, formas de representación, composición y descomposición de un número mediante suma y resta, múltiplos, divisores y el teorema fundamental de la aritmética.</a:t>
            </a:r>
            <a:endParaRPr lang="es-ES_tradnl" sz="2400" dirty="0">
              <a:latin typeface="Arial"/>
              <a:cs typeface="Arial"/>
            </a:endParaRPr>
          </a:p>
          <a:p>
            <a:pPr lvl="1"/>
            <a:r>
              <a:rPr lang="es-MX" sz="2400" dirty="0">
                <a:latin typeface="Arial"/>
                <a:cs typeface="Arial"/>
              </a:rPr>
              <a:t>Sistema decimal de numeración.</a:t>
            </a:r>
            <a:endParaRPr lang="es-ES_tradnl" sz="2400" dirty="0">
              <a:latin typeface="Arial"/>
              <a:cs typeface="Arial"/>
            </a:endParaRPr>
          </a:p>
          <a:p>
            <a:pPr lvl="1"/>
            <a:r>
              <a:rPr lang="es-MX" sz="2400" dirty="0">
                <a:latin typeface="Arial"/>
                <a:cs typeface="Arial"/>
              </a:rPr>
              <a:t>Sistemas de numeración posicionales con base distinta a 10.</a:t>
            </a:r>
            <a:endParaRPr lang="es-ES_tradnl" sz="2400" dirty="0">
              <a:latin typeface="Arial"/>
              <a:cs typeface="Arial"/>
            </a:endParaRPr>
          </a:p>
          <a:p>
            <a:pPr lvl="1"/>
            <a:r>
              <a:rPr lang="es-MX" sz="2400" dirty="0">
                <a:latin typeface="Arial"/>
                <a:cs typeface="Arial"/>
              </a:rPr>
              <a:t>El número como objeto de aprendizaje para su enseñanza: estudio de clases, enfoque de resolución de problemas y teoría de las situaciones didácticas en el análisis de casos en video y/o registros.</a:t>
            </a:r>
            <a:endParaRPr lang="es-ES_tradnl" sz="2400" dirty="0">
              <a:latin typeface="Arial"/>
              <a:cs typeface="Arial"/>
            </a:endParaRPr>
          </a:p>
          <a:p>
            <a:pPr lvl="1"/>
            <a:r>
              <a:rPr lang="es-MX" sz="2400" dirty="0">
                <a:latin typeface="Arial"/>
                <a:cs typeface="Arial"/>
              </a:rPr>
              <a:t>Revisión de los contenidos y orientaciones didácticas del eje “sentido numérico y pensamiento algebraico” de los programas de estudio de la escuela primaria.</a:t>
            </a:r>
            <a:endParaRPr lang="es-ES_tradnl" sz="2400" dirty="0">
              <a:latin typeface="Arial"/>
              <a:cs typeface="Arial"/>
            </a:endParaRPr>
          </a:p>
          <a:p>
            <a:endParaRPr lang="es-ES" dirty="0">
              <a:latin typeface="Arial"/>
              <a:cs typeface="Arial"/>
            </a:endParaRPr>
          </a:p>
        </p:txBody>
      </p:sp>
    </p:spTree>
    <p:extLst>
      <p:ext uri="{BB962C8B-B14F-4D97-AF65-F5344CB8AC3E}">
        <p14:creationId xmlns="" xmlns:p14="http://schemas.microsoft.com/office/powerpoint/2010/main" val="781183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4743450"/>
          </a:xfrm>
        </p:spPr>
        <p:txBody>
          <a:bodyPr>
            <a:normAutofit fontScale="92500"/>
          </a:bodyPr>
          <a:lstStyle/>
          <a:p>
            <a:pPr marL="0" lvl="0" indent="0">
              <a:buNone/>
            </a:pPr>
            <a:r>
              <a:rPr lang="es-MX" dirty="0">
                <a:latin typeface="Arial"/>
                <a:cs typeface="Arial"/>
              </a:rPr>
              <a:t>PROBLEMAS DE ENSEÑANZA RELACIONADOS CON LAS OPERACIONES ARITMÉTICAS</a:t>
            </a:r>
            <a:endParaRPr lang="es-ES_tradnl" dirty="0">
              <a:latin typeface="Arial"/>
              <a:cs typeface="Arial"/>
            </a:endParaRPr>
          </a:p>
          <a:p>
            <a:pPr lvl="1"/>
            <a:r>
              <a:rPr lang="es-MX" sz="2400" dirty="0">
                <a:latin typeface="Arial"/>
                <a:cs typeface="Arial"/>
              </a:rPr>
              <a:t>Resolución de problemas que impliquen los diversos significados que tienen las operaciones aritméticas.</a:t>
            </a:r>
            <a:endParaRPr lang="es-ES_tradnl" sz="2400" dirty="0">
              <a:latin typeface="Arial"/>
              <a:cs typeface="Arial"/>
            </a:endParaRPr>
          </a:p>
          <a:p>
            <a:pPr lvl="1"/>
            <a:r>
              <a:rPr lang="es-MX" sz="2400" dirty="0">
                <a:latin typeface="Arial"/>
                <a:cs typeface="Arial"/>
              </a:rPr>
              <a:t>Propiedades de las operaciones y su relación con los algoritmos convencionales.</a:t>
            </a:r>
            <a:endParaRPr lang="es-ES_tradnl" sz="2400" dirty="0">
              <a:latin typeface="Arial"/>
              <a:cs typeface="Arial"/>
            </a:endParaRPr>
          </a:p>
          <a:p>
            <a:pPr lvl="1"/>
            <a:r>
              <a:rPr lang="es-MX" sz="2400" dirty="0">
                <a:latin typeface="Arial"/>
                <a:cs typeface="Arial"/>
              </a:rPr>
              <a:t>Las operaciones aritméticas como objetos de enseñanza en la educación preescolar: procesos, estrategias y principales obstáculos para su aprendizaje.</a:t>
            </a:r>
            <a:endParaRPr lang="es-ES_tradnl" sz="2400" dirty="0">
              <a:latin typeface="Arial"/>
              <a:cs typeface="Arial"/>
            </a:endParaRPr>
          </a:p>
          <a:p>
            <a:pPr lvl="1"/>
            <a:r>
              <a:rPr lang="es-MX" sz="2400" dirty="0">
                <a:latin typeface="Arial"/>
                <a:cs typeface="Arial"/>
              </a:rPr>
              <a:t>Estimación y cálculo </a:t>
            </a:r>
            <a:r>
              <a:rPr lang="es-MX" sz="2400" dirty="0" smtClean="0">
                <a:latin typeface="Arial"/>
                <a:cs typeface="Arial"/>
              </a:rPr>
              <a:t>mental.</a:t>
            </a:r>
            <a:endParaRPr lang="es-ES_tradnl" sz="2400" dirty="0">
              <a:latin typeface="Arial"/>
              <a:cs typeface="Arial"/>
            </a:endParaRPr>
          </a:p>
          <a:p>
            <a:pPr lvl="1"/>
            <a:r>
              <a:rPr lang="es-MX" dirty="0" smtClean="0">
                <a:latin typeface="Arial"/>
                <a:cs typeface="Arial"/>
              </a:rPr>
              <a:t>Noción </a:t>
            </a:r>
            <a:r>
              <a:rPr lang="es-MX" dirty="0">
                <a:latin typeface="Arial"/>
                <a:cs typeface="Arial"/>
              </a:rPr>
              <a:t>de variable didáctica y su papel en la selección y diseño de situaciones problemáticas.</a:t>
            </a:r>
            <a:r>
              <a:rPr lang="es-ES_tradnl" dirty="0">
                <a:latin typeface="Arial"/>
                <a:cs typeface="Arial"/>
              </a:rPr>
              <a:t> </a:t>
            </a:r>
            <a:endParaRPr lang="es-ES" dirty="0">
              <a:latin typeface="Arial"/>
              <a:cs typeface="Arial"/>
            </a:endParaRPr>
          </a:p>
        </p:txBody>
      </p:sp>
    </p:spTree>
    <p:extLst>
      <p:ext uri="{BB962C8B-B14F-4D97-AF65-F5344CB8AC3E}">
        <p14:creationId xmlns="" xmlns:p14="http://schemas.microsoft.com/office/powerpoint/2010/main" val="3772246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685800"/>
            <a:ext cx="7543800" cy="5092700"/>
          </a:xfrm>
        </p:spPr>
        <p:txBody>
          <a:bodyPr>
            <a:normAutofit fontScale="92500"/>
          </a:bodyPr>
          <a:lstStyle/>
          <a:p>
            <a:pPr marL="0" lvl="0" indent="0">
              <a:buNone/>
            </a:pPr>
            <a:r>
              <a:rPr lang="es-MX" dirty="0">
                <a:latin typeface="Arial"/>
                <a:cs typeface="Arial"/>
              </a:rPr>
              <a:t>ASPECTOS DIDÁCTICOS Y CONCEPTUALES DE LAS FRACCIONES COMUNES Y NÚMEROS </a:t>
            </a:r>
            <a:r>
              <a:rPr lang="es-MX" dirty="0" smtClean="0">
                <a:latin typeface="Arial"/>
                <a:cs typeface="Arial"/>
              </a:rPr>
              <a:t> </a:t>
            </a:r>
            <a:r>
              <a:rPr lang="es-MX" dirty="0">
                <a:latin typeface="Arial"/>
                <a:cs typeface="Arial"/>
              </a:rPr>
              <a:t>DECIMALES</a:t>
            </a:r>
            <a:endParaRPr lang="es-ES_tradnl" dirty="0">
              <a:latin typeface="Arial"/>
              <a:cs typeface="Arial"/>
            </a:endParaRPr>
          </a:p>
          <a:p>
            <a:pPr lvl="1"/>
            <a:r>
              <a:rPr lang="es-MX" sz="2400" dirty="0">
                <a:latin typeface="Arial"/>
                <a:cs typeface="Arial"/>
              </a:rPr>
              <a:t>Desarrollo didáctico de las nociones de fracción común y de número decimal.</a:t>
            </a:r>
            <a:endParaRPr lang="es-ES_tradnl" sz="2400" dirty="0">
              <a:latin typeface="Arial"/>
              <a:cs typeface="Arial"/>
            </a:endParaRPr>
          </a:p>
          <a:p>
            <a:pPr lvl="1"/>
            <a:r>
              <a:rPr lang="es-MX" sz="2400" dirty="0">
                <a:latin typeface="Arial"/>
                <a:cs typeface="Arial"/>
              </a:rPr>
              <a:t>Resolución de problemas que involucran el uso de fracciones comunes y números decimales.</a:t>
            </a:r>
            <a:endParaRPr lang="es-ES_tradnl" sz="2400" dirty="0">
              <a:latin typeface="Arial"/>
              <a:cs typeface="Arial"/>
            </a:endParaRPr>
          </a:p>
          <a:p>
            <a:pPr lvl="1"/>
            <a:r>
              <a:rPr lang="es-MX" sz="2400" dirty="0">
                <a:latin typeface="Arial"/>
                <a:cs typeface="Arial"/>
              </a:rPr>
              <a:t>Algoritmos convencionales para la suma, resta, producto y cociente con fracciones comunes y números decimales: su comprensión con base en las propiedades de los números y sus operaciones.</a:t>
            </a:r>
            <a:endParaRPr lang="es-ES_tradnl" sz="2400" dirty="0">
              <a:latin typeface="Arial"/>
              <a:cs typeface="Arial"/>
            </a:endParaRPr>
          </a:p>
          <a:p>
            <a:pPr lvl="1"/>
            <a:r>
              <a:rPr lang="es-MX" sz="2400" dirty="0">
                <a:latin typeface="Arial"/>
                <a:cs typeface="Arial"/>
              </a:rPr>
              <a:t> Dificultades en el aprendizaje y la enseñanza de las fracciones comunes y los números </a:t>
            </a:r>
            <a:r>
              <a:rPr lang="es-MX" sz="2400" dirty="0" smtClean="0">
                <a:latin typeface="Arial"/>
                <a:cs typeface="Arial"/>
              </a:rPr>
              <a:t>decimales.</a:t>
            </a:r>
            <a:endParaRPr lang="es-ES_tradnl" sz="2400" dirty="0">
              <a:latin typeface="Arial"/>
              <a:cs typeface="Arial"/>
            </a:endParaRPr>
          </a:p>
          <a:p>
            <a:pPr lvl="1"/>
            <a:r>
              <a:rPr lang="es-MX" dirty="0" smtClean="0">
                <a:latin typeface="Arial"/>
                <a:cs typeface="Arial"/>
              </a:rPr>
              <a:t>Uso </a:t>
            </a:r>
            <a:r>
              <a:rPr lang="es-MX" dirty="0">
                <a:latin typeface="Arial"/>
                <a:cs typeface="Arial"/>
              </a:rPr>
              <a:t>de recursos tecnológicos para favorecer la conceptualización y operatividad con fracciones </a:t>
            </a:r>
            <a:endParaRPr lang="es-ES" dirty="0">
              <a:latin typeface="Arial"/>
              <a:cs typeface="Arial"/>
            </a:endParaRPr>
          </a:p>
        </p:txBody>
      </p:sp>
    </p:spTree>
    <p:extLst>
      <p:ext uri="{BB962C8B-B14F-4D97-AF65-F5344CB8AC3E}">
        <p14:creationId xmlns="" xmlns:p14="http://schemas.microsoft.com/office/powerpoint/2010/main" val="3730300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pel de periódico">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Papel de periódico.thmx</Template>
  <TotalTime>225</TotalTime>
  <Words>1903</Words>
  <Application>Microsoft Office PowerPoint</Application>
  <PresentationFormat>Presentación en pantalla (4:3)</PresentationFormat>
  <Paragraphs>376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Papel de periódico</vt:lpstr>
      <vt:lpstr>PENSAMIENTO CUANTITATIVO</vt:lpstr>
      <vt:lpstr>ENFOQUE</vt:lpstr>
      <vt:lpstr>PROPÓSITO</vt:lpstr>
      <vt:lpstr>Diapositiva 4</vt:lpstr>
      <vt:lpstr>UNIDADES DE APRENDIZAJE</vt:lpstr>
      <vt:lpstr>TEMAS</vt:lpstr>
      <vt:lpstr>Diapositiva 7</vt:lpstr>
      <vt:lpstr>Diapositiva 8</vt:lpstr>
      <vt:lpstr>Diapositiva 9</vt:lpstr>
      <vt:lpstr>BIBLIOGRAFÍA </vt:lpstr>
      <vt:lpstr>ORIENTACIONES DIDÁCTICAS</vt:lpstr>
      <vt:lpstr>RASGOS DEL PERFIL DE EGRESO</vt:lpstr>
      <vt:lpstr>MATERIAS SUBCECUENTES</vt:lpstr>
      <vt:lpstr>Diapositiva 14</vt:lpstr>
      <vt:lpstr>CRITERIOS DE EVALUACIÓN</vt:lpstr>
      <vt:lpstr>FECHAS DE EVALUACIÓN</vt:lpstr>
      <vt:lpstr>JORNADAS DE OBSERVACIÓN</vt:lpstr>
      <vt:lpstr>REGLAMENTO AL INTERIOR DEL AULA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CUANTITATIVO</dc:title>
  <dc:creator>Tere Cerda</dc:creator>
  <cp:lastModifiedBy>Your User Name</cp:lastModifiedBy>
  <cp:revision>15</cp:revision>
  <dcterms:created xsi:type="dcterms:W3CDTF">2012-08-16T14:59:14Z</dcterms:created>
  <dcterms:modified xsi:type="dcterms:W3CDTF">2012-08-28T03:42:01Z</dcterms:modified>
</cp:coreProperties>
</file>