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4" r:id="rId5"/>
    <p:sldId id="265" r:id="rId6"/>
    <p:sldId id="266" r:id="rId7"/>
    <p:sldId id="262" r:id="rId8"/>
    <p:sldId id="267" r:id="rId9"/>
    <p:sldId id="263" r:id="rId10"/>
    <p:sldId id="268" r:id="rId11"/>
    <p:sldId id="269" r:id="rId12"/>
    <p:sldId id="270" r:id="rId13"/>
    <p:sldId id="271" r:id="rId14"/>
  </p:sldIdLst>
  <p:sldSz cx="9144000" cy="6858000" type="screen4x3"/>
  <p:notesSz cx="7027863" cy="9313863"/>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2500"/>
    <a:srgbClr val="CC3300"/>
    <a:srgbClr val="0066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145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FE78E8BB-4F8D-4B3E-8C6C-7EEFB7DDEAEB}"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B929FF40-6E8D-4A6E-82CC-0126366CC9BC}"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FA4A46DD-D2B5-4FB6-815E-B293B118B448}" type="slidenum">
              <a:rPr lang="es-ES"/>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600200"/>
            <a:ext cx="8229600" cy="4525963"/>
          </a:xfrm>
        </p:spPr>
        <p:txBody>
          <a:bodyPr/>
          <a:lstStyle/>
          <a:p>
            <a:endParaRPr lang="es-ES"/>
          </a:p>
        </p:txBody>
      </p:sp>
      <p:sp>
        <p:nvSpPr>
          <p:cNvPr id="4" name="3 Marcador de fecha"/>
          <p:cNvSpPr>
            <a:spLocks noGrp="1"/>
          </p:cNvSpPr>
          <p:nvPr>
            <p:ph type="dt" sz="half" idx="10"/>
          </p:nvPr>
        </p:nvSpPr>
        <p:spPr>
          <a:xfrm>
            <a:off x="457200" y="6245225"/>
            <a:ext cx="2133600" cy="476250"/>
          </a:xfrm>
        </p:spPr>
        <p:txBody>
          <a:bodyPr/>
          <a:lstStyle>
            <a:lvl1pPr>
              <a:defRPr/>
            </a:lvl1pPr>
          </a:lstStyle>
          <a:p>
            <a:endParaRPr lang="es-ES"/>
          </a:p>
        </p:txBody>
      </p:sp>
      <p:sp>
        <p:nvSpPr>
          <p:cNvPr id="5" name="4 Marcador de pie de página"/>
          <p:cNvSpPr>
            <a:spLocks noGrp="1"/>
          </p:cNvSpPr>
          <p:nvPr>
            <p:ph type="ftr" sz="quarter" idx="11"/>
          </p:nvPr>
        </p:nvSpPr>
        <p:spPr>
          <a:xfrm>
            <a:off x="3124200" y="6245225"/>
            <a:ext cx="2895600" cy="476250"/>
          </a:xfrm>
        </p:spPr>
        <p:txBody>
          <a:bodyPr/>
          <a:lstStyle>
            <a:lvl1pPr>
              <a:defRPr/>
            </a:lvl1pPr>
          </a:lstStyle>
          <a:p>
            <a:endParaRPr lang="es-ES"/>
          </a:p>
        </p:txBody>
      </p:sp>
      <p:sp>
        <p:nvSpPr>
          <p:cNvPr id="6" name="5 Marcador de número de diapositiva"/>
          <p:cNvSpPr>
            <a:spLocks noGrp="1"/>
          </p:cNvSpPr>
          <p:nvPr>
            <p:ph type="sldNum" sz="quarter" idx="12"/>
          </p:nvPr>
        </p:nvSpPr>
        <p:spPr>
          <a:xfrm>
            <a:off x="6553200" y="6245225"/>
            <a:ext cx="2133600" cy="476250"/>
          </a:xfrm>
        </p:spPr>
        <p:txBody>
          <a:bodyPr/>
          <a:lstStyle>
            <a:lvl1pPr>
              <a:defRPr/>
            </a:lvl1pPr>
          </a:lstStyle>
          <a:p>
            <a:fld id="{63AB3319-8CCF-48D2-8F02-553C21B4B65F}"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03520CB3-D0AA-4B06-A33B-720C16677FD1}"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0A703545-DB96-41CD-94CB-575911604863}"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2E72D5CD-3F74-45D7-94F2-F79F25292480}"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8558049B-0FCA-49F2-966A-9AB764DC74B5}"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467FA441-B37A-43E7-8BE3-A57C9472B9DA}"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7FBB1F61-6DF8-43EE-81A8-85E9AC17C3E0}"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2E623825-FCDC-418A-98F6-F793349DB57F}"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B5BBDE86-7AD4-4724-A78D-1E4032CAF118}"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E10225E-CA6E-47EC-B263-BE6FC9119579}"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libro"/>
          <p:cNvPicPr>
            <a:picLocks noChangeAspect="1" noChangeArrowheads="1"/>
          </p:cNvPicPr>
          <p:nvPr/>
        </p:nvPicPr>
        <p:blipFill>
          <a:blip r:embed="rId2" cstate="print"/>
          <a:srcRect/>
          <a:stretch>
            <a:fillRect/>
          </a:stretch>
        </p:blipFill>
        <p:spPr bwMode="auto">
          <a:xfrm>
            <a:off x="107950" y="90488"/>
            <a:ext cx="8964613" cy="6723062"/>
          </a:xfrm>
          <a:prstGeom prst="rect">
            <a:avLst/>
          </a:prstGeom>
          <a:noFill/>
          <a:ln w="101600" cmpd="tri">
            <a:solidFill>
              <a:srgbClr val="993300"/>
            </a:solidFill>
            <a:miter lim="800000"/>
            <a:headEnd/>
            <a:tailEnd/>
          </a:ln>
        </p:spPr>
      </p:pic>
      <p:sp>
        <p:nvSpPr>
          <p:cNvPr id="2055" name="WordArt 7"/>
          <p:cNvSpPr>
            <a:spLocks noChangeArrowheads="1" noChangeShapeType="1" noTextEdit="1"/>
          </p:cNvSpPr>
          <p:nvPr/>
        </p:nvSpPr>
        <p:spPr bwMode="auto">
          <a:xfrm>
            <a:off x="2627313" y="3573463"/>
            <a:ext cx="4537075" cy="771525"/>
          </a:xfrm>
          <a:prstGeom prst="rect">
            <a:avLst/>
          </a:prstGeom>
        </p:spPr>
        <p:txBody>
          <a:bodyPr wrap="none" fromWordArt="1">
            <a:prstTxWarp prst="textCanDown">
              <a:avLst>
                <a:gd name="adj" fmla="val 33333"/>
              </a:avLst>
            </a:prstTxWarp>
          </a:bodyPr>
          <a:lstStyle/>
          <a:p>
            <a:pPr algn="ctr"/>
            <a:r>
              <a:rPr lang="es-ES" kern="10">
                <a:ln w="9525">
                  <a:solidFill>
                    <a:schemeClr val="tx1"/>
                  </a:solidFill>
                  <a:round/>
                  <a:headEnd/>
                  <a:tailEnd/>
                </a:ln>
                <a:solidFill>
                  <a:srgbClr val="000000"/>
                </a:solidFill>
                <a:latin typeface="Papyrus"/>
              </a:rPr>
              <a:t>Escuela Normal de Educación Preescolar</a:t>
            </a:r>
          </a:p>
        </p:txBody>
      </p:sp>
      <p:sp>
        <p:nvSpPr>
          <p:cNvPr id="2056" name="WordArt 8"/>
          <p:cNvSpPr>
            <a:spLocks noChangeArrowheads="1" noChangeShapeType="1" noTextEdit="1"/>
          </p:cNvSpPr>
          <p:nvPr/>
        </p:nvSpPr>
        <p:spPr bwMode="auto">
          <a:xfrm>
            <a:off x="2843213" y="5300663"/>
            <a:ext cx="4105275" cy="900112"/>
          </a:xfrm>
          <a:prstGeom prst="rect">
            <a:avLst/>
          </a:prstGeom>
        </p:spPr>
        <p:txBody>
          <a:bodyPr wrap="none" fromWordArt="1">
            <a:prstTxWarp prst="textCanDown">
              <a:avLst>
                <a:gd name="adj" fmla="val 33333"/>
              </a:avLst>
            </a:prstTxWarp>
          </a:bodyPr>
          <a:lstStyle/>
          <a:p>
            <a:pPr algn="ctr"/>
            <a:r>
              <a:rPr lang="es-ES" b="1" kern="10" dirty="0">
                <a:ln w="9525">
                  <a:solidFill>
                    <a:srgbClr val="006600"/>
                  </a:solidFill>
                  <a:round/>
                  <a:headEnd/>
                  <a:tailEnd/>
                </a:ln>
                <a:solidFill>
                  <a:srgbClr val="000000"/>
                </a:solidFill>
                <a:latin typeface="Papyrus"/>
              </a:rPr>
              <a:t>Estrategias para el Estudio </a:t>
            </a:r>
          </a:p>
          <a:p>
            <a:pPr algn="ctr"/>
            <a:r>
              <a:rPr lang="es-ES" b="1" kern="10" dirty="0">
                <a:ln w="9525">
                  <a:solidFill>
                    <a:srgbClr val="006600"/>
                  </a:solidFill>
                  <a:round/>
                  <a:headEnd/>
                  <a:tailEnd/>
                </a:ln>
                <a:solidFill>
                  <a:srgbClr val="000000"/>
                </a:solidFill>
                <a:latin typeface="Papyrus"/>
              </a:rPr>
              <a:t>y la Comunicación </a:t>
            </a:r>
            <a:r>
              <a:rPr lang="es-ES" b="1" kern="10" dirty="0" smtClean="0">
                <a:ln w="9525">
                  <a:solidFill>
                    <a:srgbClr val="006600"/>
                  </a:solidFill>
                  <a:round/>
                  <a:headEnd/>
                  <a:tailEnd/>
                </a:ln>
                <a:solidFill>
                  <a:srgbClr val="000000"/>
                </a:solidFill>
                <a:latin typeface="Papyrus"/>
              </a:rPr>
              <a:t> </a:t>
            </a:r>
            <a:r>
              <a:rPr lang="es-ES" b="1" kern="10" dirty="0">
                <a:ln w="9525">
                  <a:solidFill>
                    <a:srgbClr val="006600"/>
                  </a:solidFill>
                  <a:round/>
                  <a:headEnd/>
                  <a:tailEnd/>
                </a:ln>
                <a:solidFill>
                  <a:srgbClr val="000000"/>
                </a:solidFill>
                <a:latin typeface="Papyrus"/>
              </a:rPr>
              <a:t>II</a:t>
            </a:r>
          </a:p>
        </p:txBody>
      </p:sp>
      <p:sp>
        <p:nvSpPr>
          <p:cNvPr id="2061" name="WordArt 13"/>
          <p:cNvSpPr>
            <a:spLocks noChangeArrowheads="1" noChangeShapeType="1" noTextEdit="1"/>
          </p:cNvSpPr>
          <p:nvPr/>
        </p:nvSpPr>
        <p:spPr bwMode="auto">
          <a:xfrm>
            <a:off x="2843213" y="4508500"/>
            <a:ext cx="4105275" cy="600075"/>
          </a:xfrm>
          <a:prstGeom prst="rect">
            <a:avLst/>
          </a:prstGeom>
        </p:spPr>
        <p:txBody>
          <a:bodyPr wrap="none" fromWordArt="1">
            <a:prstTxWarp prst="textCanDown">
              <a:avLst>
                <a:gd name="adj" fmla="val 33333"/>
              </a:avLst>
            </a:prstTxWarp>
          </a:bodyPr>
          <a:lstStyle/>
          <a:p>
            <a:pPr algn="ctr"/>
            <a:r>
              <a:rPr lang="es-ES" sz="1400" kern="10">
                <a:ln w="9525">
                  <a:solidFill>
                    <a:srgbClr val="FF0000"/>
                  </a:solidFill>
                  <a:round/>
                  <a:headEnd/>
                  <a:tailEnd/>
                </a:ln>
                <a:solidFill>
                  <a:srgbClr val="000000"/>
                </a:solidFill>
                <a:latin typeface="Papyrus"/>
              </a:rPr>
              <a:t>Licenciatura en Educación Preescolar</a:t>
            </a:r>
          </a:p>
        </p:txBody>
      </p:sp>
      <p:sp>
        <p:nvSpPr>
          <p:cNvPr id="2067" name="Text Box 19"/>
          <p:cNvSpPr txBox="1">
            <a:spLocks noChangeArrowheads="1"/>
          </p:cNvSpPr>
          <p:nvPr/>
        </p:nvSpPr>
        <p:spPr bwMode="auto">
          <a:xfrm rot="629145">
            <a:off x="1952112" y="6077357"/>
            <a:ext cx="1925079" cy="276999"/>
          </a:xfrm>
          <a:prstGeom prst="rect">
            <a:avLst/>
          </a:prstGeom>
          <a:noFill/>
          <a:ln w="9525">
            <a:noFill/>
            <a:miter lim="800000"/>
            <a:headEnd/>
            <a:tailEnd/>
          </a:ln>
          <a:effectLst/>
        </p:spPr>
        <p:txBody>
          <a:bodyPr wrap="none">
            <a:spAutoFit/>
          </a:bodyPr>
          <a:lstStyle/>
          <a:p>
            <a:r>
              <a:rPr lang="es-MX" sz="1200" b="1" dirty="0">
                <a:effectLst>
                  <a:outerShdw blurRad="38100" dist="38100" dir="2700000" algn="tl">
                    <a:srgbClr val="C0C0C0"/>
                  </a:outerShdw>
                </a:effectLst>
                <a:latin typeface="Segoe Script" pitchFamily="34" charset="0"/>
              </a:rPr>
              <a:t>Ciclo Escolar </a:t>
            </a:r>
            <a:r>
              <a:rPr lang="es-MX" sz="1200" b="1" dirty="0" smtClean="0">
                <a:effectLst>
                  <a:outerShdw blurRad="38100" dist="38100" dir="2700000" algn="tl">
                    <a:srgbClr val="C0C0C0"/>
                  </a:outerShdw>
                </a:effectLst>
                <a:latin typeface="Segoe Script" pitchFamily="34" charset="0"/>
              </a:rPr>
              <a:t>2010-2011</a:t>
            </a:r>
            <a:endParaRPr lang="es-ES" sz="1200" b="1" dirty="0">
              <a:effectLst>
                <a:outerShdw blurRad="38100" dist="38100" dir="2700000" algn="tl">
                  <a:srgbClr val="C0C0C0"/>
                </a:outerShdw>
              </a:effectLst>
              <a:latin typeface="Segoe Script" pitchFamily="34" charset="0"/>
            </a:endParaRPr>
          </a:p>
        </p:txBody>
      </p:sp>
      <p:sp>
        <p:nvSpPr>
          <p:cNvPr id="2068" name="Text Box 20"/>
          <p:cNvSpPr txBox="1">
            <a:spLocks noChangeArrowheads="1"/>
          </p:cNvSpPr>
          <p:nvPr/>
        </p:nvSpPr>
        <p:spPr bwMode="auto">
          <a:xfrm rot="-547558">
            <a:off x="5940425" y="6092825"/>
            <a:ext cx="1673225" cy="274638"/>
          </a:xfrm>
          <a:prstGeom prst="rect">
            <a:avLst/>
          </a:prstGeom>
          <a:noFill/>
          <a:ln w="9525">
            <a:noFill/>
            <a:miter lim="800000"/>
            <a:headEnd/>
            <a:tailEnd/>
          </a:ln>
          <a:effectLst/>
        </p:spPr>
        <p:txBody>
          <a:bodyPr wrap="none">
            <a:spAutoFit/>
          </a:bodyPr>
          <a:lstStyle/>
          <a:p>
            <a:r>
              <a:rPr lang="es-MX" sz="1200" b="1">
                <a:effectLst>
                  <a:outerShdw blurRad="38100" dist="38100" dir="2700000" algn="tl">
                    <a:srgbClr val="C0C0C0"/>
                  </a:outerShdw>
                </a:effectLst>
                <a:latin typeface="Segoe Script" pitchFamily="34" charset="0"/>
              </a:rPr>
              <a:t>Segundo Semestre </a:t>
            </a:r>
            <a:endParaRPr lang="es-ES" sz="1200" b="1">
              <a:effectLst>
                <a:outerShdw blurRad="38100" dist="38100" dir="2700000" algn="tl">
                  <a:srgbClr val="C0C0C0"/>
                </a:outerShdw>
              </a:effectLst>
              <a:latin typeface="Segoe Script" pitchFamily="34" charset="0"/>
            </a:endParaRPr>
          </a:p>
        </p:txBody>
      </p:sp>
      <p:sp>
        <p:nvSpPr>
          <p:cNvPr id="2070" name="Text Box 22"/>
          <p:cNvSpPr txBox="1">
            <a:spLocks noChangeArrowheads="1"/>
          </p:cNvSpPr>
          <p:nvPr/>
        </p:nvSpPr>
        <p:spPr bwMode="auto">
          <a:xfrm>
            <a:off x="6156325" y="6453188"/>
            <a:ext cx="2920992" cy="307777"/>
          </a:xfrm>
          <a:prstGeom prst="rect">
            <a:avLst/>
          </a:prstGeom>
          <a:noFill/>
          <a:ln w="9525">
            <a:noFill/>
            <a:miter lim="800000"/>
            <a:headEnd/>
            <a:tailEnd/>
          </a:ln>
          <a:effectLst/>
        </p:spPr>
        <p:txBody>
          <a:bodyPr wrap="none">
            <a:spAutoFit/>
          </a:bodyPr>
          <a:lstStyle/>
          <a:p>
            <a:r>
              <a:rPr lang="es-MX" sz="1400" b="1" dirty="0">
                <a:effectLst>
                  <a:outerShdw blurRad="38100" dist="38100" dir="2700000" algn="tl">
                    <a:srgbClr val="C0C0C0"/>
                  </a:outerShdw>
                </a:effectLst>
                <a:latin typeface="Papyrus" pitchFamily="66" charset="0"/>
              </a:rPr>
              <a:t>Saltillo Coahuila, Febrero de </a:t>
            </a:r>
            <a:r>
              <a:rPr lang="es-MX" sz="1400" b="1" dirty="0" smtClean="0">
                <a:effectLst>
                  <a:outerShdw blurRad="38100" dist="38100" dir="2700000" algn="tl">
                    <a:srgbClr val="C0C0C0"/>
                  </a:outerShdw>
                </a:effectLst>
                <a:latin typeface="Papyrus" pitchFamily="66" charset="0"/>
              </a:rPr>
              <a:t>2011</a:t>
            </a:r>
            <a:endParaRPr lang="es-ES" sz="1400" b="1" dirty="0">
              <a:effectLst>
                <a:outerShdw blurRad="38100" dist="38100" dir="2700000" algn="tl">
                  <a:srgbClr val="C0C0C0"/>
                </a:outerShdw>
              </a:effectLst>
              <a:latin typeface="Papyrus" pitchFamily="66" charset="0"/>
            </a:endParaRPr>
          </a:p>
        </p:txBody>
      </p:sp>
      <p:pic>
        <p:nvPicPr>
          <p:cNvPr id="2071" name="Picture 2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80975" y="260350"/>
            <a:ext cx="2268538" cy="15843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055"/>
                                        </p:tgtEl>
                                        <p:attrNameLst>
                                          <p:attrName>style.visibility</p:attrName>
                                        </p:attrNameLst>
                                      </p:cBhvr>
                                      <p:to>
                                        <p:strVal val="visible"/>
                                      </p:to>
                                    </p:set>
                                    <p:animEffect transition="in" filter="fade">
                                      <p:cBhvr>
                                        <p:cTn id="7" dur="770" decel="100000"/>
                                        <p:tgtEl>
                                          <p:spTgt spid="2055"/>
                                        </p:tgtEl>
                                      </p:cBhvr>
                                    </p:animEffect>
                                    <p:animScale>
                                      <p:cBhvr>
                                        <p:cTn id="8" dur="770" decel="100000"/>
                                        <p:tgtEl>
                                          <p:spTgt spid="2055"/>
                                        </p:tgtEl>
                                      </p:cBhvr>
                                      <p:from x="10000" y="10000"/>
                                      <p:to x="200000" y="450000"/>
                                    </p:animScale>
                                    <p:animScale>
                                      <p:cBhvr>
                                        <p:cTn id="9" dur="1230" accel="100000" fill="hold">
                                          <p:stCondLst>
                                            <p:cond delay="770"/>
                                          </p:stCondLst>
                                        </p:cTn>
                                        <p:tgtEl>
                                          <p:spTgt spid="2055"/>
                                        </p:tgtEl>
                                      </p:cBhvr>
                                      <p:from x="200000" y="450000"/>
                                      <p:to x="100000" y="100000"/>
                                    </p:animScale>
                                    <p:set>
                                      <p:cBhvr>
                                        <p:cTn id="10" dur="770" fill="hold"/>
                                        <p:tgtEl>
                                          <p:spTgt spid="2055"/>
                                        </p:tgtEl>
                                        <p:attrNameLst>
                                          <p:attrName>ppt_x</p:attrName>
                                        </p:attrNameLst>
                                      </p:cBhvr>
                                      <p:to>
                                        <p:strVal val="(0.5)"/>
                                      </p:to>
                                    </p:set>
                                    <p:anim from="(0.5)" to="(#ppt_x)" calcmode="lin" valueType="num">
                                      <p:cBhvr>
                                        <p:cTn id="11" dur="1230" accel="100000" fill="hold">
                                          <p:stCondLst>
                                            <p:cond delay="770"/>
                                          </p:stCondLst>
                                        </p:cTn>
                                        <p:tgtEl>
                                          <p:spTgt spid="2055"/>
                                        </p:tgtEl>
                                        <p:attrNameLst>
                                          <p:attrName>ppt_x</p:attrName>
                                        </p:attrNameLst>
                                      </p:cBhvr>
                                    </p:anim>
                                    <p:set>
                                      <p:cBhvr>
                                        <p:cTn id="12" dur="770" fill="hold"/>
                                        <p:tgtEl>
                                          <p:spTgt spid="2055"/>
                                        </p:tgtEl>
                                        <p:attrNameLst>
                                          <p:attrName>ppt_y</p:attrName>
                                        </p:attrNameLst>
                                      </p:cBhvr>
                                      <p:to>
                                        <p:strVal val="(#ppt_y+0.4)"/>
                                      </p:to>
                                    </p:set>
                                    <p:anim from="(#ppt_y+0.4)" to="(#ppt_y)" calcmode="lin" valueType="num">
                                      <p:cBhvr>
                                        <p:cTn id="13" dur="1230" accel="100000" fill="hold">
                                          <p:stCondLst>
                                            <p:cond delay="770"/>
                                          </p:stCondLst>
                                        </p:cTn>
                                        <p:tgtEl>
                                          <p:spTgt spid="2055"/>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iterate type="lt">
                                    <p:tmPct val="5000"/>
                                  </p:iterate>
                                  <p:childTnLst>
                                    <p:set>
                                      <p:cBhvr>
                                        <p:cTn id="17" dur="1" fill="hold">
                                          <p:stCondLst>
                                            <p:cond delay="0"/>
                                          </p:stCondLst>
                                        </p:cTn>
                                        <p:tgtEl>
                                          <p:spTgt spid="2061"/>
                                        </p:tgtEl>
                                        <p:attrNameLst>
                                          <p:attrName>style.visibility</p:attrName>
                                        </p:attrNameLst>
                                      </p:cBhvr>
                                      <p:to>
                                        <p:strVal val="visible"/>
                                      </p:to>
                                    </p:set>
                                    <p:anim calcmode="lin" valueType="num">
                                      <p:cBhvr>
                                        <p:cTn id="18" dur="1000" fill="hold"/>
                                        <p:tgtEl>
                                          <p:spTgt spid="2061"/>
                                        </p:tgtEl>
                                        <p:attrNameLst>
                                          <p:attrName>ppt_w</p:attrName>
                                        </p:attrNameLst>
                                      </p:cBhvr>
                                      <p:tavLst>
                                        <p:tav tm="0">
                                          <p:val>
                                            <p:fltVal val="0"/>
                                          </p:val>
                                        </p:tav>
                                        <p:tav tm="100000">
                                          <p:val>
                                            <p:strVal val="#ppt_w"/>
                                          </p:val>
                                        </p:tav>
                                      </p:tavLst>
                                    </p:anim>
                                    <p:anim calcmode="lin" valueType="num">
                                      <p:cBhvr>
                                        <p:cTn id="19" dur="1000" fill="hold"/>
                                        <p:tgtEl>
                                          <p:spTgt spid="2061"/>
                                        </p:tgtEl>
                                        <p:attrNameLst>
                                          <p:attrName>ppt_h</p:attrName>
                                        </p:attrNameLst>
                                      </p:cBhvr>
                                      <p:tavLst>
                                        <p:tav tm="0">
                                          <p:val>
                                            <p:fltVal val="0"/>
                                          </p:val>
                                        </p:tav>
                                        <p:tav tm="100000">
                                          <p:val>
                                            <p:strVal val="#ppt_h"/>
                                          </p:val>
                                        </p:tav>
                                      </p:tavLst>
                                    </p:anim>
                                    <p:anim calcmode="lin" valueType="num">
                                      <p:cBhvr>
                                        <p:cTn id="20" dur="1000" fill="hold"/>
                                        <p:tgtEl>
                                          <p:spTgt spid="2061"/>
                                        </p:tgtEl>
                                        <p:attrNameLst>
                                          <p:attrName>style.rotation</p:attrName>
                                        </p:attrNameLst>
                                      </p:cBhvr>
                                      <p:tavLst>
                                        <p:tav tm="0">
                                          <p:val>
                                            <p:fltVal val="90"/>
                                          </p:val>
                                        </p:tav>
                                        <p:tav tm="100000">
                                          <p:val>
                                            <p:fltVal val="0"/>
                                          </p:val>
                                        </p:tav>
                                      </p:tavLst>
                                    </p:anim>
                                    <p:animEffect transition="in" filter="fade">
                                      <p:cBhvr>
                                        <p:cTn id="21" dur="1000"/>
                                        <p:tgtEl>
                                          <p:spTgt spid="206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056"/>
                                        </p:tgtEl>
                                        <p:attrNameLst>
                                          <p:attrName>style.visibility</p:attrName>
                                        </p:attrNameLst>
                                      </p:cBhvr>
                                      <p:to>
                                        <p:strVal val="visible"/>
                                      </p:to>
                                    </p:set>
                                    <p:animEffect transition="in" filter="fade">
                                      <p:cBhvr>
                                        <p:cTn id="26" dur="2000"/>
                                        <p:tgtEl>
                                          <p:spTgt spid="2056"/>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2067">
                                            <p:txEl>
                                              <p:pRg st="0" end="0"/>
                                            </p:txEl>
                                          </p:spTgt>
                                        </p:tgtEl>
                                        <p:attrNameLst>
                                          <p:attrName>style.visibility</p:attrName>
                                        </p:attrNameLst>
                                      </p:cBhvr>
                                      <p:to>
                                        <p:strVal val="visible"/>
                                      </p:to>
                                    </p:set>
                                    <p:animEffect transition="in" filter="box(in)">
                                      <p:cBhvr>
                                        <p:cTn id="31" dur="500"/>
                                        <p:tgtEl>
                                          <p:spTgt spid="2067">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1" presetClass="entr" presetSubtype="0" fill="hold" nodeType="clickEffect">
                                  <p:stCondLst>
                                    <p:cond delay="0"/>
                                  </p:stCondLst>
                                  <p:childTnLst>
                                    <p:set>
                                      <p:cBhvr>
                                        <p:cTn id="35" dur="1" fill="hold">
                                          <p:stCondLst>
                                            <p:cond delay="0"/>
                                          </p:stCondLst>
                                        </p:cTn>
                                        <p:tgtEl>
                                          <p:spTgt spid="2068">
                                            <p:txEl>
                                              <p:pRg st="0" end="0"/>
                                            </p:txEl>
                                          </p:spTgt>
                                        </p:tgtEl>
                                        <p:attrNameLst>
                                          <p:attrName>style.visibility</p:attrName>
                                        </p:attrNameLst>
                                      </p:cBhvr>
                                      <p:to>
                                        <p:strVal val="visible"/>
                                      </p:to>
                                    </p:set>
                                    <p:animEffect transition="in" filter="fade">
                                      <p:cBhvr>
                                        <p:cTn id="36" dur="770" decel="100000"/>
                                        <p:tgtEl>
                                          <p:spTgt spid="2068">
                                            <p:txEl>
                                              <p:pRg st="0" end="0"/>
                                            </p:txEl>
                                          </p:spTgt>
                                        </p:tgtEl>
                                      </p:cBhvr>
                                    </p:animEffect>
                                    <p:animScale>
                                      <p:cBhvr>
                                        <p:cTn id="37" dur="770" decel="100000"/>
                                        <p:tgtEl>
                                          <p:spTgt spid="2068">
                                            <p:txEl>
                                              <p:pRg st="0" end="0"/>
                                            </p:txEl>
                                          </p:spTgt>
                                        </p:tgtEl>
                                      </p:cBhvr>
                                      <p:from x="10000" y="10000"/>
                                      <p:to x="200000" y="450000"/>
                                    </p:animScale>
                                    <p:animScale>
                                      <p:cBhvr>
                                        <p:cTn id="38" dur="1230" accel="100000" fill="hold">
                                          <p:stCondLst>
                                            <p:cond delay="770"/>
                                          </p:stCondLst>
                                        </p:cTn>
                                        <p:tgtEl>
                                          <p:spTgt spid="2068">
                                            <p:txEl>
                                              <p:pRg st="0" end="0"/>
                                            </p:txEl>
                                          </p:spTgt>
                                        </p:tgtEl>
                                      </p:cBhvr>
                                      <p:from x="200000" y="450000"/>
                                      <p:to x="100000" y="100000"/>
                                    </p:animScale>
                                    <p:set>
                                      <p:cBhvr>
                                        <p:cTn id="39" dur="770" fill="hold"/>
                                        <p:tgtEl>
                                          <p:spTgt spid="2068">
                                            <p:txEl>
                                              <p:pRg st="0" end="0"/>
                                            </p:txEl>
                                          </p:spTgt>
                                        </p:tgtEl>
                                        <p:attrNameLst>
                                          <p:attrName>ppt_x</p:attrName>
                                        </p:attrNameLst>
                                      </p:cBhvr>
                                      <p:to>
                                        <p:strVal val="(0.5)"/>
                                      </p:to>
                                    </p:set>
                                    <p:anim from="(0.5)" to="(#ppt_x)" calcmode="lin" valueType="num">
                                      <p:cBhvr>
                                        <p:cTn id="40" dur="1230" accel="100000" fill="hold">
                                          <p:stCondLst>
                                            <p:cond delay="770"/>
                                          </p:stCondLst>
                                        </p:cTn>
                                        <p:tgtEl>
                                          <p:spTgt spid="2068">
                                            <p:txEl>
                                              <p:pRg st="0" end="0"/>
                                            </p:txEl>
                                          </p:spTgt>
                                        </p:tgtEl>
                                        <p:attrNameLst>
                                          <p:attrName>ppt_x</p:attrName>
                                        </p:attrNameLst>
                                      </p:cBhvr>
                                    </p:anim>
                                    <p:set>
                                      <p:cBhvr>
                                        <p:cTn id="41" dur="770" fill="hold"/>
                                        <p:tgtEl>
                                          <p:spTgt spid="2068">
                                            <p:txEl>
                                              <p:pRg st="0" end="0"/>
                                            </p:txEl>
                                          </p:spTgt>
                                        </p:tgtEl>
                                        <p:attrNameLst>
                                          <p:attrName>ppt_y</p:attrName>
                                        </p:attrNameLst>
                                      </p:cBhvr>
                                      <p:to>
                                        <p:strVal val="(#ppt_y+0.4)"/>
                                      </p:to>
                                    </p:set>
                                    <p:anim from="(#ppt_y+0.4)" to="(#ppt_y)" calcmode="lin" valueType="num">
                                      <p:cBhvr>
                                        <p:cTn id="42" dur="1230" accel="100000" fill="hold">
                                          <p:stCondLst>
                                            <p:cond delay="770"/>
                                          </p:stCondLst>
                                        </p:cTn>
                                        <p:tgtEl>
                                          <p:spTgt spid="2068">
                                            <p:txEl>
                                              <p:pRg st="0" end="0"/>
                                            </p:txEl>
                                          </p:spTgt>
                                        </p:tgtEl>
                                        <p:attrNameLst>
                                          <p:attrName>ppt_y</p:attrName>
                                        </p:attrNameLst>
                                      </p:cBhvr>
                                    </p:anim>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nodeType="clickEffect">
                                  <p:stCondLst>
                                    <p:cond delay="0"/>
                                  </p:stCondLst>
                                  <p:childTnLst>
                                    <p:set>
                                      <p:cBhvr>
                                        <p:cTn id="46" dur="1" fill="hold">
                                          <p:stCondLst>
                                            <p:cond delay="0"/>
                                          </p:stCondLst>
                                        </p:cTn>
                                        <p:tgtEl>
                                          <p:spTgt spid="2070">
                                            <p:txEl>
                                              <p:pRg st="0" end="0"/>
                                            </p:txEl>
                                          </p:spTgt>
                                        </p:tgtEl>
                                        <p:attrNameLst>
                                          <p:attrName>style.visibility</p:attrName>
                                        </p:attrNameLst>
                                      </p:cBhvr>
                                      <p:to>
                                        <p:strVal val="visible"/>
                                      </p:to>
                                    </p:set>
                                    <p:animEffect transition="in" filter="diamond(in)">
                                      <p:cBhvr>
                                        <p:cTn id="47" dur="2000"/>
                                        <p:tgtEl>
                                          <p:spTgt spid="20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animBg="1"/>
      <p:bldP spid="2056" grpId="0" animBg="1"/>
      <p:bldP spid="206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4"/>
          <p:cNvPicPr>
            <a:picLocks noChangeAspect="1" noChangeArrowheads="1"/>
          </p:cNvPicPr>
          <p:nvPr/>
        </p:nvPicPr>
        <p:blipFill>
          <a:blip r:embed="rId2" cstate="print">
            <a:lum bright="42000"/>
          </a:blip>
          <a:srcRect/>
          <a:stretch>
            <a:fillRect/>
          </a:stretch>
        </p:blipFill>
        <p:spPr bwMode="auto">
          <a:xfrm>
            <a:off x="107950" y="138113"/>
            <a:ext cx="8964613" cy="6604000"/>
          </a:xfrm>
          <a:prstGeom prst="rect">
            <a:avLst/>
          </a:prstGeom>
          <a:noFill/>
          <a:ln w="88900" cmpd="tri">
            <a:solidFill>
              <a:srgbClr val="993300"/>
            </a:solidFill>
            <a:miter lim="800000"/>
            <a:headEnd/>
            <a:tailEnd/>
          </a:ln>
        </p:spPr>
      </p:pic>
      <p:sp>
        <p:nvSpPr>
          <p:cNvPr id="17410" name="Rectangle 2"/>
          <p:cNvSpPr>
            <a:spLocks noGrp="1" noChangeArrowheads="1"/>
          </p:cNvSpPr>
          <p:nvPr>
            <p:ph type="title"/>
          </p:nvPr>
        </p:nvSpPr>
        <p:spPr>
          <a:xfrm>
            <a:off x="468313" y="260350"/>
            <a:ext cx="8229600" cy="1143000"/>
          </a:xfrm>
        </p:spPr>
        <p:txBody>
          <a:bodyPr/>
          <a:lstStyle/>
          <a:p>
            <a:r>
              <a:rPr lang="es-MX" sz="3200" b="1">
                <a:solidFill>
                  <a:srgbClr val="702500"/>
                </a:solidFill>
                <a:effectLst>
                  <a:outerShdw blurRad="38100" dist="38100" dir="2700000" algn="tl">
                    <a:srgbClr val="C0C0C0"/>
                  </a:outerShdw>
                </a:effectLst>
              </a:rPr>
              <a:t>Bibliografía y materiales de apoyo.</a:t>
            </a:r>
            <a:endParaRPr lang="es-ES" sz="3200" b="1">
              <a:solidFill>
                <a:srgbClr val="702500"/>
              </a:solidFill>
              <a:effectLst>
                <a:outerShdw blurRad="38100" dist="38100" dir="2700000" algn="tl">
                  <a:srgbClr val="C0C0C0"/>
                </a:outerShdw>
              </a:effectLst>
            </a:endParaRPr>
          </a:p>
        </p:txBody>
      </p:sp>
      <p:sp>
        <p:nvSpPr>
          <p:cNvPr id="17411" name="Rectangle 3"/>
          <p:cNvSpPr>
            <a:spLocks noGrp="1" noChangeArrowheads="1"/>
          </p:cNvSpPr>
          <p:nvPr>
            <p:ph type="body" idx="1"/>
          </p:nvPr>
        </p:nvSpPr>
        <p:spPr/>
        <p:txBody>
          <a:bodyPr/>
          <a:lstStyle/>
          <a:p>
            <a:pPr>
              <a:lnSpc>
                <a:spcPct val="150000"/>
              </a:lnSpc>
            </a:pPr>
            <a:r>
              <a:rPr lang="es-MX" sz="2000" b="1">
                <a:solidFill>
                  <a:srgbClr val="702500"/>
                </a:solidFill>
                <a:effectLst>
                  <a:outerShdw blurRad="38100" dist="38100" dir="2700000" algn="tl">
                    <a:srgbClr val="C0C0C0"/>
                  </a:outerShdw>
                </a:effectLst>
              </a:rPr>
              <a:t>Conferencia:</a:t>
            </a:r>
            <a:r>
              <a:rPr lang="es-ES" sz="2000" b="1" i="1">
                <a:solidFill>
                  <a:srgbClr val="702500"/>
                </a:solidFill>
                <a:effectLst>
                  <a:outerShdw blurRad="38100" dist="38100" dir="2700000" algn="tl">
                    <a:srgbClr val="C0C0C0"/>
                  </a:outerShdw>
                </a:effectLst>
              </a:rPr>
              <a:t>“Mujeres difíciles hombres complicados”</a:t>
            </a:r>
            <a:r>
              <a:rPr lang="es-ES" sz="2000" b="1">
                <a:solidFill>
                  <a:srgbClr val="702500"/>
                </a:solidFill>
                <a:effectLst>
                  <a:outerShdw blurRad="38100" dist="38100" dir="2700000" algn="tl">
                    <a:srgbClr val="C0C0C0"/>
                  </a:outerShdw>
                </a:effectLst>
              </a:rPr>
              <a:t>  del Dr. César Lozano </a:t>
            </a:r>
          </a:p>
          <a:p>
            <a:pPr>
              <a:lnSpc>
                <a:spcPct val="150000"/>
              </a:lnSpc>
            </a:pPr>
            <a:r>
              <a:rPr lang="es-ES" sz="2000" b="1">
                <a:solidFill>
                  <a:srgbClr val="702500"/>
                </a:solidFill>
                <a:effectLst>
                  <a:outerShdw blurRad="38100" dist="38100" dir="2700000" algn="tl">
                    <a:srgbClr val="C0C0C0"/>
                  </a:outerShdw>
                </a:effectLst>
              </a:rPr>
              <a:t>Adler, Mortimer (1992), </a:t>
            </a:r>
            <a:r>
              <a:rPr lang="es-ES" sz="2000" b="1" i="1">
                <a:solidFill>
                  <a:srgbClr val="702500"/>
                </a:solidFill>
                <a:effectLst>
                  <a:outerShdw blurRad="38100" dist="38100" dir="2700000" algn="tl">
                    <a:srgbClr val="C0C0C0"/>
                  </a:outerShdw>
                </a:effectLst>
              </a:rPr>
              <a:t>Cómo leer un libro</a:t>
            </a:r>
            <a:r>
              <a:rPr lang="es-ES" sz="2000" b="1">
                <a:solidFill>
                  <a:srgbClr val="702500"/>
                </a:solidFill>
                <a:effectLst>
                  <a:outerShdw blurRad="38100" dist="38100" dir="2700000" algn="tl">
                    <a:srgbClr val="C0C0C0"/>
                  </a:outerShdw>
                </a:effectLst>
              </a:rPr>
              <a:t>, México, Instituto Politécnico Nacional.</a:t>
            </a:r>
          </a:p>
          <a:p>
            <a:pPr>
              <a:lnSpc>
                <a:spcPct val="150000"/>
              </a:lnSpc>
            </a:pPr>
            <a:r>
              <a:rPr lang="es-ES" sz="2000" b="1">
                <a:solidFill>
                  <a:srgbClr val="702500"/>
                </a:solidFill>
                <a:effectLst>
                  <a:outerShdw blurRad="38100" dist="38100" dir="2700000" algn="tl">
                    <a:srgbClr val="C0C0C0"/>
                  </a:outerShdw>
                </a:effectLst>
              </a:rPr>
              <a:t>García-Caeiro, Ignasi (1995), </a:t>
            </a:r>
            <a:r>
              <a:rPr lang="es-ES" sz="2000" b="1" i="1">
                <a:solidFill>
                  <a:srgbClr val="702500"/>
                </a:solidFill>
                <a:effectLst>
                  <a:outerShdw blurRad="38100" dist="38100" dir="2700000" algn="tl">
                    <a:srgbClr val="C0C0C0"/>
                  </a:outerShdw>
                </a:effectLst>
              </a:rPr>
              <a:t>Expresión oral</a:t>
            </a:r>
            <a:r>
              <a:rPr lang="es-ES" sz="2000" b="1">
                <a:solidFill>
                  <a:srgbClr val="702500"/>
                </a:solidFill>
                <a:effectLst>
                  <a:outerShdw blurRad="38100" dist="38100" dir="2700000" algn="tl">
                    <a:srgbClr val="C0C0C0"/>
                  </a:outerShdw>
                </a:effectLst>
              </a:rPr>
              <a:t>, México, Alhambra. </a:t>
            </a:r>
          </a:p>
          <a:p>
            <a:pPr>
              <a:lnSpc>
                <a:spcPct val="150000"/>
              </a:lnSpc>
            </a:pPr>
            <a:r>
              <a:rPr lang="es-ES" sz="2000" b="1">
                <a:solidFill>
                  <a:srgbClr val="702500"/>
                </a:solidFill>
                <a:effectLst>
                  <a:outerShdw blurRad="38100" dist="38100" dir="2700000" algn="tl">
                    <a:srgbClr val="C0C0C0"/>
                  </a:outerShdw>
                </a:effectLst>
              </a:rPr>
              <a:t>Pizarro, Fina</a:t>
            </a:r>
            <a:r>
              <a:rPr lang="es-ES" sz="2000" b="1" i="1">
                <a:solidFill>
                  <a:srgbClr val="702500"/>
                </a:solidFill>
                <a:effectLst>
                  <a:outerShdw blurRad="38100" dist="38100" dir="2700000" algn="tl">
                    <a:srgbClr val="C0C0C0"/>
                  </a:outerShdw>
                </a:effectLst>
              </a:rPr>
              <a:t> </a:t>
            </a:r>
            <a:r>
              <a:rPr lang="es-ES" sz="2000" b="1">
                <a:solidFill>
                  <a:srgbClr val="702500"/>
                </a:solidFill>
                <a:effectLst>
                  <a:outerShdw blurRad="38100" dist="38100" dir="2700000" algn="tl">
                    <a:srgbClr val="C0C0C0"/>
                  </a:outerShdw>
                </a:effectLst>
              </a:rPr>
              <a:t>(1995), </a:t>
            </a:r>
            <a:r>
              <a:rPr lang="es-ES" sz="2000" b="1" i="1">
                <a:solidFill>
                  <a:srgbClr val="702500"/>
                </a:solidFill>
                <a:effectLst>
                  <a:outerShdw blurRad="38100" dist="38100" dir="2700000" algn="tl">
                    <a:srgbClr val="C0C0C0"/>
                  </a:outerShdw>
                </a:effectLst>
              </a:rPr>
              <a:t>Aprender a razonar, </a:t>
            </a:r>
            <a:r>
              <a:rPr lang="es-ES" sz="2000" b="1">
                <a:solidFill>
                  <a:srgbClr val="702500"/>
                </a:solidFill>
                <a:effectLst>
                  <a:outerShdw blurRad="38100" dist="38100" dir="2700000" algn="tl">
                    <a:srgbClr val="C0C0C0"/>
                  </a:outerShdw>
                </a:effectLst>
              </a:rPr>
              <a:t>México, Alhambra. </a:t>
            </a:r>
          </a:p>
          <a:p>
            <a:pPr>
              <a:lnSpc>
                <a:spcPct val="150000"/>
              </a:lnSpc>
            </a:pPr>
            <a:r>
              <a:rPr lang="es-ES" sz="2000" b="1">
                <a:solidFill>
                  <a:srgbClr val="702500"/>
                </a:solidFill>
                <a:effectLst>
                  <a:outerShdw blurRad="38100" dist="38100" dir="2700000" algn="tl">
                    <a:srgbClr val="C0C0C0"/>
                  </a:outerShdw>
                </a:effectLst>
              </a:rPr>
              <a:t>Serafini, M. Teresa</a:t>
            </a:r>
            <a:r>
              <a:rPr lang="es-ES" sz="2000" b="1" i="1">
                <a:solidFill>
                  <a:srgbClr val="702500"/>
                </a:solidFill>
                <a:effectLst>
                  <a:outerShdw blurRad="38100" dist="38100" dir="2700000" algn="tl">
                    <a:srgbClr val="C0C0C0"/>
                  </a:outerShdw>
                </a:effectLst>
              </a:rPr>
              <a:t> </a:t>
            </a:r>
            <a:r>
              <a:rPr lang="es-ES" sz="2000" b="1">
                <a:solidFill>
                  <a:srgbClr val="702500"/>
                </a:solidFill>
                <a:effectLst>
                  <a:outerShdw blurRad="38100" dist="38100" dir="2700000" algn="tl">
                    <a:srgbClr val="C0C0C0"/>
                  </a:outerShdw>
                </a:effectLst>
              </a:rPr>
              <a:t>(1997), </a:t>
            </a:r>
            <a:r>
              <a:rPr lang="es-ES" sz="2000" b="1" i="1">
                <a:solidFill>
                  <a:srgbClr val="702500"/>
                </a:solidFill>
                <a:effectLst>
                  <a:outerShdw blurRad="38100" dist="38100" dir="2700000" algn="tl">
                    <a:srgbClr val="C0C0C0"/>
                  </a:outerShdw>
                </a:effectLst>
              </a:rPr>
              <a:t>Cómo se escribe</a:t>
            </a:r>
            <a:r>
              <a:rPr lang="es-ES" sz="2000" b="1">
                <a:solidFill>
                  <a:srgbClr val="702500"/>
                </a:solidFill>
                <a:effectLst>
                  <a:outerShdw blurRad="38100" dist="38100" dir="2700000" algn="tl">
                    <a:srgbClr val="C0C0C0"/>
                  </a:outerShdw>
                </a:effectLst>
              </a:rPr>
              <a:t>, México, Paidós. </a:t>
            </a:r>
          </a:p>
          <a:p>
            <a:pPr>
              <a:lnSpc>
                <a:spcPct val="150000"/>
              </a:lnSpc>
            </a:pPr>
            <a:r>
              <a:rPr lang="es-ES" sz="2000" b="1">
                <a:solidFill>
                  <a:srgbClr val="702500"/>
                </a:solidFill>
                <a:effectLst>
                  <a:outerShdw blurRad="38100" dist="38100" dir="2700000" algn="tl">
                    <a:srgbClr val="C0C0C0"/>
                  </a:outerShdw>
                </a:effectLst>
              </a:rPr>
              <a:t>- (1997), </a:t>
            </a:r>
            <a:r>
              <a:rPr lang="es-ES" sz="2000" b="1" i="1">
                <a:solidFill>
                  <a:srgbClr val="702500"/>
                </a:solidFill>
                <a:effectLst>
                  <a:outerShdw blurRad="38100" dist="38100" dir="2700000" algn="tl">
                    <a:srgbClr val="C0C0C0"/>
                  </a:outerShdw>
                </a:effectLst>
              </a:rPr>
              <a:t>Cómo se estudia</a:t>
            </a:r>
            <a:r>
              <a:rPr lang="es-ES" sz="2000" b="1">
                <a:solidFill>
                  <a:srgbClr val="702500"/>
                </a:solidFill>
                <a:effectLst>
                  <a:outerShdw blurRad="38100" dist="38100" dir="2700000" algn="tl">
                    <a:srgbClr val="C0C0C0"/>
                  </a:outerShdw>
                </a:effectLst>
              </a:rPr>
              <a:t>, México, Paidós. </a:t>
            </a:r>
          </a:p>
          <a:p>
            <a:pPr>
              <a:lnSpc>
                <a:spcPct val="150000"/>
              </a:lnSpc>
            </a:pPr>
            <a:r>
              <a:rPr lang="es-ES" sz="2000" b="1">
                <a:solidFill>
                  <a:srgbClr val="702500"/>
                </a:solidFill>
                <a:effectLst>
                  <a:outerShdw blurRad="38100" dist="38100" dir="2700000" algn="tl">
                    <a:srgbClr val="C0C0C0"/>
                  </a:outerShdw>
                </a:effectLst>
              </a:rPr>
              <a:t>- (1997), </a:t>
            </a:r>
            <a:r>
              <a:rPr lang="es-ES" sz="2000" b="1" i="1">
                <a:solidFill>
                  <a:srgbClr val="702500"/>
                </a:solidFill>
                <a:effectLst>
                  <a:outerShdw blurRad="38100" dist="38100" dir="2700000" algn="tl">
                    <a:srgbClr val="C0C0C0"/>
                  </a:outerShdw>
                </a:effectLst>
              </a:rPr>
              <a:t>Cómo redactar un tema</a:t>
            </a:r>
            <a:r>
              <a:rPr lang="es-ES" sz="2000" b="1">
                <a:solidFill>
                  <a:srgbClr val="702500"/>
                </a:solidFill>
                <a:effectLst>
                  <a:outerShdw blurRad="38100" dist="38100" dir="2700000" algn="tl">
                    <a:srgbClr val="C0C0C0"/>
                  </a:outerShdw>
                </a:effectLst>
              </a:rPr>
              <a:t>, México, Paidós.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box(in)">
                                      <p:cBhvr>
                                        <p:cTn id="7" dur="5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box(in)">
                                      <p:cBhvr>
                                        <p:cTn id="12" dur="500"/>
                                        <p:tgtEl>
                                          <p:spTgt spid="174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box(in)">
                                      <p:cBhvr>
                                        <p:cTn id="17" dur="500"/>
                                        <p:tgtEl>
                                          <p:spTgt spid="174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Effect transition="in" filter="box(in)">
                                      <p:cBhvr>
                                        <p:cTn id="22" dur="500"/>
                                        <p:tgtEl>
                                          <p:spTgt spid="174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7411">
                                            <p:txEl>
                                              <p:pRg st="3" end="3"/>
                                            </p:txEl>
                                          </p:spTgt>
                                        </p:tgtEl>
                                        <p:attrNameLst>
                                          <p:attrName>style.visibility</p:attrName>
                                        </p:attrNameLst>
                                      </p:cBhvr>
                                      <p:to>
                                        <p:strVal val="visible"/>
                                      </p:to>
                                    </p:set>
                                    <p:animEffect transition="in" filter="box(in)">
                                      <p:cBhvr>
                                        <p:cTn id="27" dur="500"/>
                                        <p:tgtEl>
                                          <p:spTgt spid="1741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7411">
                                            <p:txEl>
                                              <p:pRg st="4" end="4"/>
                                            </p:txEl>
                                          </p:spTgt>
                                        </p:tgtEl>
                                        <p:attrNameLst>
                                          <p:attrName>style.visibility</p:attrName>
                                        </p:attrNameLst>
                                      </p:cBhvr>
                                      <p:to>
                                        <p:strVal val="visible"/>
                                      </p:to>
                                    </p:set>
                                    <p:animEffect transition="in" filter="box(in)">
                                      <p:cBhvr>
                                        <p:cTn id="32" dur="500"/>
                                        <p:tgtEl>
                                          <p:spTgt spid="1741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Effect transition="in" filter="box(in)">
                                      <p:cBhvr>
                                        <p:cTn id="37" dur="500"/>
                                        <p:tgtEl>
                                          <p:spTgt spid="1741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7411">
                                            <p:txEl>
                                              <p:pRg st="6" end="6"/>
                                            </p:txEl>
                                          </p:spTgt>
                                        </p:tgtEl>
                                        <p:attrNameLst>
                                          <p:attrName>style.visibility</p:attrName>
                                        </p:attrNameLst>
                                      </p:cBhvr>
                                      <p:to>
                                        <p:strVal val="visible"/>
                                      </p:to>
                                    </p:set>
                                    <p:animEffect transition="in" filter="box(in)">
                                      <p:cBhvr>
                                        <p:cTn id="42" dur="500"/>
                                        <p:tgtEl>
                                          <p:spTgt spid="174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7" name="Picture 5"/>
          <p:cNvPicPr>
            <a:picLocks noChangeAspect="1" noChangeArrowheads="1"/>
          </p:cNvPicPr>
          <p:nvPr/>
        </p:nvPicPr>
        <p:blipFill>
          <a:blip r:embed="rId2" cstate="print">
            <a:lum bright="42000"/>
          </a:blip>
          <a:srcRect/>
          <a:stretch>
            <a:fillRect/>
          </a:stretch>
        </p:blipFill>
        <p:spPr bwMode="auto">
          <a:xfrm>
            <a:off x="107950" y="115888"/>
            <a:ext cx="8964613" cy="6604000"/>
          </a:xfrm>
          <a:prstGeom prst="rect">
            <a:avLst/>
          </a:prstGeom>
          <a:noFill/>
          <a:ln w="88900" cmpd="tri">
            <a:solidFill>
              <a:srgbClr val="993300"/>
            </a:solidFill>
            <a:miter lim="800000"/>
            <a:headEnd/>
            <a:tailEnd/>
          </a:ln>
        </p:spPr>
      </p:pic>
      <p:sp>
        <p:nvSpPr>
          <p:cNvPr id="18434" name="Rectangle 2"/>
          <p:cNvSpPr>
            <a:spLocks noGrp="1" noChangeArrowheads="1"/>
          </p:cNvSpPr>
          <p:nvPr>
            <p:ph type="title"/>
          </p:nvPr>
        </p:nvSpPr>
        <p:spPr>
          <a:xfrm>
            <a:off x="457200" y="846138"/>
            <a:ext cx="8229600" cy="1143000"/>
          </a:xfrm>
        </p:spPr>
        <p:txBody>
          <a:bodyPr/>
          <a:lstStyle/>
          <a:p>
            <a:r>
              <a:rPr lang="es-ES" sz="3200" b="1">
                <a:solidFill>
                  <a:srgbClr val="702500"/>
                </a:solidFill>
                <a:effectLst>
                  <a:outerShdw blurRad="38100" dist="38100" dir="2700000" algn="tl">
                    <a:srgbClr val="C0C0C0"/>
                  </a:outerShdw>
                </a:effectLst>
              </a:rPr>
              <a:t>ACTIVIDAD DE CIERRE Y PRODUCTO FINAL DE CURSO:</a:t>
            </a:r>
            <a:br>
              <a:rPr lang="es-ES" sz="3200" b="1">
                <a:solidFill>
                  <a:srgbClr val="702500"/>
                </a:solidFill>
                <a:effectLst>
                  <a:outerShdw blurRad="38100" dist="38100" dir="2700000" algn="tl">
                    <a:srgbClr val="C0C0C0"/>
                  </a:outerShdw>
                </a:effectLst>
              </a:rPr>
            </a:br>
            <a:endParaRPr lang="es-ES" sz="3200" b="1">
              <a:solidFill>
                <a:srgbClr val="702500"/>
              </a:solidFill>
              <a:effectLst>
                <a:outerShdw blurRad="38100" dist="38100" dir="2700000" algn="tl">
                  <a:srgbClr val="C0C0C0"/>
                </a:outerShdw>
              </a:effectLst>
            </a:endParaRPr>
          </a:p>
        </p:txBody>
      </p:sp>
      <p:sp>
        <p:nvSpPr>
          <p:cNvPr id="18435" name="Rectangle 3"/>
          <p:cNvSpPr>
            <a:spLocks noGrp="1" noChangeArrowheads="1"/>
          </p:cNvSpPr>
          <p:nvPr>
            <p:ph type="body" idx="1"/>
          </p:nvPr>
        </p:nvSpPr>
        <p:spPr>
          <a:xfrm>
            <a:off x="457200" y="2071688"/>
            <a:ext cx="8229600" cy="4525962"/>
          </a:xfrm>
        </p:spPr>
        <p:txBody>
          <a:bodyPr/>
          <a:lstStyle/>
          <a:p>
            <a:endParaRPr lang="es-ES" b="1" dirty="0">
              <a:solidFill>
                <a:srgbClr val="702500"/>
              </a:solidFill>
              <a:effectLst>
                <a:outerShdw blurRad="38100" dist="38100" dir="2700000" algn="tl">
                  <a:srgbClr val="C0C0C0"/>
                </a:outerShdw>
              </a:effectLst>
            </a:endParaRPr>
          </a:p>
          <a:p>
            <a:endParaRPr lang="es-ES" b="1" dirty="0">
              <a:solidFill>
                <a:srgbClr val="702500"/>
              </a:solidFill>
              <a:effectLst>
                <a:outerShdw blurRad="38100" dist="38100" dir="2700000" algn="tl">
                  <a:srgbClr val="C0C0C0"/>
                </a:outerShdw>
              </a:effectLst>
            </a:endParaRPr>
          </a:p>
          <a:p>
            <a:r>
              <a:rPr lang="es-ES" b="1" dirty="0" smtClean="0">
                <a:solidFill>
                  <a:srgbClr val="702500"/>
                </a:solidFill>
                <a:effectLst>
                  <a:outerShdw blurRad="38100" dist="38100" dir="2700000" algn="tl">
                    <a:srgbClr val="C0C0C0"/>
                  </a:outerShdw>
                </a:effectLst>
              </a:rPr>
              <a:t>Periódico mural de notas periodísticas basadas en el tema de la educación preescolar.</a:t>
            </a:r>
            <a:endParaRPr lang="es-ES" b="1" dirty="0">
              <a:solidFill>
                <a:srgbClr val="702500"/>
              </a:solidFill>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box(in)">
                                      <p:cBhvr>
                                        <p:cTn id="7" dur="500"/>
                                        <p:tgtEl>
                                          <p:spTgt spid="1843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box(in)">
                                      <p:cBhvr>
                                        <p:cTn id="12"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Picture 4"/>
          <p:cNvPicPr>
            <a:picLocks noChangeAspect="1" noChangeArrowheads="1"/>
          </p:cNvPicPr>
          <p:nvPr/>
        </p:nvPicPr>
        <p:blipFill>
          <a:blip r:embed="rId2" cstate="print">
            <a:lum bright="42000"/>
          </a:blip>
          <a:srcRect/>
          <a:stretch>
            <a:fillRect/>
          </a:stretch>
        </p:blipFill>
        <p:spPr bwMode="auto">
          <a:xfrm>
            <a:off x="71438" y="138113"/>
            <a:ext cx="8964612" cy="6604000"/>
          </a:xfrm>
          <a:prstGeom prst="rect">
            <a:avLst/>
          </a:prstGeom>
          <a:noFill/>
          <a:ln w="88900" cmpd="tri">
            <a:solidFill>
              <a:srgbClr val="993300"/>
            </a:solidFill>
            <a:miter lim="800000"/>
            <a:headEnd/>
            <a:tailEnd/>
          </a:ln>
        </p:spPr>
      </p:pic>
      <p:sp>
        <p:nvSpPr>
          <p:cNvPr id="21506" name="Rectangle 2"/>
          <p:cNvSpPr>
            <a:spLocks noGrp="1" noChangeArrowheads="1"/>
          </p:cNvSpPr>
          <p:nvPr>
            <p:ph type="title"/>
          </p:nvPr>
        </p:nvSpPr>
        <p:spPr/>
        <p:txBody>
          <a:bodyPr/>
          <a:lstStyle/>
          <a:p>
            <a:r>
              <a:rPr lang="es-MX" sz="2400" b="1" dirty="0">
                <a:solidFill>
                  <a:srgbClr val="702500"/>
                </a:solidFill>
                <a:effectLst>
                  <a:outerShdw blurRad="38100" dist="38100" dir="2700000" algn="tl">
                    <a:srgbClr val="C0C0C0"/>
                  </a:outerShdw>
                </a:effectLst>
              </a:rPr>
              <a:t>FECHAS DE EVALUACIÓN Y JORNADAS DE OBSERVACIÓN Y PRÁCTICA DOCENTE.</a:t>
            </a:r>
            <a:endParaRPr lang="es-ES" sz="2400" b="1" dirty="0">
              <a:solidFill>
                <a:srgbClr val="702500"/>
              </a:solidFill>
              <a:effectLst>
                <a:outerShdw blurRad="38100" dist="38100" dir="2700000" algn="tl">
                  <a:srgbClr val="C0C0C0"/>
                </a:outerShdw>
              </a:effectLst>
            </a:endParaRPr>
          </a:p>
        </p:txBody>
      </p:sp>
      <p:sp>
        <p:nvSpPr>
          <p:cNvPr id="21507" name="Rectangle 3"/>
          <p:cNvSpPr>
            <a:spLocks noGrp="1" noChangeArrowheads="1"/>
          </p:cNvSpPr>
          <p:nvPr>
            <p:ph type="body" idx="1"/>
          </p:nvPr>
        </p:nvSpPr>
        <p:spPr>
          <a:xfrm>
            <a:off x="428596" y="1285860"/>
            <a:ext cx="8286808" cy="4525962"/>
          </a:xfrm>
        </p:spPr>
        <p:txBody>
          <a:bodyPr/>
          <a:lstStyle/>
          <a:p>
            <a:r>
              <a:rPr lang="es-MX" sz="2000" dirty="0" smtClean="0"/>
              <a:t>Primer Período de Evaluación 10-11 de marzo 2011</a:t>
            </a:r>
          </a:p>
          <a:p>
            <a:r>
              <a:rPr lang="es-MX" sz="2000" dirty="0" smtClean="0"/>
              <a:t>Evaluación parcial  del 21 al 25 de Febrero</a:t>
            </a:r>
          </a:p>
          <a:p>
            <a:r>
              <a:rPr lang="es-MX" sz="2000" dirty="0" smtClean="0"/>
              <a:t>Examen bimestral 7, 8 y 9 de marzo</a:t>
            </a:r>
          </a:p>
          <a:p>
            <a:r>
              <a:rPr lang="es-MX" sz="2000" dirty="0" smtClean="0"/>
              <a:t>Segundo Período de Evaluación 14-15 abril  2011</a:t>
            </a:r>
          </a:p>
          <a:p>
            <a:r>
              <a:rPr lang="es-MX" sz="2000" dirty="0" smtClean="0"/>
              <a:t>Evaluación parcial del 4 al 8 de Abril</a:t>
            </a:r>
          </a:p>
          <a:p>
            <a:r>
              <a:rPr lang="es-MX" sz="2000" dirty="0" smtClean="0"/>
              <a:t>Examen bimestral 11,12 y 13 abril</a:t>
            </a:r>
          </a:p>
          <a:p>
            <a:r>
              <a:rPr lang="es-MX" sz="2000" dirty="0" smtClean="0"/>
              <a:t>Tercer Período de Evaluación 23-24 junio 2011</a:t>
            </a:r>
          </a:p>
          <a:p>
            <a:r>
              <a:rPr lang="es-MX" sz="2000" dirty="0" smtClean="0"/>
              <a:t>Evaluación parcial  Exposición de libros del 2 de Mayo al 17 de Junio</a:t>
            </a:r>
          </a:p>
          <a:p>
            <a:r>
              <a:rPr lang="es-MX" sz="2000" dirty="0" smtClean="0"/>
              <a:t> * Examen semestral 20, 21 y 22 de junio</a:t>
            </a:r>
          </a:p>
          <a:p>
            <a:pPr>
              <a:buNone/>
            </a:pPr>
            <a:r>
              <a:rPr lang="es-MX" sz="2000" b="1" dirty="0" smtClean="0"/>
              <a:t>JORNADAS DE OBSERVACIÓN Y PRÁCTICA</a:t>
            </a:r>
          </a:p>
          <a:p>
            <a:r>
              <a:rPr lang="es-MX" sz="2000" dirty="0" smtClean="0"/>
              <a:t>Primera visita de observación 1, 2 y 3 de marzo 2011</a:t>
            </a:r>
          </a:p>
          <a:p>
            <a:r>
              <a:rPr lang="es-MX" sz="2000" dirty="0" smtClean="0"/>
              <a:t>Segunda visita previa Miércoles 11 de mayo 2011</a:t>
            </a:r>
          </a:p>
          <a:p>
            <a:r>
              <a:rPr lang="es-MX" sz="2000" dirty="0" smtClean="0"/>
              <a:t>Primera Jornada de Observación y Práctica 16 al 20 de mayo 2011</a:t>
            </a:r>
          </a:p>
          <a:p>
            <a:endParaRPr lang="es-ES" sz="2200" b="1" dirty="0">
              <a:solidFill>
                <a:srgbClr val="702500"/>
              </a:solidFill>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ox(in)">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box(in)">
                                      <p:cBhvr>
                                        <p:cTn id="12" dur="500"/>
                                        <p:tgtEl>
                                          <p:spTgt spid="215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Effect transition="in" filter="box(in)">
                                      <p:cBhvr>
                                        <p:cTn id="17" dur="500"/>
                                        <p:tgtEl>
                                          <p:spTgt spid="215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Effect transition="in" filter="box(in)">
                                      <p:cBhvr>
                                        <p:cTn id="22" dur="500"/>
                                        <p:tgtEl>
                                          <p:spTgt spid="2150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1507">
                                            <p:txEl>
                                              <p:pRg st="3" end="3"/>
                                            </p:txEl>
                                          </p:spTgt>
                                        </p:tgtEl>
                                        <p:attrNameLst>
                                          <p:attrName>style.visibility</p:attrName>
                                        </p:attrNameLst>
                                      </p:cBhvr>
                                      <p:to>
                                        <p:strVal val="visible"/>
                                      </p:to>
                                    </p:set>
                                    <p:animEffect transition="in" filter="box(in)">
                                      <p:cBhvr>
                                        <p:cTn id="27" dur="500"/>
                                        <p:tgtEl>
                                          <p:spTgt spid="2150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1507">
                                            <p:txEl>
                                              <p:pRg st="4" end="4"/>
                                            </p:txEl>
                                          </p:spTgt>
                                        </p:tgtEl>
                                        <p:attrNameLst>
                                          <p:attrName>style.visibility</p:attrName>
                                        </p:attrNameLst>
                                      </p:cBhvr>
                                      <p:to>
                                        <p:strVal val="visible"/>
                                      </p:to>
                                    </p:set>
                                    <p:animEffect transition="in" filter="box(in)">
                                      <p:cBhvr>
                                        <p:cTn id="32" dur="500"/>
                                        <p:tgtEl>
                                          <p:spTgt spid="2150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1507">
                                            <p:txEl>
                                              <p:pRg st="5" end="5"/>
                                            </p:txEl>
                                          </p:spTgt>
                                        </p:tgtEl>
                                        <p:attrNameLst>
                                          <p:attrName>style.visibility</p:attrName>
                                        </p:attrNameLst>
                                      </p:cBhvr>
                                      <p:to>
                                        <p:strVal val="visible"/>
                                      </p:to>
                                    </p:set>
                                    <p:animEffect transition="in" filter="box(in)">
                                      <p:cBhvr>
                                        <p:cTn id="37" dur="500"/>
                                        <p:tgtEl>
                                          <p:spTgt spid="2150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1507">
                                            <p:txEl>
                                              <p:pRg st="6" end="6"/>
                                            </p:txEl>
                                          </p:spTgt>
                                        </p:tgtEl>
                                        <p:attrNameLst>
                                          <p:attrName>style.visibility</p:attrName>
                                        </p:attrNameLst>
                                      </p:cBhvr>
                                      <p:to>
                                        <p:strVal val="visible"/>
                                      </p:to>
                                    </p:set>
                                    <p:animEffect transition="in" filter="box(in)">
                                      <p:cBhvr>
                                        <p:cTn id="42" dur="500"/>
                                        <p:tgtEl>
                                          <p:spTgt spid="2150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1507">
                                            <p:txEl>
                                              <p:pRg st="7" end="7"/>
                                            </p:txEl>
                                          </p:spTgt>
                                        </p:tgtEl>
                                        <p:attrNameLst>
                                          <p:attrName>style.visibility</p:attrName>
                                        </p:attrNameLst>
                                      </p:cBhvr>
                                      <p:to>
                                        <p:strVal val="visible"/>
                                      </p:to>
                                    </p:set>
                                    <p:animEffect transition="in" filter="box(in)">
                                      <p:cBhvr>
                                        <p:cTn id="47" dur="500"/>
                                        <p:tgtEl>
                                          <p:spTgt spid="2150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21507">
                                            <p:txEl>
                                              <p:pRg st="8" end="8"/>
                                            </p:txEl>
                                          </p:spTgt>
                                        </p:tgtEl>
                                        <p:attrNameLst>
                                          <p:attrName>style.visibility</p:attrName>
                                        </p:attrNameLst>
                                      </p:cBhvr>
                                      <p:to>
                                        <p:strVal val="visible"/>
                                      </p:to>
                                    </p:set>
                                    <p:animEffect transition="in" filter="box(in)">
                                      <p:cBhvr>
                                        <p:cTn id="52" dur="500"/>
                                        <p:tgtEl>
                                          <p:spTgt spid="2150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1507">
                                            <p:txEl>
                                              <p:pRg st="9" end="9"/>
                                            </p:txEl>
                                          </p:spTgt>
                                        </p:tgtEl>
                                        <p:attrNameLst>
                                          <p:attrName>style.visibility</p:attrName>
                                        </p:attrNameLst>
                                      </p:cBhvr>
                                      <p:to>
                                        <p:strVal val="visible"/>
                                      </p:to>
                                    </p:set>
                                    <p:animEffect transition="in" filter="box(in)">
                                      <p:cBhvr>
                                        <p:cTn id="57" dur="500"/>
                                        <p:tgtEl>
                                          <p:spTgt spid="2150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21507">
                                            <p:txEl>
                                              <p:pRg st="10" end="10"/>
                                            </p:txEl>
                                          </p:spTgt>
                                        </p:tgtEl>
                                        <p:attrNameLst>
                                          <p:attrName>style.visibility</p:attrName>
                                        </p:attrNameLst>
                                      </p:cBhvr>
                                      <p:to>
                                        <p:strVal val="visible"/>
                                      </p:to>
                                    </p:set>
                                    <p:animEffect transition="in" filter="box(in)">
                                      <p:cBhvr>
                                        <p:cTn id="62" dur="500"/>
                                        <p:tgtEl>
                                          <p:spTgt spid="21507">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21507">
                                            <p:txEl>
                                              <p:pRg st="11" end="11"/>
                                            </p:txEl>
                                          </p:spTgt>
                                        </p:tgtEl>
                                        <p:attrNameLst>
                                          <p:attrName>style.visibility</p:attrName>
                                        </p:attrNameLst>
                                      </p:cBhvr>
                                      <p:to>
                                        <p:strVal val="visible"/>
                                      </p:to>
                                    </p:set>
                                    <p:animEffect transition="in" filter="box(in)">
                                      <p:cBhvr>
                                        <p:cTn id="67" dur="500"/>
                                        <p:tgtEl>
                                          <p:spTgt spid="21507">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21507">
                                            <p:txEl>
                                              <p:pRg st="12" end="12"/>
                                            </p:txEl>
                                          </p:spTgt>
                                        </p:tgtEl>
                                        <p:attrNameLst>
                                          <p:attrName>style.visibility</p:attrName>
                                        </p:attrNameLst>
                                      </p:cBhvr>
                                      <p:to>
                                        <p:strVal val="visible"/>
                                      </p:to>
                                    </p:set>
                                    <p:animEffect transition="in" filter="box(in)">
                                      <p:cBhvr>
                                        <p:cTn id="72" dur="500"/>
                                        <p:tgtEl>
                                          <p:spTgt spid="2150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endParaRPr lang="es-ES"/>
          </a:p>
        </p:txBody>
      </p:sp>
      <p:sp>
        <p:nvSpPr>
          <p:cNvPr id="22531" name="Rectangle 3"/>
          <p:cNvSpPr>
            <a:spLocks noGrp="1" noChangeArrowheads="1"/>
          </p:cNvSpPr>
          <p:nvPr>
            <p:ph type="body" idx="1"/>
          </p:nvPr>
        </p:nvSpPr>
        <p:spPr/>
        <p:txBody>
          <a:bodyPr/>
          <a:lstStyle/>
          <a:p>
            <a:endParaRPr lang="es-ES"/>
          </a:p>
        </p:txBody>
      </p:sp>
      <p:pic>
        <p:nvPicPr>
          <p:cNvPr id="22532" name="Picture 4"/>
          <p:cNvPicPr>
            <a:picLocks noChangeAspect="1" noChangeArrowheads="1"/>
          </p:cNvPicPr>
          <p:nvPr/>
        </p:nvPicPr>
        <p:blipFill>
          <a:blip r:embed="rId2" cstate="print">
            <a:lum bright="42000"/>
          </a:blip>
          <a:srcRect/>
          <a:stretch>
            <a:fillRect/>
          </a:stretch>
        </p:blipFill>
        <p:spPr bwMode="auto">
          <a:xfrm>
            <a:off x="71438" y="138113"/>
            <a:ext cx="8964612" cy="6604000"/>
          </a:xfrm>
          <a:prstGeom prst="rect">
            <a:avLst/>
          </a:prstGeom>
          <a:noFill/>
          <a:ln w="88900" cmpd="tri">
            <a:solidFill>
              <a:srgbClr val="993300"/>
            </a:solidFill>
            <a:miter lim="800000"/>
            <a:headEnd/>
            <a:tailEnd/>
          </a:ln>
        </p:spPr>
      </p:pic>
      <p:sp>
        <p:nvSpPr>
          <p:cNvPr id="22533" name="Text Box 5"/>
          <p:cNvSpPr txBox="1">
            <a:spLocks noChangeArrowheads="1"/>
          </p:cNvSpPr>
          <p:nvPr/>
        </p:nvSpPr>
        <p:spPr bwMode="auto">
          <a:xfrm>
            <a:off x="1222375" y="2433638"/>
            <a:ext cx="6373813" cy="2287587"/>
          </a:xfrm>
          <a:prstGeom prst="rect">
            <a:avLst/>
          </a:prstGeom>
          <a:noFill/>
          <a:ln w="9525">
            <a:noFill/>
            <a:miter lim="800000"/>
            <a:headEnd/>
            <a:tailEnd/>
          </a:ln>
          <a:effectLst/>
        </p:spPr>
        <p:txBody>
          <a:bodyPr>
            <a:spAutoFit/>
          </a:bodyPr>
          <a:lstStyle/>
          <a:p>
            <a:r>
              <a:rPr lang="es-MX" sz="3600">
                <a:solidFill>
                  <a:srgbClr val="702500"/>
                </a:solidFill>
              </a:rPr>
              <a:t>Por su atención</a:t>
            </a:r>
            <a:r>
              <a:rPr lang="es-MX">
                <a:solidFill>
                  <a:srgbClr val="702500"/>
                </a:solidFill>
              </a:rPr>
              <a:t> </a:t>
            </a:r>
          </a:p>
          <a:p>
            <a:endParaRPr lang="es-MX">
              <a:solidFill>
                <a:srgbClr val="702500"/>
              </a:solidFill>
            </a:endParaRPr>
          </a:p>
          <a:p>
            <a:endParaRPr lang="es-MX">
              <a:solidFill>
                <a:srgbClr val="702500"/>
              </a:solidFill>
            </a:endParaRPr>
          </a:p>
          <a:p>
            <a:pPr algn="ctr"/>
            <a:endParaRPr lang="es-MX">
              <a:solidFill>
                <a:srgbClr val="702500"/>
              </a:solidFill>
            </a:endParaRPr>
          </a:p>
          <a:p>
            <a:pPr algn="ctr"/>
            <a:r>
              <a:rPr lang="es-MX" sz="5400">
                <a:solidFill>
                  <a:srgbClr val="702500"/>
                </a:solidFill>
              </a:rPr>
              <a:t>   GRACIAS… </a:t>
            </a:r>
            <a:endParaRPr lang="es-ES" sz="5400">
              <a:solidFill>
                <a:srgbClr val="7025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533"/>
                                        </p:tgtEl>
                                        <p:attrNameLst>
                                          <p:attrName>style.visibility</p:attrName>
                                        </p:attrNameLst>
                                      </p:cBhvr>
                                      <p:to>
                                        <p:strVal val="visible"/>
                                      </p:to>
                                    </p:set>
                                    <p:animEffect transition="in" filter="box(in)">
                                      <p:cBhvr>
                                        <p:cTn id="7" dur="500"/>
                                        <p:tgtEl>
                                          <p:spTgt spid="22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2" cstate="print">
            <a:lum bright="42000"/>
          </a:blip>
          <a:srcRect/>
          <a:stretch>
            <a:fillRect/>
          </a:stretch>
        </p:blipFill>
        <p:spPr bwMode="auto">
          <a:xfrm>
            <a:off x="107950" y="122238"/>
            <a:ext cx="8964613" cy="6604000"/>
          </a:xfrm>
          <a:prstGeom prst="rect">
            <a:avLst/>
          </a:prstGeom>
          <a:noFill/>
          <a:ln w="88900" cmpd="tri">
            <a:solidFill>
              <a:srgbClr val="993300"/>
            </a:solidFill>
            <a:miter lim="800000"/>
            <a:headEnd/>
            <a:tailEnd/>
          </a:ln>
        </p:spPr>
      </p:pic>
      <p:sp>
        <p:nvSpPr>
          <p:cNvPr id="6146" name="Rectangle 2"/>
          <p:cNvSpPr>
            <a:spLocks noGrp="1" noChangeArrowheads="1"/>
          </p:cNvSpPr>
          <p:nvPr>
            <p:ph type="title"/>
          </p:nvPr>
        </p:nvSpPr>
        <p:spPr>
          <a:xfrm>
            <a:off x="457200" y="-90488"/>
            <a:ext cx="8229600" cy="1143001"/>
          </a:xfrm>
        </p:spPr>
        <p:txBody>
          <a:bodyPr/>
          <a:lstStyle/>
          <a:p>
            <a:r>
              <a:rPr lang="es-ES" sz="3200">
                <a:solidFill>
                  <a:srgbClr val="CC3300"/>
                </a:solidFill>
                <a:effectLst>
                  <a:outerShdw blurRad="38100" dist="38100" dir="2700000" algn="tl">
                    <a:srgbClr val="C0C0C0"/>
                  </a:outerShdw>
                </a:effectLst>
              </a:rPr>
              <a:t>Propósitos generales del curso:</a:t>
            </a:r>
            <a:r>
              <a:rPr lang="es-MX" sz="3200">
                <a:solidFill>
                  <a:srgbClr val="CC3300"/>
                </a:solidFill>
                <a:effectLst>
                  <a:outerShdw blurRad="38100" dist="38100" dir="2700000" algn="tl">
                    <a:srgbClr val="C0C0C0"/>
                  </a:outerShdw>
                </a:effectLst>
              </a:rPr>
              <a:t> </a:t>
            </a:r>
            <a:endParaRPr lang="es-ES" sz="3200">
              <a:solidFill>
                <a:srgbClr val="CC3300"/>
              </a:solidFill>
              <a:effectLst>
                <a:outerShdw blurRad="38100" dist="38100" dir="2700000" algn="tl">
                  <a:srgbClr val="C0C0C0"/>
                </a:outerShdw>
              </a:effectLst>
            </a:endParaRPr>
          </a:p>
        </p:txBody>
      </p:sp>
      <p:sp>
        <p:nvSpPr>
          <p:cNvPr id="6147" name="Rectangle 3"/>
          <p:cNvSpPr>
            <a:spLocks noGrp="1" noChangeArrowheads="1"/>
          </p:cNvSpPr>
          <p:nvPr>
            <p:ph type="body" idx="1"/>
          </p:nvPr>
        </p:nvSpPr>
        <p:spPr>
          <a:xfrm>
            <a:off x="500034" y="1142984"/>
            <a:ext cx="8229600" cy="4429156"/>
          </a:xfrm>
        </p:spPr>
        <p:txBody>
          <a:bodyPr/>
          <a:lstStyle/>
          <a:p>
            <a:pPr algn="ctr"/>
            <a:r>
              <a:rPr lang="es-MX" sz="2000" dirty="0" smtClean="0"/>
              <a:t>Que la estudiante normalista tenga dominio y la aplicación de las </a:t>
            </a:r>
          </a:p>
          <a:p>
            <a:pPr algn="ctr">
              <a:buNone/>
            </a:pPr>
            <a:r>
              <a:rPr lang="es-MX" sz="2000" dirty="0" smtClean="0"/>
              <a:t>competencias de la lectura comprensiva y crítica, así como de la</a:t>
            </a:r>
          </a:p>
          <a:p>
            <a:pPr algn="ctr">
              <a:buNone/>
            </a:pPr>
            <a:r>
              <a:rPr lang="es-MX" sz="2000" dirty="0" smtClean="0"/>
              <a:t>expresión clara en forma oral y escrita como un componente de todas </a:t>
            </a:r>
          </a:p>
          <a:p>
            <a:pPr algn="ctr">
              <a:buNone/>
            </a:pPr>
            <a:r>
              <a:rPr lang="es-MX" sz="2000" dirty="0" smtClean="0"/>
              <a:t>las actividades de su formación, cualquiera que sea el contenido</a:t>
            </a:r>
          </a:p>
          <a:p>
            <a:pPr algn="ctr">
              <a:buNone/>
            </a:pPr>
            <a:r>
              <a:rPr lang="es-MX" sz="2000" dirty="0" smtClean="0"/>
              <a:t>temático con el cual trabaje.</a:t>
            </a:r>
          </a:p>
          <a:p>
            <a:pPr algn="ctr"/>
            <a:endParaRPr lang="es-MX" sz="2000" dirty="0" smtClean="0"/>
          </a:p>
          <a:p>
            <a:pPr algn="ctr"/>
            <a:r>
              <a:rPr lang="es-MX" sz="2000" b="1" dirty="0" smtClean="0"/>
              <a:t>ENFOQUE</a:t>
            </a:r>
            <a:r>
              <a:rPr lang="es-MX" sz="2000" dirty="0" smtClean="0"/>
              <a:t>:</a:t>
            </a:r>
          </a:p>
          <a:p>
            <a:pPr algn="ctr"/>
            <a:r>
              <a:rPr lang="es-MX" sz="2000" dirty="0" smtClean="0"/>
              <a:t>Desarrollar las capacidades específicas de comprensión de la lectura y de los mensajes orales, de la redacción y de la expresión oral,  con objetivos definidos combinándolos continuamente con las actividades de los estudiantes para alcanzar logros genuinos  y para el aprendizaje autónomo y permanente.</a:t>
            </a:r>
          </a:p>
          <a:p>
            <a:endParaRPr lang="es-ES" sz="2000" dirty="0">
              <a:solidFill>
                <a:srgbClr val="702500"/>
              </a:solidFill>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2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p:cNvPicPr>
            <a:picLocks noChangeAspect="1" noChangeArrowheads="1"/>
          </p:cNvPicPr>
          <p:nvPr/>
        </p:nvPicPr>
        <p:blipFill>
          <a:blip r:embed="rId2" cstate="print">
            <a:lum bright="42000"/>
          </a:blip>
          <a:srcRect/>
          <a:stretch>
            <a:fillRect/>
          </a:stretch>
        </p:blipFill>
        <p:spPr bwMode="auto">
          <a:xfrm>
            <a:off x="107950" y="138113"/>
            <a:ext cx="8964613" cy="6604000"/>
          </a:xfrm>
          <a:prstGeom prst="rect">
            <a:avLst/>
          </a:prstGeom>
          <a:noFill/>
          <a:ln w="88900" cmpd="tri">
            <a:solidFill>
              <a:srgbClr val="993300"/>
            </a:solidFill>
            <a:miter lim="800000"/>
            <a:headEnd/>
            <a:tailEnd/>
          </a:ln>
        </p:spPr>
      </p:pic>
      <p:sp>
        <p:nvSpPr>
          <p:cNvPr id="8194" name="Rectangle 2"/>
          <p:cNvSpPr>
            <a:spLocks noGrp="1" noChangeArrowheads="1"/>
          </p:cNvSpPr>
          <p:nvPr>
            <p:ph type="title"/>
          </p:nvPr>
        </p:nvSpPr>
        <p:spPr/>
        <p:txBody>
          <a:bodyPr/>
          <a:lstStyle/>
          <a:p>
            <a:r>
              <a:rPr lang="es-MX" b="1">
                <a:solidFill>
                  <a:srgbClr val="702500"/>
                </a:solidFill>
                <a:effectLst>
                  <a:outerShdw blurRad="38100" dist="38100" dir="2700000" algn="tl">
                    <a:srgbClr val="C0C0C0"/>
                  </a:outerShdw>
                </a:effectLst>
              </a:rPr>
              <a:t>Campos y temas </a:t>
            </a:r>
            <a:endParaRPr lang="es-ES" b="1">
              <a:solidFill>
                <a:srgbClr val="702500"/>
              </a:solidFill>
              <a:effectLst>
                <a:outerShdw blurRad="38100" dist="38100" dir="2700000" algn="tl">
                  <a:srgbClr val="C0C0C0"/>
                </a:outerShdw>
              </a:effectLst>
            </a:endParaRPr>
          </a:p>
        </p:txBody>
      </p:sp>
      <p:sp>
        <p:nvSpPr>
          <p:cNvPr id="8222" name="Rectangle 30"/>
          <p:cNvSpPr>
            <a:spLocks noChangeArrowheads="1"/>
          </p:cNvSpPr>
          <p:nvPr/>
        </p:nvSpPr>
        <p:spPr bwMode="auto">
          <a:xfrm>
            <a:off x="684213" y="1628775"/>
            <a:ext cx="8459787" cy="5580063"/>
          </a:xfrm>
          <a:prstGeom prst="rect">
            <a:avLst/>
          </a:prstGeom>
          <a:noFill/>
          <a:ln w="9525">
            <a:noFill/>
            <a:miter lim="800000"/>
            <a:headEnd/>
            <a:tailEnd/>
          </a:ln>
          <a:effectLst/>
        </p:spPr>
        <p:txBody>
          <a:bodyPr>
            <a:spAutoFit/>
          </a:bodyPr>
          <a:lstStyle/>
          <a:p>
            <a:pPr marL="457200" indent="-457200"/>
            <a:r>
              <a:rPr lang="es-ES" sz="2400" b="1">
                <a:solidFill>
                  <a:srgbClr val="702500"/>
                </a:solidFill>
                <a:effectLst>
                  <a:outerShdw blurRad="38100" dist="38100" dir="2700000" algn="tl">
                    <a:srgbClr val="C0C0C0"/>
                  </a:outerShdw>
                </a:effectLst>
              </a:rPr>
              <a:t>l. El aprovechamiento de la información trasmitida oralmente </a:t>
            </a:r>
          </a:p>
          <a:p>
            <a:pPr marL="457200" indent="-457200"/>
            <a:endParaRPr lang="es-ES" b="1">
              <a:solidFill>
                <a:srgbClr val="702500"/>
              </a:solidFill>
              <a:effectLst>
                <a:outerShdw blurRad="38100" dist="38100" dir="2700000" algn="tl">
                  <a:srgbClr val="C0C0C0"/>
                </a:outerShdw>
              </a:effectLst>
            </a:endParaRPr>
          </a:p>
          <a:p>
            <a:pPr marL="457200" indent="-457200"/>
            <a:r>
              <a:rPr lang="es-ES" b="1">
                <a:solidFill>
                  <a:srgbClr val="702500"/>
                </a:solidFill>
                <a:effectLst>
                  <a:outerShdw blurRad="38100" dist="38100" dir="2700000" algn="tl">
                    <a:srgbClr val="C0C0C0"/>
                  </a:outerShdw>
                </a:effectLst>
              </a:rPr>
              <a:t>Temas</a:t>
            </a:r>
          </a:p>
          <a:p>
            <a:pPr marL="457200" indent="-457200"/>
            <a:endParaRPr lang="es-ES" b="1">
              <a:solidFill>
                <a:srgbClr val="702500"/>
              </a:solidFill>
              <a:effectLst>
                <a:outerShdw blurRad="38100" dist="38100" dir="2700000" algn="tl">
                  <a:srgbClr val="C0C0C0"/>
                </a:outerShdw>
              </a:effectLst>
            </a:endParaRPr>
          </a:p>
          <a:p>
            <a:pPr marL="457200" indent="-457200"/>
            <a:r>
              <a:rPr lang="es-ES" b="1">
                <a:solidFill>
                  <a:srgbClr val="702500"/>
                </a:solidFill>
                <a:effectLst>
                  <a:outerShdw blurRad="38100" dist="38100" dir="2700000" algn="tl">
                    <a:srgbClr val="C0C0C0"/>
                  </a:outerShdw>
                </a:effectLst>
              </a:rPr>
              <a:t>1. La comprensión del contenido central de una clase o exposición oral, con el apoyo de estrategias para la identificación de ideas principales. </a:t>
            </a:r>
          </a:p>
          <a:p>
            <a:pPr marL="457200" indent="-457200"/>
            <a:endParaRPr lang="es-ES" b="1">
              <a:solidFill>
                <a:srgbClr val="702500"/>
              </a:solidFill>
              <a:effectLst>
                <a:outerShdw blurRad="38100" dist="38100" dir="2700000" algn="tl">
                  <a:srgbClr val="C0C0C0"/>
                </a:outerShdw>
              </a:effectLst>
            </a:endParaRPr>
          </a:p>
          <a:p>
            <a:pPr marL="457200" indent="-457200"/>
            <a:r>
              <a:rPr lang="es-ES" b="1">
                <a:solidFill>
                  <a:srgbClr val="702500"/>
                </a:solidFill>
                <a:effectLst>
                  <a:outerShdw blurRad="38100" dist="38100" dir="2700000" algn="tl">
                    <a:srgbClr val="C0C0C0"/>
                  </a:outerShdw>
                </a:effectLst>
              </a:rPr>
              <a:t>2. El registro de la información fundamental de una exposición en notas y apuntes de clase. </a:t>
            </a:r>
          </a:p>
          <a:p>
            <a:pPr marL="457200" indent="-457200"/>
            <a:endParaRPr lang="es-ES" b="1">
              <a:solidFill>
                <a:srgbClr val="702500"/>
              </a:solidFill>
              <a:effectLst>
                <a:outerShdw blurRad="38100" dist="38100" dir="2700000" algn="tl">
                  <a:srgbClr val="C0C0C0"/>
                </a:outerShdw>
              </a:effectLst>
            </a:endParaRPr>
          </a:p>
          <a:p>
            <a:pPr marL="457200" indent="-457200"/>
            <a:r>
              <a:rPr lang="es-ES" b="1">
                <a:solidFill>
                  <a:srgbClr val="702500"/>
                </a:solidFill>
                <a:effectLst>
                  <a:outerShdw blurRad="38100" dist="38100" dir="2700000" algn="tl">
                    <a:srgbClr val="C0C0C0"/>
                  </a:outerShdw>
                </a:effectLst>
              </a:rPr>
              <a:t>3. El seguimiento de las argumentaciones expuestas en una conferencia o en un debate. </a:t>
            </a:r>
          </a:p>
          <a:p>
            <a:pPr marL="457200" indent="-457200"/>
            <a:endParaRPr lang="es-ES" b="1">
              <a:solidFill>
                <a:srgbClr val="702500"/>
              </a:solidFill>
              <a:effectLst>
                <a:outerShdw blurRad="38100" dist="38100" dir="2700000" algn="tl">
                  <a:srgbClr val="C0C0C0"/>
                </a:outerShdw>
              </a:effectLst>
            </a:endParaRPr>
          </a:p>
          <a:p>
            <a:pPr marL="457200" indent="-457200"/>
            <a:r>
              <a:rPr lang="es-ES" b="1">
                <a:solidFill>
                  <a:srgbClr val="702500"/>
                </a:solidFill>
                <a:effectLst>
                  <a:outerShdw blurRad="38100" dist="38100" dir="2700000" algn="tl">
                    <a:srgbClr val="C0C0C0"/>
                  </a:outerShdw>
                </a:effectLst>
              </a:rPr>
              <a:t>4. La detección de incongruencias, contradicciones y afirmaciones no fundamentadas en exposiciones orales. </a:t>
            </a:r>
          </a:p>
          <a:p>
            <a:pPr marL="457200" indent="-457200">
              <a:lnSpc>
                <a:spcPct val="250000"/>
              </a:lnSpc>
              <a:buFontTx/>
              <a:buChar char="•"/>
            </a:pPr>
            <a:endParaRPr lang="es-ES" sz="2400" b="1">
              <a:solidFill>
                <a:srgbClr val="702500"/>
              </a:solidFill>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diamond(in)">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8222"/>
                                        </p:tgtEl>
                                        <p:attrNameLst>
                                          <p:attrName>style.visibility</p:attrName>
                                        </p:attrNameLst>
                                      </p:cBhvr>
                                      <p:to>
                                        <p:strVal val="visible"/>
                                      </p:to>
                                    </p:set>
                                    <p:animEffect transition="in" filter="diamond(in)">
                                      <p:cBhvr>
                                        <p:cTn id="12" dur="2000"/>
                                        <p:tgtEl>
                                          <p:spTgt spid="8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2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p:cNvPicPr>
            <a:picLocks noChangeAspect="1" noChangeArrowheads="1"/>
          </p:cNvPicPr>
          <p:nvPr/>
        </p:nvPicPr>
        <p:blipFill>
          <a:blip r:embed="rId2" cstate="print">
            <a:lum bright="42000"/>
          </a:blip>
          <a:srcRect/>
          <a:stretch>
            <a:fillRect/>
          </a:stretch>
        </p:blipFill>
        <p:spPr bwMode="auto">
          <a:xfrm>
            <a:off x="107950" y="138113"/>
            <a:ext cx="8964613" cy="6604000"/>
          </a:xfrm>
          <a:prstGeom prst="rect">
            <a:avLst/>
          </a:prstGeom>
          <a:noFill/>
          <a:ln w="88900" cmpd="tri">
            <a:solidFill>
              <a:srgbClr val="993300"/>
            </a:solidFill>
            <a:miter lim="800000"/>
            <a:headEnd/>
            <a:tailEnd/>
          </a:ln>
        </p:spPr>
      </p:pic>
      <p:sp>
        <p:nvSpPr>
          <p:cNvPr id="13314" name="Rectangle 2"/>
          <p:cNvSpPr>
            <a:spLocks noGrp="1" noChangeArrowheads="1"/>
          </p:cNvSpPr>
          <p:nvPr>
            <p:ph type="title"/>
          </p:nvPr>
        </p:nvSpPr>
        <p:spPr>
          <a:xfrm>
            <a:off x="468313" y="260350"/>
            <a:ext cx="8229600" cy="1143000"/>
          </a:xfrm>
        </p:spPr>
        <p:txBody>
          <a:bodyPr/>
          <a:lstStyle/>
          <a:p>
            <a:r>
              <a:rPr lang="es-ES" sz="3200" b="1">
                <a:solidFill>
                  <a:srgbClr val="702500"/>
                </a:solidFill>
                <a:effectLst>
                  <a:outerShdw blurRad="38100" dist="38100" dir="2700000" algn="tl">
                    <a:srgbClr val="C0C0C0"/>
                  </a:outerShdw>
                </a:effectLst>
              </a:rPr>
              <a:t>II. La expresión oral fluida y coherente</a:t>
            </a:r>
          </a:p>
        </p:txBody>
      </p:sp>
      <p:sp>
        <p:nvSpPr>
          <p:cNvPr id="13315" name="Rectangle 3"/>
          <p:cNvSpPr>
            <a:spLocks noGrp="1" noChangeArrowheads="1"/>
          </p:cNvSpPr>
          <p:nvPr>
            <p:ph type="body" idx="1"/>
          </p:nvPr>
        </p:nvSpPr>
        <p:spPr>
          <a:xfrm>
            <a:off x="457200" y="1585913"/>
            <a:ext cx="8229600" cy="4525962"/>
          </a:xfrm>
        </p:spPr>
        <p:txBody>
          <a:bodyPr/>
          <a:lstStyle/>
          <a:p>
            <a:pPr marL="812800" indent="-812800">
              <a:lnSpc>
                <a:spcPct val="80000"/>
              </a:lnSpc>
              <a:buFontTx/>
              <a:buNone/>
            </a:pPr>
            <a:r>
              <a:rPr lang="es-ES" sz="2000" b="1">
                <a:solidFill>
                  <a:srgbClr val="702500"/>
                </a:solidFill>
                <a:effectLst>
                  <a:outerShdw blurRad="38100" dist="38100" dir="2700000" algn="tl">
                    <a:srgbClr val="C0C0C0"/>
                  </a:outerShdw>
                </a:effectLst>
              </a:rPr>
              <a:t>Temas </a:t>
            </a:r>
          </a:p>
          <a:p>
            <a:pPr marL="812800" indent="-812800">
              <a:lnSpc>
                <a:spcPct val="80000"/>
              </a:lnSpc>
              <a:buFontTx/>
              <a:buNone/>
            </a:pPr>
            <a:r>
              <a:rPr lang="es-ES" sz="2000" b="1">
                <a:solidFill>
                  <a:srgbClr val="702500"/>
                </a:solidFill>
                <a:effectLst>
                  <a:outerShdw blurRad="38100" dist="38100" dir="2700000" algn="tl">
                    <a:srgbClr val="C0C0C0"/>
                  </a:outerShdw>
                </a:effectLst>
              </a:rPr>
              <a:t> </a:t>
            </a:r>
          </a:p>
          <a:p>
            <a:pPr marL="812800" indent="-812800">
              <a:lnSpc>
                <a:spcPct val="80000"/>
              </a:lnSpc>
            </a:pPr>
            <a:r>
              <a:rPr lang="es-ES" sz="2000" b="1">
                <a:solidFill>
                  <a:srgbClr val="702500"/>
                </a:solidFill>
                <a:effectLst>
                  <a:outerShdw blurRad="38100" dist="38100" dir="2700000" algn="tl">
                    <a:srgbClr val="C0C0C0"/>
                  </a:outerShdw>
                </a:effectLst>
              </a:rPr>
              <a:t>La descripción y explicación oral de fenómenos y ambientes. </a:t>
            </a:r>
          </a:p>
          <a:p>
            <a:pPr marL="812800" indent="-812800">
              <a:lnSpc>
                <a:spcPct val="80000"/>
              </a:lnSpc>
            </a:pPr>
            <a:endParaRPr lang="es-ES" sz="2000" b="1">
              <a:solidFill>
                <a:srgbClr val="702500"/>
              </a:solidFill>
              <a:effectLst>
                <a:outerShdw blurRad="38100" dist="38100" dir="2700000" algn="tl">
                  <a:srgbClr val="C0C0C0"/>
                </a:outerShdw>
              </a:effectLst>
            </a:endParaRPr>
          </a:p>
          <a:p>
            <a:pPr marL="812800" indent="-812800">
              <a:lnSpc>
                <a:spcPct val="80000"/>
              </a:lnSpc>
            </a:pPr>
            <a:r>
              <a:rPr lang="es-ES" sz="2000" b="1">
                <a:solidFill>
                  <a:srgbClr val="702500"/>
                </a:solidFill>
                <a:effectLst>
                  <a:outerShdw blurRad="38100" dist="38100" dir="2700000" algn="tl">
                    <a:srgbClr val="C0C0C0"/>
                  </a:outerShdw>
                </a:effectLst>
              </a:rPr>
              <a:t>La preparación y exposición de una narración o relato dirigida a grupos de edades y ambientes distintos. </a:t>
            </a:r>
          </a:p>
          <a:p>
            <a:pPr marL="812800" indent="-812800">
              <a:lnSpc>
                <a:spcPct val="80000"/>
              </a:lnSpc>
            </a:pPr>
            <a:endParaRPr lang="es-ES" sz="2000" b="1">
              <a:solidFill>
                <a:srgbClr val="702500"/>
              </a:solidFill>
              <a:effectLst>
                <a:outerShdw blurRad="38100" dist="38100" dir="2700000" algn="tl">
                  <a:srgbClr val="C0C0C0"/>
                </a:outerShdw>
              </a:effectLst>
            </a:endParaRPr>
          </a:p>
          <a:p>
            <a:pPr marL="812800" indent="-812800">
              <a:lnSpc>
                <a:spcPct val="80000"/>
              </a:lnSpc>
            </a:pPr>
            <a:r>
              <a:rPr lang="es-ES" sz="2000" b="1">
                <a:solidFill>
                  <a:srgbClr val="702500"/>
                </a:solidFill>
                <a:effectLst>
                  <a:outerShdw blurRad="38100" dist="38100" dir="2700000" algn="tl">
                    <a:srgbClr val="C0C0C0"/>
                  </a:outerShdw>
                </a:effectLst>
              </a:rPr>
              <a:t>La planeación y presentación de una exposición oral. </a:t>
            </a:r>
          </a:p>
          <a:p>
            <a:pPr marL="812800" indent="-812800">
              <a:lnSpc>
                <a:spcPct val="80000"/>
              </a:lnSpc>
            </a:pPr>
            <a:endParaRPr lang="es-ES" sz="2000" b="1">
              <a:solidFill>
                <a:srgbClr val="702500"/>
              </a:solidFill>
              <a:effectLst>
                <a:outerShdw blurRad="38100" dist="38100" dir="2700000" algn="tl">
                  <a:srgbClr val="C0C0C0"/>
                </a:outerShdw>
              </a:effectLst>
            </a:endParaRPr>
          </a:p>
          <a:p>
            <a:pPr marL="812800" indent="-812800">
              <a:lnSpc>
                <a:spcPct val="80000"/>
              </a:lnSpc>
            </a:pPr>
            <a:r>
              <a:rPr lang="es-ES" sz="2000" b="1">
                <a:solidFill>
                  <a:srgbClr val="702500"/>
                </a:solidFill>
                <a:effectLst>
                  <a:outerShdw blurRad="38100" dist="38100" dir="2700000" algn="tl">
                    <a:srgbClr val="C0C0C0"/>
                  </a:outerShdw>
                </a:effectLst>
              </a:rPr>
              <a:t>La organización y participación en un debate a partir de un guión de exposición. </a:t>
            </a:r>
          </a:p>
          <a:p>
            <a:pPr marL="812800" indent="-812800">
              <a:lnSpc>
                <a:spcPct val="80000"/>
              </a:lnSpc>
            </a:pPr>
            <a:endParaRPr lang="es-MX" sz="2000" b="1">
              <a:solidFill>
                <a:srgbClr val="702500"/>
              </a:solidFill>
              <a:effectLst>
                <a:outerShdw blurRad="38100" dist="38100" dir="2700000" algn="tl">
                  <a:srgbClr val="C0C0C0"/>
                </a:outerShdw>
              </a:effectLst>
            </a:endParaRPr>
          </a:p>
          <a:p>
            <a:pPr marL="812800" indent="-812800">
              <a:lnSpc>
                <a:spcPct val="80000"/>
              </a:lnSpc>
            </a:pPr>
            <a:endParaRPr lang="es-ES" sz="2000" b="1">
              <a:solidFill>
                <a:srgbClr val="702500"/>
              </a:solidFill>
              <a:effectLst>
                <a:outerShdw blurRad="38100" dist="38100" dir="2700000" algn="tl">
                  <a:srgbClr val="C0C0C0"/>
                </a:outerShdw>
              </a:effectLst>
            </a:endParaRPr>
          </a:p>
          <a:p>
            <a:pPr marL="812800" indent="-812800">
              <a:lnSpc>
                <a:spcPct val="80000"/>
              </a:lnSpc>
            </a:pPr>
            <a:endParaRPr lang="es-ES" sz="2000" b="1">
              <a:solidFill>
                <a:srgbClr val="702500"/>
              </a:solidFill>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checkerboard(across)">
                                      <p:cBhvr>
                                        <p:cTn id="7" dur="5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box(in)">
                                      <p:cBhvr>
                                        <p:cTn id="12" dur="5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box(in)">
                                      <p:cBhvr>
                                        <p:cTn id="17" dur="5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box(in)">
                                      <p:cBhvr>
                                        <p:cTn id="22" dur="500"/>
                                        <p:tgtEl>
                                          <p:spTgt spid="133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box(in)">
                                      <p:cBhvr>
                                        <p:cTn id="27" dur="500"/>
                                        <p:tgtEl>
                                          <p:spTgt spid="133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3315">
                                            <p:txEl>
                                              <p:pRg st="6" end="6"/>
                                            </p:txEl>
                                          </p:spTgt>
                                        </p:tgtEl>
                                        <p:attrNameLst>
                                          <p:attrName>style.visibility</p:attrName>
                                        </p:attrNameLst>
                                      </p:cBhvr>
                                      <p:to>
                                        <p:strVal val="visible"/>
                                      </p:to>
                                    </p:set>
                                    <p:animEffect transition="in" filter="box(in)">
                                      <p:cBhvr>
                                        <p:cTn id="32" dur="500"/>
                                        <p:tgtEl>
                                          <p:spTgt spid="1331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3315">
                                            <p:txEl>
                                              <p:pRg st="8" end="8"/>
                                            </p:txEl>
                                          </p:spTgt>
                                        </p:tgtEl>
                                        <p:attrNameLst>
                                          <p:attrName>style.visibility</p:attrName>
                                        </p:attrNameLst>
                                      </p:cBhvr>
                                      <p:to>
                                        <p:strVal val="visible"/>
                                      </p:to>
                                    </p:set>
                                    <p:animEffect transition="in" filter="box(in)">
                                      <p:cBhvr>
                                        <p:cTn id="37" dur="500"/>
                                        <p:tgtEl>
                                          <p:spTgt spid="133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p:cNvPicPr>
            <a:picLocks noChangeAspect="1" noChangeArrowheads="1"/>
          </p:cNvPicPr>
          <p:nvPr/>
        </p:nvPicPr>
        <p:blipFill>
          <a:blip r:embed="rId2" cstate="print">
            <a:lum bright="42000"/>
          </a:blip>
          <a:srcRect/>
          <a:stretch>
            <a:fillRect/>
          </a:stretch>
        </p:blipFill>
        <p:spPr bwMode="auto">
          <a:xfrm>
            <a:off x="107950" y="138113"/>
            <a:ext cx="8964613" cy="6604000"/>
          </a:xfrm>
          <a:prstGeom prst="rect">
            <a:avLst/>
          </a:prstGeom>
          <a:noFill/>
          <a:ln w="88900" cmpd="tri">
            <a:solidFill>
              <a:srgbClr val="993300"/>
            </a:solidFill>
            <a:miter lim="800000"/>
            <a:headEnd/>
            <a:tailEnd/>
          </a:ln>
        </p:spPr>
      </p:pic>
      <p:sp>
        <p:nvSpPr>
          <p:cNvPr id="14338" name="Rectangle 2"/>
          <p:cNvSpPr>
            <a:spLocks noGrp="1" noChangeArrowheads="1"/>
          </p:cNvSpPr>
          <p:nvPr>
            <p:ph type="title"/>
          </p:nvPr>
        </p:nvSpPr>
        <p:spPr/>
        <p:txBody>
          <a:bodyPr/>
          <a:lstStyle/>
          <a:p>
            <a:pPr algn="l"/>
            <a:r>
              <a:rPr lang="es-ES" sz="2800" b="1">
                <a:solidFill>
                  <a:srgbClr val="702500"/>
                </a:solidFill>
                <a:effectLst>
                  <a:outerShdw blurRad="38100" dist="38100" dir="2700000" algn="tl">
                    <a:srgbClr val="C0C0C0"/>
                  </a:outerShdw>
                </a:effectLst>
              </a:rPr>
              <a:t>III. La lectura de libros y el manejo de las fuentes de información.</a:t>
            </a:r>
          </a:p>
        </p:txBody>
      </p:sp>
      <p:sp>
        <p:nvSpPr>
          <p:cNvPr id="14339" name="Rectangle 3"/>
          <p:cNvSpPr>
            <a:spLocks noGrp="1" noChangeArrowheads="1"/>
          </p:cNvSpPr>
          <p:nvPr>
            <p:ph type="body" idx="1"/>
          </p:nvPr>
        </p:nvSpPr>
        <p:spPr/>
        <p:txBody>
          <a:bodyPr/>
          <a:lstStyle/>
          <a:p>
            <a:pPr marL="381000" indent="-381000">
              <a:lnSpc>
                <a:spcPct val="80000"/>
              </a:lnSpc>
              <a:buFontTx/>
              <a:buNone/>
            </a:pPr>
            <a:r>
              <a:rPr lang="es-ES" sz="2000" b="1">
                <a:solidFill>
                  <a:srgbClr val="702500"/>
                </a:solidFill>
                <a:effectLst>
                  <a:outerShdw blurRad="38100" dist="38100" dir="2700000" algn="tl">
                    <a:srgbClr val="C0C0C0"/>
                  </a:outerShdw>
                </a:effectLst>
              </a:rPr>
              <a:t>Temas  </a:t>
            </a:r>
          </a:p>
          <a:p>
            <a:pPr marL="381000" indent="-381000">
              <a:lnSpc>
                <a:spcPct val="80000"/>
              </a:lnSpc>
            </a:pPr>
            <a:endParaRPr lang="es-ES" sz="2000" b="1">
              <a:solidFill>
                <a:srgbClr val="702500"/>
              </a:solidFill>
              <a:effectLst>
                <a:outerShdw blurRad="38100" dist="38100" dir="2700000" algn="tl">
                  <a:srgbClr val="C0C0C0"/>
                </a:outerShdw>
              </a:effectLst>
            </a:endParaRPr>
          </a:p>
          <a:p>
            <a:pPr marL="381000" indent="-381000">
              <a:lnSpc>
                <a:spcPct val="80000"/>
              </a:lnSpc>
              <a:buFontTx/>
              <a:buAutoNum type="arabicPeriod"/>
            </a:pPr>
            <a:r>
              <a:rPr lang="es-ES" sz="2000" b="1">
                <a:solidFill>
                  <a:srgbClr val="702500"/>
                </a:solidFill>
                <a:effectLst>
                  <a:outerShdw blurRad="38100" dist="38100" dir="2700000" algn="tl">
                    <a:srgbClr val="C0C0C0"/>
                  </a:outerShdw>
                </a:effectLst>
              </a:rPr>
              <a:t>Algunas dificultades en la lectura de textos académicos y recursos para mejorar la comprensión. </a:t>
            </a:r>
          </a:p>
          <a:p>
            <a:pPr marL="381000" indent="-381000">
              <a:lnSpc>
                <a:spcPct val="80000"/>
              </a:lnSpc>
              <a:buFontTx/>
              <a:buAutoNum type="arabicPeriod"/>
            </a:pPr>
            <a:endParaRPr lang="es-ES" sz="2000" b="1">
              <a:solidFill>
                <a:srgbClr val="702500"/>
              </a:solidFill>
              <a:effectLst>
                <a:outerShdw blurRad="38100" dist="38100" dir="2700000" algn="tl">
                  <a:srgbClr val="C0C0C0"/>
                </a:outerShdw>
              </a:effectLst>
            </a:endParaRPr>
          </a:p>
          <a:p>
            <a:pPr marL="381000" indent="-381000">
              <a:lnSpc>
                <a:spcPct val="80000"/>
              </a:lnSpc>
              <a:buFontTx/>
              <a:buAutoNum type="arabicPeriod"/>
            </a:pPr>
            <a:r>
              <a:rPr lang="es-ES" sz="2000" b="1">
                <a:solidFill>
                  <a:srgbClr val="702500"/>
                </a:solidFill>
                <a:effectLst>
                  <a:outerShdw blurRad="38100" dist="38100" dir="2700000" algn="tl">
                    <a:srgbClr val="C0C0C0"/>
                  </a:outerShdw>
                </a:effectLst>
              </a:rPr>
              <a:t>El análisis y valoración del contenido de un artículo especializado. </a:t>
            </a:r>
          </a:p>
          <a:p>
            <a:pPr marL="381000" indent="-381000">
              <a:lnSpc>
                <a:spcPct val="80000"/>
              </a:lnSpc>
              <a:buFontTx/>
              <a:buAutoNum type="arabicPeriod"/>
            </a:pPr>
            <a:endParaRPr lang="es-ES" sz="2000" b="1">
              <a:solidFill>
                <a:srgbClr val="702500"/>
              </a:solidFill>
              <a:effectLst>
                <a:outerShdw blurRad="38100" dist="38100" dir="2700000" algn="tl">
                  <a:srgbClr val="C0C0C0"/>
                </a:outerShdw>
              </a:effectLst>
            </a:endParaRPr>
          </a:p>
          <a:p>
            <a:pPr marL="381000" indent="-381000">
              <a:lnSpc>
                <a:spcPct val="80000"/>
              </a:lnSpc>
              <a:buFontTx/>
              <a:buAutoNum type="arabicPeriod"/>
            </a:pPr>
            <a:r>
              <a:rPr lang="es-ES" sz="2000" b="1">
                <a:solidFill>
                  <a:srgbClr val="702500"/>
                </a:solidFill>
                <a:effectLst>
                  <a:outerShdw blurRad="38100" dist="38100" dir="2700000" algn="tl">
                    <a:srgbClr val="C0C0C0"/>
                  </a:outerShdw>
                </a:effectLst>
              </a:rPr>
              <a:t>La selección y consulta de fuentes de información en la biblioteca. </a:t>
            </a:r>
          </a:p>
          <a:p>
            <a:pPr marL="381000" indent="-381000">
              <a:lnSpc>
                <a:spcPct val="80000"/>
              </a:lnSpc>
              <a:buFontTx/>
              <a:buAutoNum type="arabicPeriod"/>
            </a:pPr>
            <a:endParaRPr lang="es-ES" sz="2000" b="1">
              <a:solidFill>
                <a:srgbClr val="702500"/>
              </a:solidFill>
              <a:effectLst>
                <a:outerShdw blurRad="38100" dist="38100" dir="2700000" algn="tl">
                  <a:srgbClr val="C0C0C0"/>
                </a:outerShdw>
              </a:effectLst>
            </a:endParaRPr>
          </a:p>
          <a:p>
            <a:pPr marL="381000" indent="-381000">
              <a:lnSpc>
                <a:spcPct val="80000"/>
              </a:lnSpc>
              <a:buFontTx/>
              <a:buAutoNum type="arabicPeriod"/>
            </a:pPr>
            <a:r>
              <a:rPr lang="es-ES" sz="2000" b="1">
                <a:solidFill>
                  <a:srgbClr val="702500"/>
                </a:solidFill>
                <a:effectLst>
                  <a:outerShdw blurRad="38100" dist="38100" dir="2700000" algn="tl">
                    <a:srgbClr val="C0C0C0"/>
                  </a:outerShdw>
                </a:effectLst>
              </a:rPr>
              <a:t>La construcción de un esquema o mapa de conceptos e ideas básicas de un texto. </a:t>
            </a:r>
          </a:p>
          <a:p>
            <a:pPr marL="381000" indent="-381000">
              <a:lnSpc>
                <a:spcPct val="80000"/>
              </a:lnSpc>
            </a:pPr>
            <a:endParaRPr lang="es-ES" sz="2000" b="1">
              <a:solidFill>
                <a:srgbClr val="702500"/>
              </a:solidFill>
              <a:effectLst>
                <a:outerShdw blurRad="38100" dist="38100" dir="2700000" algn="tl">
                  <a:srgbClr val="C0C0C0"/>
                </a:outerShdw>
              </a:effectLst>
            </a:endParaRPr>
          </a:p>
          <a:p>
            <a:pPr marL="381000" indent="-381000">
              <a:lnSpc>
                <a:spcPct val="80000"/>
              </a:lnSpc>
            </a:pPr>
            <a:endParaRPr lang="es-ES" sz="2000" b="1">
              <a:solidFill>
                <a:srgbClr val="702500"/>
              </a:solidFill>
              <a:effectLst>
                <a:outerShdw blurRad="38100" dist="38100" dir="2700000" algn="tl">
                  <a:srgbClr val="C0C0C0"/>
                </a:outerShdw>
              </a:effectLst>
            </a:endParaRPr>
          </a:p>
          <a:p>
            <a:pPr marL="381000" indent="-381000">
              <a:lnSpc>
                <a:spcPct val="80000"/>
              </a:lnSpc>
            </a:pPr>
            <a:endParaRPr lang="es-ES" sz="2000" b="1">
              <a:solidFill>
                <a:srgbClr val="702500"/>
              </a:solidFill>
              <a:effectLst>
                <a:outerShdw blurRad="38100" dist="38100" dir="2700000" algn="tl">
                  <a:srgbClr val="C0C0C0"/>
                </a:outerShdw>
              </a:effectLst>
            </a:endParaRPr>
          </a:p>
          <a:p>
            <a:pPr marL="381000" indent="-381000">
              <a:lnSpc>
                <a:spcPct val="80000"/>
              </a:lnSpc>
            </a:pPr>
            <a:endParaRPr lang="es-ES" sz="2000" b="1">
              <a:solidFill>
                <a:srgbClr val="702500"/>
              </a:solidFill>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box(in)">
                                      <p:cBhvr>
                                        <p:cTn id="7" dur="500"/>
                                        <p:tgtEl>
                                          <p:spTgt spid="1433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box(in)">
                                      <p:cBhvr>
                                        <p:cTn id="12" dur="500"/>
                                        <p:tgtEl>
                                          <p:spTgt spid="143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box(in)">
                                      <p:cBhvr>
                                        <p:cTn id="17" dur="500"/>
                                        <p:tgtEl>
                                          <p:spTgt spid="143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4339">
                                            <p:txEl>
                                              <p:pRg st="4" end="4"/>
                                            </p:txEl>
                                          </p:spTgt>
                                        </p:tgtEl>
                                        <p:attrNameLst>
                                          <p:attrName>style.visibility</p:attrName>
                                        </p:attrNameLst>
                                      </p:cBhvr>
                                      <p:to>
                                        <p:strVal val="visible"/>
                                      </p:to>
                                    </p:set>
                                    <p:animEffect transition="in" filter="box(in)">
                                      <p:cBhvr>
                                        <p:cTn id="22" dur="500"/>
                                        <p:tgtEl>
                                          <p:spTgt spid="1433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4339">
                                            <p:txEl>
                                              <p:pRg st="6" end="6"/>
                                            </p:txEl>
                                          </p:spTgt>
                                        </p:tgtEl>
                                        <p:attrNameLst>
                                          <p:attrName>style.visibility</p:attrName>
                                        </p:attrNameLst>
                                      </p:cBhvr>
                                      <p:to>
                                        <p:strVal val="visible"/>
                                      </p:to>
                                    </p:set>
                                    <p:animEffect transition="in" filter="box(in)">
                                      <p:cBhvr>
                                        <p:cTn id="27" dur="500"/>
                                        <p:tgtEl>
                                          <p:spTgt spid="1433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4339">
                                            <p:txEl>
                                              <p:pRg st="8" end="8"/>
                                            </p:txEl>
                                          </p:spTgt>
                                        </p:tgtEl>
                                        <p:attrNameLst>
                                          <p:attrName>style.visibility</p:attrName>
                                        </p:attrNameLst>
                                      </p:cBhvr>
                                      <p:to>
                                        <p:strVal val="visible"/>
                                      </p:to>
                                    </p:set>
                                    <p:animEffect transition="in" filter="box(in)">
                                      <p:cBhvr>
                                        <p:cTn id="32" dur="500"/>
                                        <p:tgtEl>
                                          <p:spTgt spid="143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p:cNvPicPr>
            <a:picLocks noChangeAspect="1" noChangeArrowheads="1"/>
          </p:cNvPicPr>
          <p:nvPr/>
        </p:nvPicPr>
        <p:blipFill>
          <a:blip r:embed="rId2" cstate="print">
            <a:lum bright="42000"/>
          </a:blip>
          <a:srcRect/>
          <a:stretch>
            <a:fillRect/>
          </a:stretch>
        </p:blipFill>
        <p:spPr bwMode="auto">
          <a:xfrm>
            <a:off x="107950" y="138113"/>
            <a:ext cx="8964613" cy="6604000"/>
          </a:xfrm>
          <a:prstGeom prst="rect">
            <a:avLst/>
          </a:prstGeom>
          <a:noFill/>
          <a:ln w="88900" cmpd="tri">
            <a:solidFill>
              <a:srgbClr val="993300"/>
            </a:solidFill>
            <a:miter lim="800000"/>
            <a:headEnd/>
            <a:tailEnd/>
          </a:ln>
        </p:spPr>
      </p:pic>
      <p:sp>
        <p:nvSpPr>
          <p:cNvPr id="15362" name="Rectangle 2"/>
          <p:cNvSpPr>
            <a:spLocks noGrp="1" noChangeArrowheads="1"/>
          </p:cNvSpPr>
          <p:nvPr>
            <p:ph type="title"/>
          </p:nvPr>
        </p:nvSpPr>
        <p:spPr/>
        <p:txBody>
          <a:bodyPr/>
          <a:lstStyle/>
          <a:p>
            <a:pPr algn="l"/>
            <a:r>
              <a:rPr lang="es-ES" sz="2800" b="1">
                <a:solidFill>
                  <a:srgbClr val="702500"/>
                </a:solidFill>
                <a:effectLst>
                  <a:outerShdw blurRad="38100" dist="38100" dir="2700000" algn="tl">
                    <a:srgbClr val="C0C0C0"/>
                  </a:outerShdw>
                </a:effectLst>
              </a:rPr>
              <a:t>IV. La redacción de textos y reportes académicos breves.</a:t>
            </a:r>
            <a:br>
              <a:rPr lang="es-ES" sz="2800" b="1">
                <a:solidFill>
                  <a:srgbClr val="702500"/>
                </a:solidFill>
                <a:effectLst>
                  <a:outerShdw blurRad="38100" dist="38100" dir="2700000" algn="tl">
                    <a:srgbClr val="C0C0C0"/>
                  </a:outerShdw>
                </a:effectLst>
              </a:rPr>
            </a:br>
            <a:endParaRPr lang="es-ES" sz="2800" b="1">
              <a:solidFill>
                <a:srgbClr val="702500"/>
              </a:solidFill>
              <a:effectLst>
                <a:outerShdw blurRad="38100" dist="38100" dir="2700000" algn="tl">
                  <a:srgbClr val="C0C0C0"/>
                </a:outerShdw>
              </a:effectLst>
            </a:endParaRPr>
          </a:p>
        </p:txBody>
      </p:sp>
      <p:sp>
        <p:nvSpPr>
          <p:cNvPr id="15363" name="Rectangle 3"/>
          <p:cNvSpPr>
            <a:spLocks noGrp="1" noChangeArrowheads="1"/>
          </p:cNvSpPr>
          <p:nvPr>
            <p:ph type="body" idx="1"/>
          </p:nvPr>
        </p:nvSpPr>
        <p:spPr/>
        <p:txBody>
          <a:bodyPr/>
          <a:lstStyle/>
          <a:p>
            <a:pPr marL="457200" indent="-457200">
              <a:lnSpc>
                <a:spcPct val="80000"/>
              </a:lnSpc>
              <a:buFontTx/>
              <a:buNone/>
            </a:pPr>
            <a:r>
              <a:rPr lang="es-MX" sz="2400" b="1">
                <a:solidFill>
                  <a:srgbClr val="702500"/>
                </a:solidFill>
                <a:effectLst>
                  <a:outerShdw blurRad="38100" dist="38100" dir="2700000" algn="tl">
                    <a:srgbClr val="C0C0C0"/>
                  </a:outerShdw>
                </a:effectLst>
              </a:rPr>
              <a:t>Temas:</a:t>
            </a:r>
          </a:p>
          <a:p>
            <a:pPr marL="457200" indent="-457200">
              <a:lnSpc>
                <a:spcPct val="80000"/>
              </a:lnSpc>
            </a:pPr>
            <a:endParaRPr lang="es-ES" sz="2400" b="1">
              <a:solidFill>
                <a:srgbClr val="702500"/>
              </a:solidFill>
              <a:effectLst>
                <a:outerShdw blurRad="38100" dist="38100" dir="2700000" algn="tl">
                  <a:srgbClr val="C0C0C0"/>
                </a:outerShdw>
              </a:effectLst>
            </a:endParaRPr>
          </a:p>
          <a:p>
            <a:pPr marL="457200" indent="-457200">
              <a:lnSpc>
                <a:spcPct val="80000"/>
              </a:lnSpc>
              <a:buFontTx/>
              <a:buAutoNum type="arabicPeriod"/>
            </a:pPr>
            <a:r>
              <a:rPr lang="es-ES" sz="2400" b="1">
                <a:solidFill>
                  <a:srgbClr val="702500"/>
                </a:solidFill>
                <a:effectLst>
                  <a:outerShdw blurRad="38100" dist="38100" dir="2700000" algn="tl">
                    <a:srgbClr val="C0C0C0"/>
                  </a:outerShdw>
                </a:effectLst>
              </a:rPr>
              <a:t>La redacción de un párrafo con la exposición clara y precisa de una idea, cuidado de la gramática, y la ordenación coherente de los enunciados. </a:t>
            </a:r>
          </a:p>
          <a:p>
            <a:pPr marL="457200" indent="-457200">
              <a:lnSpc>
                <a:spcPct val="80000"/>
              </a:lnSpc>
              <a:buFontTx/>
              <a:buAutoNum type="arabicPeriod"/>
            </a:pPr>
            <a:endParaRPr lang="es-ES" sz="2400" b="1">
              <a:solidFill>
                <a:srgbClr val="702500"/>
              </a:solidFill>
              <a:effectLst>
                <a:outerShdw blurRad="38100" dist="38100" dir="2700000" algn="tl">
                  <a:srgbClr val="C0C0C0"/>
                </a:outerShdw>
              </a:effectLst>
            </a:endParaRPr>
          </a:p>
          <a:p>
            <a:pPr marL="457200" indent="-457200">
              <a:lnSpc>
                <a:spcPct val="80000"/>
              </a:lnSpc>
              <a:buFontTx/>
              <a:buAutoNum type="arabicPeriod"/>
            </a:pPr>
            <a:r>
              <a:rPr lang="es-ES" sz="2400" b="1">
                <a:solidFill>
                  <a:srgbClr val="702500"/>
                </a:solidFill>
                <a:effectLst>
                  <a:outerShdw blurRad="38100" dist="38100" dir="2700000" algn="tl">
                    <a:srgbClr val="C0C0C0"/>
                  </a:outerShdw>
                </a:effectLst>
              </a:rPr>
              <a:t>El tono y lenguaje utilizado en diferentes tipos de textos: literarios, periodísticos y científicos. </a:t>
            </a:r>
          </a:p>
          <a:p>
            <a:pPr marL="457200" indent="-457200">
              <a:lnSpc>
                <a:spcPct val="80000"/>
              </a:lnSpc>
              <a:buFontTx/>
              <a:buAutoNum type="arabicPeriod"/>
            </a:pPr>
            <a:endParaRPr lang="es-ES" sz="2400" b="1">
              <a:solidFill>
                <a:srgbClr val="702500"/>
              </a:solidFill>
              <a:effectLst>
                <a:outerShdw blurRad="38100" dist="38100" dir="2700000" algn="tl">
                  <a:srgbClr val="C0C0C0"/>
                </a:outerShdw>
              </a:effectLst>
            </a:endParaRPr>
          </a:p>
          <a:p>
            <a:pPr marL="457200" indent="-457200">
              <a:lnSpc>
                <a:spcPct val="80000"/>
              </a:lnSpc>
              <a:buFontTx/>
              <a:buAutoNum type="arabicPeriod"/>
            </a:pPr>
            <a:r>
              <a:rPr lang="es-ES" sz="2400" b="1">
                <a:solidFill>
                  <a:srgbClr val="702500"/>
                </a:solidFill>
                <a:effectLst>
                  <a:outerShdw blurRad="38100" dist="38100" dir="2700000" algn="tl">
                    <a:srgbClr val="C0C0C0"/>
                  </a:outerShdw>
                </a:effectLst>
              </a:rPr>
              <a:t>La fundamentación de ideas y argumentos en una redacción, con datos y referencias confiables. </a:t>
            </a:r>
          </a:p>
          <a:p>
            <a:pPr marL="457200" indent="-457200">
              <a:lnSpc>
                <a:spcPct val="80000"/>
              </a:lnSpc>
              <a:buFontTx/>
              <a:buAutoNum type="arabicPeriod"/>
            </a:pPr>
            <a:endParaRPr lang="es-ES" sz="2400" b="1">
              <a:solidFill>
                <a:srgbClr val="702500"/>
              </a:solidFill>
              <a:effectLst>
                <a:outerShdw blurRad="38100" dist="38100" dir="2700000" algn="tl">
                  <a:srgbClr val="C0C0C0"/>
                </a:outerShdw>
              </a:effectLst>
            </a:endParaRPr>
          </a:p>
          <a:p>
            <a:pPr marL="457200" indent="-457200">
              <a:lnSpc>
                <a:spcPct val="80000"/>
              </a:lnSpc>
              <a:buFontTx/>
              <a:buAutoNum type="arabicPeriod"/>
            </a:pPr>
            <a:r>
              <a:rPr lang="es-ES" sz="2400" b="1">
                <a:solidFill>
                  <a:srgbClr val="702500"/>
                </a:solidFill>
                <a:effectLst>
                  <a:outerShdw blurRad="38100" dist="38100" dir="2700000" algn="tl">
                    <a:srgbClr val="C0C0C0"/>
                  </a:outerShdw>
                </a:effectLst>
              </a:rPr>
              <a:t>La redacción de un reporte académico breve.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ox(in)">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box(in)">
                                      <p:cBhvr>
                                        <p:cTn id="12" dur="500"/>
                                        <p:tgtEl>
                                          <p:spTgt spid="153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box(in)">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5363">
                                            <p:txEl>
                                              <p:pRg st="4" end="4"/>
                                            </p:txEl>
                                          </p:spTgt>
                                        </p:tgtEl>
                                        <p:attrNameLst>
                                          <p:attrName>style.visibility</p:attrName>
                                        </p:attrNameLst>
                                      </p:cBhvr>
                                      <p:to>
                                        <p:strVal val="visible"/>
                                      </p:to>
                                    </p:set>
                                    <p:animEffect transition="in" filter="box(in)">
                                      <p:cBhvr>
                                        <p:cTn id="22" dur="500"/>
                                        <p:tgtEl>
                                          <p:spTgt spid="1536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5363">
                                            <p:txEl>
                                              <p:pRg st="6" end="6"/>
                                            </p:txEl>
                                          </p:spTgt>
                                        </p:tgtEl>
                                        <p:attrNameLst>
                                          <p:attrName>style.visibility</p:attrName>
                                        </p:attrNameLst>
                                      </p:cBhvr>
                                      <p:to>
                                        <p:strVal val="visible"/>
                                      </p:to>
                                    </p:set>
                                    <p:animEffect transition="in" filter="box(in)">
                                      <p:cBhvr>
                                        <p:cTn id="27" dur="500"/>
                                        <p:tgtEl>
                                          <p:spTgt spid="1536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5363">
                                            <p:txEl>
                                              <p:pRg st="8" end="8"/>
                                            </p:txEl>
                                          </p:spTgt>
                                        </p:tgtEl>
                                        <p:attrNameLst>
                                          <p:attrName>style.visibility</p:attrName>
                                        </p:attrNameLst>
                                      </p:cBhvr>
                                      <p:to>
                                        <p:strVal val="visible"/>
                                      </p:to>
                                    </p:set>
                                    <p:animEffect transition="in" filter="box(in)">
                                      <p:cBhvr>
                                        <p:cTn id="32" dur="500"/>
                                        <p:tgtEl>
                                          <p:spTgt spid="1536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0" name="Picture 30"/>
          <p:cNvPicPr>
            <a:picLocks noChangeAspect="1" noChangeArrowheads="1"/>
          </p:cNvPicPr>
          <p:nvPr/>
        </p:nvPicPr>
        <p:blipFill>
          <a:blip r:embed="rId2" cstate="print">
            <a:lum bright="42000"/>
          </a:blip>
          <a:srcRect/>
          <a:stretch>
            <a:fillRect/>
          </a:stretch>
        </p:blipFill>
        <p:spPr bwMode="auto">
          <a:xfrm>
            <a:off x="107950" y="138113"/>
            <a:ext cx="8964613" cy="6604000"/>
          </a:xfrm>
          <a:prstGeom prst="rect">
            <a:avLst/>
          </a:prstGeom>
          <a:noFill/>
          <a:ln w="88900" cmpd="tri">
            <a:solidFill>
              <a:srgbClr val="993300"/>
            </a:solidFill>
            <a:miter lim="800000"/>
            <a:headEnd/>
            <a:tailEnd/>
          </a:ln>
        </p:spPr>
      </p:pic>
      <p:sp>
        <p:nvSpPr>
          <p:cNvPr id="10242" name="Rectangle 2"/>
          <p:cNvSpPr>
            <a:spLocks noGrp="1" noChangeArrowheads="1"/>
          </p:cNvSpPr>
          <p:nvPr>
            <p:ph type="title"/>
          </p:nvPr>
        </p:nvSpPr>
        <p:spPr>
          <a:xfrm>
            <a:off x="600075" y="0"/>
            <a:ext cx="8229600" cy="1143000"/>
          </a:xfrm>
        </p:spPr>
        <p:txBody>
          <a:bodyPr/>
          <a:lstStyle/>
          <a:p>
            <a:r>
              <a:rPr lang="es-MX" sz="3200">
                <a:solidFill>
                  <a:srgbClr val="702500"/>
                </a:solidFill>
              </a:rPr>
              <a:t>Cumplimiento del perfil de egreso.</a:t>
            </a:r>
            <a:endParaRPr lang="es-ES" sz="3200">
              <a:solidFill>
                <a:srgbClr val="702500"/>
              </a:solidFill>
            </a:endParaRPr>
          </a:p>
        </p:txBody>
      </p:sp>
      <p:sp>
        <p:nvSpPr>
          <p:cNvPr id="10243" name="Rectangle 3"/>
          <p:cNvSpPr>
            <a:spLocks noGrp="1" noChangeArrowheads="1"/>
          </p:cNvSpPr>
          <p:nvPr>
            <p:ph type="body" idx="1"/>
          </p:nvPr>
        </p:nvSpPr>
        <p:spPr>
          <a:xfrm>
            <a:off x="528638" y="908050"/>
            <a:ext cx="8229600" cy="4525963"/>
          </a:xfrm>
        </p:spPr>
        <p:txBody>
          <a:bodyPr/>
          <a:lstStyle/>
          <a:p>
            <a:pPr>
              <a:lnSpc>
                <a:spcPct val="110000"/>
              </a:lnSpc>
            </a:pPr>
            <a:r>
              <a:rPr lang="es-MX" sz="1600">
                <a:solidFill>
                  <a:srgbClr val="702500"/>
                </a:solidFill>
              </a:rPr>
              <a:t>Esta asignatura tiene su fundamentación en el campo de Habilidades Intelectuales Especificas puesto que se abordan contenidos de</a:t>
            </a:r>
            <a:r>
              <a:rPr lang="es-ES" sz="1600">
                <a:solidFill>
                  <a:srgbClr val="702500"/>
                </a:solidFill>
              </a:rPr>
              <a:t> dominio y aplicación de las competencias de la lectura comprensiva y crítica, así como de la expresión clara en forma oral y escrita, deben ser un componente de todas las actividades de formación del estudiante normalista, cualquiera que sea el contenido temático con el cual trabaje.</a:t>
            </a:r>
          </a:p>
          <a:p>
            <a:pPr>
              <a:lnSpc>
                <a:spcPct val="110000"/>
              </a:lnSpc>
            </a:pPr>
            <a:endParaRPr lang="es-ES" sz="1600">
              <a:solidFill>
                <a:srgbClr val="702500"/>
              </a:solidFill>
            </a:endParaRPr>
          </a:p>
          <a:p>
            <a:pPr>
              <a:lnSpc>
                <a:spcPct val="110000"/>
              </a:lnSpc>
            </a:pPr>
            <a:r>
              <a:rPr lang="es-ES" sz="1600">
                <a:solidFill>
                  <a:srgbClr val="702500"/>
                </a:solidFill>
              </a:rPr>
              <a:t>Estas asignaturas son necesarias porque, de acuerdo con abundantes evidencias, un porcentaje elevado de los egresados de la enseñanza media superior no logra el nivel de dominio suficiente de las competencias mencionadas, para aprender con autonomía y para comunicarse en forma fluida y eficiente.</a:t>
            </a:r>
          </a:p>
          <a:p>
            <a:pPr>
              <a:lnSpc>
                <a:spcPct val="110000"/>
              </a:lnSpc>
            </a:pPr>
            <a:endParaRPr lang="es-ES" sz="1600">
              <a:solidFill>
                <a:srgbClr val="702500"/>
              </a:solidFill>
            </a:endParaRPr>
          </a:p>
          <a:p>
            <a:pPr>
              <a:lnSpc>
                <a:spcPct val="110000"/>
              </a:lnSpc>
            </a:pPr>
            <a:r>
              <a:rPr lang="es-ES" sz="1600">
                <a:solidFill>
                  <a:srgbClr val="702500"/>
                </a:solidFill>
              </a:rPr>
              <a:t>Las capacidades específicas de comprensión de la lectura y de los mensajes orales, de la redacción y de la expresión oral con objetivos definidos deben combinarse continuamente en las actividades de los estudiantes. </a:t>
            </a:r>
          </a:p>
          <a:p>
            <a:pPr>
              <a:lnSpc>
                <a:spcPct val="110000"/>
              </a:lnSpc>
            </a:pPr>
            <a:endParaRPr lang="es-ES" sz="1600">
              <a:solidFill>
                <a:srgbClr val="702500"/>
              </a:solidFill>
            </a:endParaRPr>
          </a:p>
          <a:p>
            <a:pPr>
              <a:lnSpc>
                <a:spcPct val="110000"/>
              </a:lnSpc>
            </a:pPr>
            <a:r>
              <a:rPr lang="es-ES" sz="1600">
                <a:solidFill>
                  <a:srgbClr val="702500"/>
                </a:solidFill>
              </a:rPr>
              <a:t>Como en toda actividad, cuya finalidad es el desarrollo de capacidades, la práctica sólo adquiere sentido formativo si sus productos y manifestaciones son objeto de una obra continua de corrección por parte del maestro y de autocorrección y mejoramiento por parte de los alumnos.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box(in)">
                                      <p:cBhvr>
                                        <p:cTn id="7" dur="5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box(in)">
                                      <p:cBhvr>
                                        <p:cTn id="12" dur="5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ox(in)">
                                      <p:cBhvr>
                                        <p:cTn id="17" dur="500"/>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243">
                                            <p:txEl>
                                              <p:pRg st="4" end="4"/>
                                            </p:txEl>
                                          </p:spTgt>
                                        </p:tgtEl>
                                        <p:attrNameLst>
                                          <p:attrName>style.visibility</p:attrName>
                                        </p:attrNameLst>
                                      </p:cBhvr>
                                      <p:to>
                                        <p:strVal val="visible"/>
                                      </p:to>
                                    </p:set>
                                    <p:animEffect transition="in" filter="box(in)">
                                      <p:cBhvr>
                                        <p:cTn id="22" dur="500"/>
                                        <p:tgtEl>
                                          <p:spTgt spid="1024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243">
                                            <p:txEl>
                                              <p:pRg st="6" end="6"/>
                                            </p:txEl>
                                          </p:spTgt>
                                        </p:tgtEl>
                                        <p:attrNameLst>
                                          <p:attrName>style.visibility</p:attrName>
                                        </p:attrNameLst>
                                      </p:cBhvr>
                                      <p:to>
                                        <p:strVal val="visible"/>
                                      </p:to>
                                    </p:set>
                                    <p:animEffect transition="in" filter="box(in)">
                                      <p:cBhvr>
                                        <p:cTn id="27" dur="500"/>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4"/>
          <p:cNvPicPr>
            <a:picLocks noChangeAspect="1" noChangeArrowheads="1"/>
          </p:cNvPicPr>
          <p:nvPr/>
        </p:nvPicPr>
        <p:blipFill>
          <a:blip r:embed="rId2" cstate="print">
            <a:lum bright="42000"/>
          </a:blip>
          <a:srcRect/>
          <a:stretch>
            <a:fillRect/>
          </a:stretch>
        </p:blipFill>
        <p:spPr bwMode="auto">
          <a:xfrm>
            <a:off x="107950" y="138113"/>
            <a:ext cx="8964613" cy="6604000"/>
          </a:xfrm>
          <a:prstGeom prst="rect">
            <a:avLst/>
          </a:prstGeom>
          <a:noFill/>
          <a:ln w="88900" cmpd="tri">
            <a:solidFill>
              <a:srgbClr val="993300"/>
            </a:solidFill>
            <a:miter lim="800000"/>
            <a:headEnd/>
            <a:tailEnd/>
          </a:ln>
        </p:spPr>
      </p:pic>
      <p:sp>
        <p:nvSpPr>
          <p:cNvPr id="16386" name="Rectangle 2"/>
          <p:cNvSpPr>
            <a:spLocks noGrp="1" noChangeArrowheads="1"/>
          </p:cNvSpPr>
          <p:nvPr>
            <p:ph type="title"/>
          </p:nvPr>
        </p:nvSpPr>
        <p:spPr>
          <a:xfrm>
            <a:off x="611188" y="144463"/>
            <a:ext cx="8229600" cy="1143000"/>
          </a:xfrm>
        </p:spPr>
        <p:txBody>
          <a:bodyPr/>
          <a:lstStyle/>
          <a:p>
            <a:r>
              <a:rPr lang="es-ES" sz="2000" b="1">
                <a:solidFill>
                  <a:srgbClr val="702500"/>
                </a:solidFill>
                <a:effectLst>
                  <a:outerShdw blurRad="38100" dist="38100" dir="2700000" algn="tl">
                    <a:srgbClr val="C0C0C0"/>
                  </a:outerShdw>
                </a:effectLst>
              </a:rPr>
              <a:t>IDENTIFICACIÓN DE LAS ASIGNATURAS ANTECENDEN Y LA SUBSECUENTES Y RELACIÓN QUE TIENE NUESTRA ASIGNATURA CON OTRAS ASIGNATURAS</a:t>
            </a:r>
          </a:p>
        </p:txBody>
      </p:sp>
      <p:pic>
        <p:nvPicPr>
          <p:cNvPr id="16389" name="Picture 5"/>
          <p:cNvPicPr>
            <a:picLocks noChangeAspect="1" noChangeArrowheads="1"/>
          </p:cNvPicPr>
          <p:nvPr/>
        </p:nvPicPr>
        <p:blipFill>
          <a:blip r:embed="rId3" cstate="print"/>
          <a:srcRect/>
          <a:stretch>
            <a:fillRect/>
          </a:stretch>
        </p:blipFill>
        <p:spPr bwMode="auto">
          <a:xfrm>
            <a:off x="2484438" y="1268413"/>
            <a:ext cx="5133975" cy="3781425"/>
          </a:xfrm>
          <a:prstGeom prst="rect">
            <a:avLst/>
          </a:prstGeom>
          <a:noFill/>
        </p:spPr>
      </p:pic>
      <p:sp>
        <p:nvSpPr>
          <p:cNvPr id="16387" name="Rectangle 3"/>
          <p:cNvSpPr>
            <a:spLocks noGrp="1" noChangeArrowheads="1"/>
          </p:cNvSpPr>
          <p:nvPr>
            <p:ph type="body" idx="1"/>
          </p:nvPr>
        </p:nvSpPr>
        <p:spPr>
          <a:xfrm>
            <a:off x="611188" y="4735513"/>
            <a:ext cx="8229600" cy="4525962"/>
          </a:xfrm>
        </p:spPr>
        <p:txBody>
          <a:bodyPr/>
          <a:lstStyle/>
          <a:p>
            <a:pPr>
              <a:lnSpc>
                <a:spcPct val="110000"/>
              </a:lnSpc>
            </a:pPr>
            <a:endParaRPr lang="es-ES" sz="1600" b="1">
              <a:solidFill>
                <a:srgbClr val="702500"/>
              </a:solidFill>
              <a:effectLst>
                <a:outerShdw blurRad="38100" dist="38100" dir="2700000" algn="tl">
                  <a:srgbClr val="C0C0C0"/>
                </a:outerShdw>
              </a:effectLst>
            </a:endParaRPr>
          </a:p>
          <a:p>
            <a:pPr>
              <a:lnSpc>
                <a:spcPct val="110000"/>
              </a:lnSpc>
            </a:pPr>
            <a:endParaRPr lang="es-ES" sz="1600" b="1">
              <a:solidFill>
                <a:srgbClr val="702500"/>
              </a:solidFill>
              <a:effectLst>
                <a:outerShdw blurRad="38100" dist="38100" dir="2700000" algn="tl">
                  <a:srgbClr val="C0C0C0"/>
                </a:outerShdw>
              </a:effectLst>
            </a:endParaRPr>
          </a:p>
          <a:p>
            <a:pPr>
              <a:lnSpc>
                <a:spcPct val="110000"/>
              </a:lnSpc>
            </a:pPr>
            <a:r>
              <a:rPr lang="es-ES" sz="1600" b="1">
                <a:solidFill>
                  <a:srgbClr val="702500"/>
                </a:solidFill>
                <a:effectLst>
                  <a:outerShdw blurRad="38100" dist="38100" dir="2700000" algn="tl">
                    <a:srgbClr val="C0C0C0"/>
                  </a:outerShdw>
                </a:effectLst>
              </a:rPr>
              <a:t>Las competencias que se desarrollan se combinan continua e inherentemente  en todas las actividades de las asignaturas que cursará el alumno durante toda su preparación profesional  las cuales  le ayudarán  a alcanzar logros académicos genuinos para el aprendizaje autónomo y permanente.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box(in)">
                                      <p:cBhvr>
                                        <p:cTn id="7" dur="5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nodeType="clickEffect">
                                  <p:stCondLst>
                                    <p:cond delay="0"/>
                                  </p:stCondLst>
                                  <p:childTnLst>
                                    <p:set>
                                      <p:cBhvr>
                                        <p:cTn id="11" dur="1" fill="hold">
                                          <p:stCondLst>
                                            <p:cond delay="0"/>
                                          </p:stCondLst>
                                        </p:cTn>
                                        <p:tgtEl>
                                          <p:spTgt spid="16389"/>
                                        </p:tgtEl>
                                        <p:attrNameLst>
                                          <p:attrName>style.visibility</p:attrName>
                                        </p:attrNameLst>
                                      </p:cBhvr>
                                      <p:to>
                                        <p:strVal val="visible"/>
                                      </p:to>
                                    </p:set>
                                    <p:animEffect transition="in" filter="fade">
                                      <p:cBhvr>
                                        <p:cTn id="12" dur="2000"/>
                                        <p:tgtEl>
                                          <p:spTgt spid="16389"/>
                                        </p:tgtEl>
                                      </p:cBhvr>
                                    </p:animEffect>
                                    <p:anim calcmode="lin" valueType="num">
                                      <p:cBhvr>
                                        <p:cTn id="13" dur="2000" fill="hold"/>
                                        <p:tgtEl>
                                          <p:spTgt spid="16389"/>
                                        </p:tgtEl>
                                        <p:attrNameLst>
                                          <p:attrName>style.rotation</p:attrName>
                                        </p:attrNameLst>
                                      </p:cBhvr>
                                      <p:tavLst>
                                        <p:tav tm="0">
                                          <p:val>
                                            <p:fltVal val="720"/>
                                          </p:val>
                                        </p:tav>
                                        <p:tav tm="100000">
                                          <p:val>
                                            <p:fltVal val="0"/>
                                          </p:val>
                                        </p:tav>
                                      </p:tavLst>
                                    </p:anim>
                                    <p:anim calcmode="lin" valueType="num">
                                      <p:cBhvr>
                                        <p:cTn id="14" dur="2000" fill="hold"/>
                                        <p:tgtEl>
                                          <p:spTgt spid="16389"/>
                                        </p:tgtEl>
                                        <p:attrNameLst>
                                          <p:attrName>ppt_h</p:attrName>
                                        </p:attrNameLst>
                                      </p:cBhvr>
                                      <p:tavLst>
                                        <p:tav tm="0">
                                          <p:val>
                                            <p:fltVal val="0"/>
                                          </p:val>
                                        </p:tav>
                                        <p:tav tm="100000">
                                          <p:val>
                                            <p:strVal val="#ppt_h"/>
                                          </p:val>
                                        </p:tav>
                                      </p:tavLst>
                                    </p:anim>
                                    <p:anim calcmode="lin" valueType="num">
                                      <p:cBhvr>
                                        <p:cTn id="15" dur="2000" fill="hold"/>
                                        <p:tgtEl>
                                          <p:spTgt spid="16389"/>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16387">
                                            <p:txEl>
                                              <p:pRg st="2" end="2"/>
                                            </p:txEl>
                                          </p:spTgt>
                                        </p:tgtEl>
                                        <p:attrNameLst>
                                          <p:attrName>style.visibility</p:attrName>
                                        </p:attrNameLst>
                                      </p:cBhvr>
                                      <p:to>
                                        <p:strVal val="visible"/>
                                      </p:to>
                                    </p:set>
                                    <p:animEffect transition="in" filter="box(in)">
                                      <p:cBhvr>
                                        <p:cTn id="20"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p:cNvPicPr>
            <a:picLocks noChangeAspect="1" noChangeArrowheads="1"/>
          </p:cNvPicPr>
          <p:nvPr/>
        </p:nvPicPr>
        <p:blipFill>
          <a:blip r:embed="rId2" cstate="print">
            <a:lum bright="42000"/>
          </a:blip>
          <a:srcRect/>
          <a:stretch>
            <a:fillRect/>
          </a:stretch>
        </p:blipFill>
        <p:spPr bwMode="auto">
          <a:xfrm>
            <a:off x="107950" y="138113"/>
            <a:ext cx="8964613" cy="6604000"/>
          </a:xfrm>
          <a:prstGeom prst="rect">
            <a:avLst/>
          </a:prstGeom>
          <a:noFill/>
          <a:ln w="88900" cmpd="tri">
            <a:solidFill>
              <a:srgbClr val="993300"/>
            </a:solidFill>
            <a:miter lim="800000"/>
            <a:headEnd/>
            <a:tailEnd/>
          </a:ln>
        </p:spPr>
      </p:pic>
      <p:sp>
        <p:nvSpPr>
          <p:cNvPr id="12290" name="Rectangle 2"/>
          <p:cNvSpPr>
            <a:spLocks noGrp="1" noChangeArrowheads="1"/>
          </p:cNvSpPr>
          <p:nvPr>
            <p:ph type="title"/>
          </p:nvPr>
        </p:nvSpPr>
        <p:spPr>
          <a:xfrm>
            <a:off x="468313" y="260350"/>
            <a:ext cx="8229600" cy="1143000"/>
          </a:xfrm>
        </p:spPr>
        <p:txBody>
          <a:bodyPr/>
          <a:lstStyle/>
          <a:p>
            <a:r>
              <a:rPr lang="es-ES" b="1">
                <a:solidFill>
                  <a:srgbClr val="702500"/>
                </a:solidFill>
              </a:rPr>
              <a:t>CRITERIOS DE EVALUACIÓN:</a:t>
            </a:r>
            <a:endParaRPr lang="es-ES">
              <a:solidFill>
                <a:srgbClr val="702500"/>
              </a:solidFill>
            </a:endParaRPr>
          </a:p>
        </p:txBody>
      </p:sp>
      <p:sp>
        <p:nvSpPr>
          <p:cNvPr id="12291" name="Rectangle 3"/>
          <p:cNvSpPr>
            <a:spLocks noGrp="1" noChangeArrowheads="1"/>
          </p:cNvSpPr>
          <p:nvPr>
            <p:ph type="body" idx="1"/>
          </p:nvPr>
        </p:nvSpPr>
        <p:spPr>
          <a:xfrm>
            <a:off x="539750" y="1484313"/>
            <a:ext cx="8229600" cy="4525962"/>
          </a:xfrm>
        </p:spPr>
        <p:txBody>
          <a:bodyPr/>
          <a:lstStyle/>
          <a:p>
            <a:pPr>
              <a:lnSpc>
                <a:spcPct val="90000"/>
              </a:lnSpc>
            </a:pPr>
            <a:endParaRPr lang="es-ES" sz="2400" b="1" dirty="0">
              <a:solidFill>
                <a:srgbClr val="702500"/>
              </a:solidFill>
              <a:effectLst>
                <a:outerShdw blurRad="38100" dist="38100" dir="2700000" algn="tl">
                  <a:srgbClr val="C0C0C0"/>
                </a:outerShdw>
              </a:effectLst>
            </a:endParaRPr>
          </a:p>
          <a:p>
            <a:pPr>
              <a:lnSpc>
                <a:spcPct val="90000"/>
              </a:lnSpc>
            </a:pPr>
            <a:r>
              <a:rPr lang="es-ES" sz="2400" b="1" dirty="0">
                <a:solidFill>
                  <a:srgbClr val="702500"/>
                </a:solidFill>
                <a:effectLst>
                  <a:outerShdw blurRad="38100" dist="38100" dir="2700000" algn="tl">
                    <a:srgbClr val="C0C0C0"/>
                  </a:outerShdw>
                </a:effectLst>
              </a:rPr>
              <a:t>EXÁMENES: 50 %</a:t>
            </a:r>
          </a:p>
          <a:p>
            <a:pPr>
              <a:lnSpc>
                <a:spcPct val="90000"/>
              </a:lnSpc>
              <a:buNone/>
            </a:pPr>
            <a:endParaRPr lang="es-ES" sz="2400" b="1" dirty="0">
              <a:solidFill>
                <a:srgbClr val="702500"/>
              </a:solidFill>
              <a:effectLst>
                <a:outerShdw blurRad="38100" dist="38100" dir="2700000" algn="tl">
                  <a:srgbClr val="C0C0C0"/>
                </a:outerShdw>
              </a:effectLst>
            </a:endParaRPr>
          </a:p>
          <a:p>
            <a:pPr>
              <a:lnSpc>
                <a:spcPct val="90000"/>
              </a:lnSpc>
            </a:pPr>
            <a:r>
              <a:rPr lang="es-ES" sz="2400" b="1" dirty="0">
                <a:solidFill>
                  <a:srgbClr val="702500"/>
                </a:solidFill>
                <a:effectLst>
                  <a:outerShdw blurRad="38100" dist="38100" dir="2700000" algn="tl">
                    <a:srgbClr val="C0C0C0"/>
                  </a:outerShdw>
                </a:effectLst>
              </a:rPr>
              <a:t>TRABAJOS ESCRITOS: </a:t>
            </a:r>
            <a:r>
              <a:rPr lang="es-ES" sz="2400" b="1" dirty="0" smtClean="0">
                <a:solidFill>
                  <a:srgbClr val="702500"/>
                </a:solidFill>
                <a:effectLst>
                  <a:outerShdw blurRad="38100" dist="38100" dir="2700000" algn="tl">
                    <a:srgbClr val="C0C0C0"/>
                  </a:outerShdw>
                </a:effectLst>
              </a:rPr>
              <a:t>30</a:t>
            </a:r>
            <a:r>
              <a:rPr lang="es-ES" sz="2400" b="1" dirty="0">
                <a:solidFill>
                  <a:srgbClr val="702500"/>
                </a:solidFill>
                <a:effectLst>
                  <a:outerShdw blurRad="38100" dist="38100" dir="2700000" algn="tl">
                    <a:srgbClr val="C0C0C0"/>
                  </a:outerShdw>
                </a:effectLst>
              </a:rPr>
              <a:t>%  (INVESTIGACIONES, ENSAYOS, RESUMENES, DIAGRAMAS, CUADERNO, REPORTES DE LECTURA ETC…)</a:t>
            </a:r>
          </a:p>
          <a:p>
            <a:pPr>
              <a:lnSpc>
                <a:spcPct val="90000"/>
              </a:lnSpc>
            </a:pPr>
            <a:endParaRPr lang="es-ES" sz="2400" b="1" dirty="0">
              <a:solidFill>
                <a:srgbClr val="702500"/>
              </a:solidFill>
              <a:effectLst>
                <a:outerShdw blurRad="38100" dist="38100" dir="2700000" algn="tl">
                  <a:srgbClr val="C0C0C0"/>
                </a:outerShdw>
              </a:effectLst>
            </a:endParaRPr>
          </a:p>
          <a:p>
            <a:pPr>
              <a:lnSpc>
                <a:spcPct val="90000"/>
              </a:lnSpc>
            </a:pPr>
            <a:r>
              <a:rPr lang="es-ES" sz="2400" b="1" dirty="0">
                <a:solidFill>
                  <a:srgbClr val="702500"/>
                </a:solidFill>
                <a:effectLst>
                  <a:outerShdw blurRad="38100" dist="38100" dir="2700000" algn="tl">
                    <a:srgbClr val="C0C0C0"/>
                  </a:outerShdw>
                </a:effectLst>
              </a:rPr>
              <a:t>PARTICIPACIONES, EXPOSICIONES Y MANEJO DE MATERIAL: 20% (DOMINIO DE CONTENIDO)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box(in)">
                                      <p:cBhvr>
                                        <p:cTn id="7" dur="5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box(in)">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box(in)">
                                      <p:cBhvr>
                                        <p:cTn id="17" dur="500"/>
                                        <p:tgtEl>
                                          <p:spTgt spid="1229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2291">
                                            <p:txEl>
                                              <p:pRg st="5" end="5"/>
                                            </p:txEl>
                                          </p:spTgt>
                                        </p:tgtEl>
                                        <p:attrNameLst>
                                          <p:attrName>style.visibility</p:attrName>
                                        </p:attrNameLst>
                                      </p:cBhvr>
                                      <p:to>
                                        <p:strVal val="visible"/>
                                      </p:to>
                                    </p:set>
                                    <p:animEffect transition="in" filter="box(in)">
                                      <p:cBhvr>
                                        <p:cTn id="22" dur="5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165</TotalTime>
  <Words>1002</Words>
  <Application>Microsoft Office PowerPoint</Application>
  <PresentationFormat>Presentación en pantalla (4:3)</PresentationFormat>
  <Paragraphs>111</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Diseño predeterminado</vt:lpstr>
      <vt:lpstr>Diapositiva 1</vt:lpstr>
      <vt:lpstr>Propósitos generales del curso: </vt:lpstr>
      <vt:lpstr>Campos y temas </vt:lpstr>
      <vt:lpstr>II. La expresión oral fluida y coherente</vt:lpstr>
      <vt:lpstr>III. La lectura de libros y el manejo de las fuentes de información.</vt:lpstr>
      <vt:lpstr>IV. La redacción de textos y reportes académicos breves. </vt:lpstr>
      <vt:lpstr>Cumplimiento del perfil de egreso.</vt:lpstr>
      <vt:lpstr>IDENTIFICACIÓN DE LAS ASIGNATURAS ANTECENDEN Y LA SUBSECUENTES Y RELACIÓN QUE TIENE NUESTRA ASIGNATURA CON OTRAS ASIGNATURAS</vt:lpstr>
      <vt:lpstr>CRITERIOS DE EVALUACIÓN:</vt:lpstr>
      <vt:lpstr>Bibliografía y materiales de apoyo.</vt:lpstr>
      <vt:lpstr>ACTIVIDAD DE CIERRE Y PRODUCTO FINAL DE CURSO: </vt:lpstr>
      <vt:lpstr>FECHAS DE EVALUACIÓN Y JORNADAS DE OBSERVACIÓN Y PRÁCTICA DOCENTE.</vt:lpstr>
      <vt:lpstr>Diapositiva 13</vt:lpstr>
    </vt:vector>
  </TitlesOfParts>
  <Company>The houze!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CUAUHTEMOC</dc:creator>
  <cp:lastModifiedBy>comp</cp:lastModifiedBy>
  <cp:revision>20</cp:revision>
  <dcterms:created xsi:type="dcterms:W3CDTF">2010-02-01T02:29:49Z</dcterms:created>
  <dcterms:modified xsi:type="dcterms:W3CDTF">2012-01-25T15:51:13Z</dcterms:modified>
</cp:coreProperties>
</file>