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70" r:id="rId13"/>
    <p:sldId id="271"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AFBCA8D1-334F-466E-8326-40D06162DA50}" type="datetimeFigureOut">
              <a:rPr lang="es-ES" smtClean="0"/>
              <a:pPr/>
              <a:t>26/01/2012</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5B4AB185-B632-44EA-823D-68E497AAD85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BCA8D1-334F-466E-8326-40D06162DA50}" type="datetimeFigureOut">
              <a:rPr lang="es-ES" smtClean="0"/>
              <a:pPr/>
              <a:t>26/01/2012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B4AB185-B632-44EA-823D-68E497AAD85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BCA8D1-334F-466E-8326-40D06162DA50}" type="datetimeFigureOut">
              <a:rPr lang="es-ES" smtClean="0"/>
              <a:pPr/>
              <a:t>26/01/2012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B4AB185-B632-44EA-823D-68E497AAD85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AFBCA8D1-334F-466E-8326-40D06162DA50}" type="datetimeFigureOut">
              <a:rPr lang="es-ES" smtClean="0"/>
              <a:pPr/>
              <a:t>26/01/2012</a:t>
            </a:fld>
            <a:endParaRPr lang="es-ES"/>
          </a:p>
        </p:txBody>
      </p:sp>
      <p:sp>
        <p:nvSpPr>
          <p:cNvPr id="9" name="8 Marcador de número de diapositiva"/>
          <p:cNvSpPr>
            <a:spLocks noGrp="1"/>
          </p:cNvSpPr>
          <p:nvPr>
            <p:ph type="sldNum" sz="quarter" idx="15"/>
          </p:nvPr>
        </p:nvSpPr>
        <p:spPr/>
        <p:txBody>
          <a:bodyPr rtlCol="0"/>
          <a:lstStyle/>
          <a:p>
            <a:fld id="{5B4AB185-B632-44EA-823D-68E497AAD85C}"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AFBCA8D1-334F-466E-8326-40D06162DA50}" type="datetimeFigureOut">
              <a:rPr lang="es-ES" smtClean="0"/>
              <a:pPr/>
              <a:t>26/01/2012</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5B4AB185-B632-44EA-823D-68E497AAD85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FBCA8D1-334F-466E-8326-40D06162DA50}" type="datetimeFigureOut">
              <a:rPr lang="es-ES" smtClean="0"/>
              <a:pPr/>
              <a:t>26/01/2012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B4AB185-B632-44EA-823D-68E497AAD85C}"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AFBCA8D1-334F-466E-8326-40D06162DA50}" type="datetimeFigureOut">
              <a:rPr lang="es-ES" smtClean="0"/>
              <a:pPr/>
              <a:t>26/01/2012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B4AB185-B632-44EA-823D-68E497AAD85C}"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AFBCA8D1-334F-466E-8326-40D06162DA50}" type="datetimeFigureOut">
              <a:rPr lang="es-ES" smtClean="0"/>
              <a:pPr/>
              <a:t>26/01/2012</a:t>
            </a:fld>
            <a:endParaRPr lang="es-ES"/>
          </a:p>
        </p:txBody>
      </p:sp>
      <p:sp>
        <p:nvSpPr>
          <p:cNvPr id="7" name="6 Marcador de número de diapositiva"/>
          <p:cNvSpPr>
            <a:spLocks noGrp="1"/>
          </p:cNvSpPr>
          <p:nvPr>
            <p:ph type="sldNum" sz="quarter" idx="11"/>
          </p:nvPr>
        </p:nvSpPr>
        <p:spPr/>
        <p:txBody>
          <a:bodyPr rtlCol="0"/>
          <a:lstStyle/>
          <a:p>
            <a:fld id="{5B4AB185-B632-44EA-823D-68E497AAD85C}"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FBCA8D1-334F-466E-8326-40D06162DA50}" type="datetimeFigureOut">
              <a:rPr lang="es-ES" smtClean="0"/>
              <a:pPr/>
              <a:t>26/01/2012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B4AB185-B632-44EA-823D-68E497AAD85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AFBCA8D1-334F-466E-8326-40D06162DA50}" type="datetimeFigureOut">
              <a:rPr lang="es-ES" smtClean="0"/>
              <a:pPr/>
              <a:t>26/01/2012</a:t>
            </a:fld>
            <a:endParaRPr lang="es-ES"/>
          </a:p>
        </p:txBody>
      </p:sp>
      <p:sp>
        <p:nvSpPr>
          <p:cNvPr id="22" name="21 Marcador de número de diapositiva"/>
          <p:cNvSpPr>
            <a:spLocks noGrp="1"/>
          </p:cNvSpPr>
          <p:nvPr>
            <p:ph type="sldNum" sz="quarter" idx="15"/>
          </p:nvPr>
        </p:nvSpPr>
        <p:spPr/>
        <p:txBody>
          <a:bodyPr rtlCol="0"/>
          <a:lstStyle/>
          <a:p>
            <a:fld id="{5B4AB185-B632-44EA-823D-68E497AAD85C}"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AFBCA8D1-334F-466E-8326-40D06162DA50}" type="datetimeFigureOut">
              <a:rPr lang="es-ES" smtClean="0"/>
              <a:pPr/>
              <a:t>26/01/2012</a:t>
            </a:fld>
            <a:endParaRPr lang="es-ES"/>
          </a:p>
        </p:txBody>
      </p:sp>
      <p:sp>
        <p:nvSpPr>
          <p:cNvPr id="18" name="17 Marcador de número de diapositiva"/>
          <p:cNvSpPr>
            <a:spLocks noGrp="1"/>
          </p:cNvSpPr>
          <p:nvPr>
            <p:ph type="sldNum" sz="quarter" idx="11"/>
          </p:nvPr>
        </p:nvSpPr>
        <p:spPr/>
        <p:txBody>
          <a:bodyPr rtlCol="0"/>
          <a:lstStyle/>
          <a:p>
            <a:fld id="{5B4AB185-B632-44EA-823D-68E497AAD85C}"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BCA8D1-334F-466E-8326-40D06162DA50}" type="datetimeFigureOut">
              <a:rPr lang="es-ES" smtClean="0"/>
              <a:pPr/>
              <a:t>26/01/2012</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B4AB185-B632-44EA-823D-68E497AAD85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288925" y="692150"/>
            <a:ext cx="4787900" cy="1470025"/>
          </a:xfrm>
        </p:spPr>
        <p:txBody>
          <a:bodyPr>
            <a:normAutofit fontScale="90000"/>
          </a:bodyPr>
          <a:lstStyle/>
          <a:p>
            <a:pPr eaLnBrk="1" hangingPunct="1">
              <a:defRPr/>
            </a:pPr>
            <a:r>
              <a:rPr lang="es-MX" sz="4000" smtClean="0">
                <a:effectLst>
                  <a:outerShdw blurRad="38100" dist="38100" dir="2700000" algn="tl">
                    <a:srgbClr val="C0C0C0"/>
                  </a:outerShdw>
                </a:effectLst>
              </a:rPr>
              <a:t>Socialización y Afectividad en el Niño II</a:t>
            </a:r>
            <a:endParaRPr lang="es-ES" sz="4000" smtClean="0">
              <a:effectLst>
                <a:outerShdw blurRad="38100" dist="38100" dir="2700000" algn="tl">
                  <a:srgbClr val="C0C0C0"/>
                </a:outerShdw>
              </a:effectLst>
            </a:endParaRPr>
          </a:p>
        </p:txBody>
      </p:sp>
      <p:sp>
        <p:nvSpPr>
          <p:cNvPr id="2052" name="Rectangle 3"/>
          <p:cNvSpPr>
            <a:spLocks noGrp="1" noChangeArrowheads="1"/>
          </p:cNvSpPr>
          <p:nvPr>
            <p:ph type="subTitle" idx="1"/>
          </p:nvPr>
        </p:nvSpPr>
        <p:spPr>
          <a:xfrm>
            <a:off x="1331640" y="2420888"/>
            <a:ext cx="5616996" cy="1536873"/>
          </a:xfrm>
        </p:spPr>
        <p:txBody>
          <a:bodyPr>
            <a:noAutofit/>
          </a:bodyPr>
          <a:lstStyle/>
          <a:p>
            <a:pPr eaLnBrk="1" hangingPunct="1"/>
            <a:r>
              <a:rPr lang="es-MX" sz="4000" dirty="0" smtClean="0"/>
              <a:t>Profra. Eva Fabiola Ruiz Pradis </a:t>
            </a:r>
            <a:endParaRPr lang="es-ES" sz="4000" dirty="0" smtClean="0"/>
          </a:p>
        </p:txBody>
      </p:sp>
      <p:pic>
        <p:nvPicPr>
          <p:cNvPr id="5" name="4 Imagen" descr="cute100.gif"/>
          <p:cNvPicPr>
            <a:picLocks noChangeAspect="1"/>
          </p:cNvPicPr>
          <p:nvPr/>
        </p:nvPicPr>
        <p:blipFill>
          <a:blip r:embed="rId2" cstate="print"/>
          <a:stretch>
            <a:fillRect/>
          </a:stretch>
        </p:blipFill>
        <p:spPr>
          <a:xfrm>
            <a:off x="4067944" y="3501008"/>
            <a:ext cx="4439940" cy="26273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sz="quarter" idx="1"/>
          </p:nvPr>
        </p:nvSpPr>
        <p:spPr>
          <a:xfrm>
            <a:off x="457200" y="1052513"/>
            <a:ext cx="8229600" cy="5073650"/>
          </a:xfrm>
        </p:spPr>
        <p:txBody>
          <a:bodyPr/>
          <a:lstStyle/>
          <a:p>
            <a:pPr eaLnBrk="1" hangingPunct="1">
              <a:lnSpc>
                <a:spcPct val="90000"/>
              </a:lnSpc>
            </a:pPr>
            <a:r>
              <a:rPr lang="es-MX" dirty="0" smtClean="0"/>
              <a:t>Las fichas de actividad se anexarán a la tarea para ser valoradas y aprobadas.</a:t>
            </a:r>
          </a:p>
          <a:p>
            <a:pPr eaLnBrk="1" hangingPunct="1">
              <a:lnSpc>
                <a:spcPct val="90000"/>
              </a:lnSpc>
            </a:pPr>
            <a:r>
              <a:rPr lang="es-MX" dirty="0" smtClean="0"/>
              <a:t>Al final del curso se realizará un fichero con todas las fichas de actividades realizadas durante el semestre, el formato de este, esta a discusión de cada grupo.</a:t>
            </a:r>
          </a:p>
          <a:p>
            <a:pPr eaLnBrk="1" hangingPunct="1">
              <a:lnSpc>
                <a:spcPct val="90000"/>
              </a:lnSpc>
            </a:pPr>
            <a:r>
              <a:rPr lang="es-MX" dirty="0" smtClean="0"/>
              <a:t>Para la revisión de material para cada Jornada de O. y P., basta con traer una muestra bien detallada y terminada de lo que va a emplearse. </a:t>
            </a:r>
            <a:endParaRPr lang="es-E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s-MX" dirty="0" smtClean="0">
                <a:solidFill>
                  <a:schemeClr val="accent2"/>
                </a:solidFill>
              </a:rPr>
              <a:t>Evaluación del curso</a:t>
            </a:r>
            <a:endParaRPr lang="es-ES" dirty="0" smtClean="0">
              <a:solidFill>
                <a:schemeClr val="accent2"/>
              </a:solidFill>
            </a:endParaRPr>
          </a:p>
        </p:txBody>
      </p:sp>
      <p:sp>
        <p:nvSpPr>
          <p:cNvPr id="12292" name="Rectangle 3"/>
          <p:cNvSpPr>
            <a:spLocks noGrp="1" noChangeArrowheads="1"/>
          </p:cNvSpPr>
          <p:nvPr>
            <p:ph sz="quarter" idx="1"/>
          </p:nvPr>
        </p:nvSpPr>
        <p:spPr/>
        <p:txBody>
          <a:bodyPr/>
          <a:lstStyle/>
          <a:p>
            <a:pPr eaLnBrk="1" hangingPunct="1">
              <a:lnSpc>
                <a:spcPct val="90000"/>
              </a:lnSpc>
              <a:buFontTx/>
              <a:buNone/>
            </a:pPr>
            <a:r>
              <a:rPr lang="es-MX" dirty="0" smtClean="0"/>
              <a:t>40 %   Examen (2 por periodo, 20 % c/u)</a:t>
            </a:r>
          </a:p>
          <a:p>
            <a:pPr eaLnBrk="1" hangingPunct="1">
              <a:lnSpc>
                <a:spcPct val="90000"/>
              </a:lnSpc>
              <a:buFontTx/>
              <a:buNone/>
            </a:pPr>
            <a:r>
              <a:rPr lang="es-MX" dirty="0" smtClean="0"/>
              <a:t>20%    Tareas y trabajos escritos</a:t>
            </a:r>
          </a:p>
          <a:p>
            <a:pPr eaLnBrk="1" hangingPunct="1">
              <a:lnSpc>
                <a:spcPct val="90000"/>
              </a:lnSpc>
              <a:buFontTx/>
              <a:buNone/>
            </a:pPr>
            <a:r>
              <a:rPr lang="es-MX" dirty="0" smtClean="0"/>
              <a:t>30%    Material y tareas para J. de O. y P.</a:t>
            </a:r>
          </a:p>
          <a:p>
            <a:pPr eaLnBrk="1" hangingPunct="1">
              <a:lnSpc>
                <a:spcPct val="90000"/>
              </a:lnSpc>
              <a:buFontTx/>
              <a:buNone/>
            </a:pPr>
            <a:r>
              <a:rPr lang="es-MX" dirty="0" smtClean="0"/>
              <a:t>10%    Participación personal</a:t>
            </a:r>
          </a:p>
          <a:p>
            <a:pPr eaLnBrk="1" hangingPunct="1">
              <a:lnSpc>
                <a:spcPct val="90000"/>
              </a:lnSpc>
              <a:buFontTx/>
              <a:buNone/>
            </a:pPr>
            <a:r>
              <a:rPr lang="es-MX" dirty="0" smtClean="0"/>
              <a:t>   </a:t>
            </a:r>
          </a:p>
          <a:p>
            <a:pPr algn="ctr" eaLnBrk="1" hangingPunct="1">
              <a:lnSpc>
                <a:spcPct val="90000"/>
              </a:lnSpc>
              <a:buFontTx/>
              <a:buNone/>
            </a:pPr>
            <a:r>
              <a:rPr lang="es-MX" dirty="0" smtClean="0"/>
              <a:t>   </a:t>
            </a:r>
            <a:endParaRPr lang="es-ES" dirty="0" smtClean="0"/>
          </a:p>
        </p:txBody>
      </p:sp>
      <p:pic>
        <p:nvPicPr>
          <p:cNvPr id="5" name="4 Imagen" descr="cute149.gif"/>
          <p:cNvPicPr>
            <a:picLocks noChangeAspect="1"/>
          </p:cNvPicPr>
          <p:nvPr/>
        </p:nvPicPr>
        <p:blipFill>
          <a:blip r:embed="rId2" cstate="print"/>
          <a:stretch>
            <a:fillRect/>
          </a:stretch>
        </p:blipFill>
        <p:spPr>
          <a:xfrm>
            <a:off x="3131840" y="3942381"/>
            <a:ext cx="2980159" cy="2315519"/>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FF0000"/>
                </a:solidFill>
              </a:rPr>
              <a:t>PROPOSITOS GENERALES</a:t>
            </a:r>
            <a:endParaRPr lang="es-ES" dirty="0">
              <a:solidFill>
                <a:srgbClr val="FF0000"/>
              </a:solidFill>
            </a:endParaRPr>
          </a:p>
        </p:txBody>
      </p:sp>
      <p:sp>
        <p:nvSpPr>
          <p:cNvPr id="3" name="2 Marcador de contenido"/>
          <p:cNvSpPr>
            <a:spLocks noGrp="1"/>
          </p:cNvSpPr>
          <p:nvPr>
            <p:ph sz="quarter" idx="1"/>
          </p:nvPr>
        </p:nvSpPr>
        <p:spPr/>
        <p:txBody>
          <a:bodyPr>
            <a:normAutofit lnSpcReduction="10000"/>
          </a:bodyPr>
          <a:lstStyle/>
          <a:p>
            <a:pPr>
              <a:buSzPct val="88000"/>
              <a:buFont typeface="Courier New" pitchFamily="49" charset="0"/>
              <a:buChar char="o"/>
            </a:pPr>
            <a:r>
              <a:rPr lang="es-MX" dirty="0" smtClean="0"/>
              <a:t>Que las alumnas estudien el proceso de socialización que viven los niños en el Jardín.</a:t>
            </a:r>
          </a:p>
          <a:p>
            <a:pPr>
              <a:buSzPct val="88000"/>
              <a:buFont typeface="Courier New" pitchFamily="49" charset="0"/>
              <a:buChar char="o"/>
            </a:pPr>
            <a:r>
              <a:rPr lang="es-MX" dirty="0" smtClean="0"/>
              <a:t>Analicen los nuevos papeles sociales alumno-y miembro de un grupo de iguales.</a:t>
            </a:r>
          </a:p>
          <a:p>
            <a:pPr>
              <a:buSzPct val="88000"/>
              <a:buFont typeface="Courier New" pitchFamily="49" charset="0"/>
              <a:buChar char="o"/>
            </a:pPr>
            <a:r>
              <a:rPr lang="es-MX" dirty="0" smtClean="0"/>
              <a:t>Comprendan la relación existente entre las experiencias socializadoras que tienen los niños antes y durante su estancia en el Jardín a partir de la riqueza familiar y cultural con la que se incorpora a la escuela.</a:t>
            </a:r>
          </a:p>
          <a:p>
            <a:pPr>
              <a:buSzPct val="88000"/>
              <a:buFont typeface="Courier New" pitchFamily="49" charset="0"/>
              <a:buChar char="o"/>
            </a:pPr>
            <a:r>
              <a:rPr lang="es-MX" dirty="0" smtClean="0"/>
              <a:t>Reconozca la importancia de promover un clima emocional positivo en el aula, como un factor clave para propiciar que los niños adquieran confianza en si mismos.</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sz="quarter" idx="1"/>
          </p:nvPr>
        </p:nvSpPr>
        <p:spPr/>
        <p:txBody>
          <a:bodyPr/>
          <a:lstStyle/>
          <a:p>
            <a:r>
              <a:rPr lang="es-MX" dirty="0" smtClean="0"/>
              <a:t>Reflexionen sobre las competencias que debe tener la educadora para la promoción del aprendizaje social en los alumnos y analice la importancia de su intervención educativa para propiciar sentimientos de  logro y la conformación del autoestima en los niños.</a:t>
            </a:r>
          </a:p>
          <a:p>
            <a:r>
              <a:rPr lang="es-MX" dirty="0" smtClean="0"/>
              <a:t>Valoren la importancia de la observación y el registro sistemático como herramientas que permiten valorar los logros individuales de los niños en su desarrollo social y afectivo .</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395288" y="1989138"/>
            <a:ext cx="5122862" cy="1143000"/>
          </a:xfrm>
        </p:spPr>
        <p:txBody>
          <a:bodyPr>
            <a:normAutofit fontScale="90000"/>
          </a:bodyPr>
          <a:lstStyle/>
          <a:p>
            <a:pPr eaLnBrk="1" hangingPunct="1"/>
            <a:r>
              <a:rPr lang="es-MX" sz="4800" smtClean="0"/>
              <a:t>¡¡¡Gracias por su atención!!!</a:t>
            </a:r>
            <a:endParaRPr lang="es-ES" sz="4800" smtClean="0"/>
          </a:p>
        </p:txBody>
      </p:sp>
      <p:pic>
        <p:nvPicPr>
          <p:cNvPr id="4" name="3 Imagen" descr="cute10.gif"/>
          <p:cNvPicPr>
            <a:picLocks noChangeAspect="1"/>
          </p:cNvPicPr>
          <p:nvPr/>
        </p:nvPicPr>
        <p:blipFill>
          <a:blip r:embed="rId2" cstate="print"/>
          <a:stretch>
            <a:fillRect/>
          </a:stretch>
        </p:blipFill>
        <p:spPr>
          <a:xfrm>
            <a:off x="3563888" y="3140968"/>
            <a:ext cx="3726630" cy="314836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s-MX" dirty="0" smtClean="0">
                <a:solidFill>
                  <a:schemeClr val="accent2"/>
                </a:solidFill>
              </a:rPr>
              <a:t>Introducción a la materia</a:t>
            </a:r>
            <a:endParaRPr lang="es-ES" dirty="0" smtClean="0">
              <a:solidFill>
                <a:schemeClr val="accent2"/>
              </a:solidFill>
            </a:endParaRPr>
          </a:p>
        </p:txBody>
      </p:sp>
      <p:sp>
        <p:nvSpPr>
          <p:cNvPr id="3076" name="Rectangle 3"/>
          <p:cNvSpPr>
            <a:spLocks noGrp="1" noChangeArrowheads="1"/>
          </p:cNvSpPr>
          <p:nvPr>
            <p:ph sz="quarter" idx="1"/>
          </p:nvPr>
        </p:nvSpPr>
        <p:spPr/>
        <p:txBody>
          <a:bodyPr/>
          <a:lstStyle/>
          <a:p>
            <a:pPr eaLnBrk="1" hangingPunct="1">
              <a:buFontTx/>
              <a:buNone/>
            </a:pPr>
            <a:r>
              <a:rPr lang="es-ES" dirty="0" smtClean="0"/>
              <a:t>   En el primer curso, la atención se centró en las relaciones que tienen lugar en el ámbito de la familia y en los mecanismos a través de los cuales los niños adquieren las primeras nociones sobre las formas de conducta socialmente admisibles y los valores que su colectividad comparte. </a:t>
            </a:r>
          </a:p>
        </p:txBody>
      </p:sp>
      <p:pic>
        <p:nvPicPr>
          <p:cNvPr id="5" name="4 Imagen" descr="cute104.bmp"/>
          <p:cNvPicPr>
            <a:picLocks noChangeAspect="1"/>
          </p:cNvPicPr>
          <p:nvPr/>
        </p:nvPicPr>
        <p:blipFill>
          <a:blip r:embed="rId2" cstate="print"/>
          <a:stretch>
            <a:fillRect/>
          </a:stretch>
        </p:blipFill>
        <p:spPr>
          <a:xfrm>
            <a:off x="1907704" y="4077072"/>
            <a:ext cx="3562363" cy="216177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endParaRPr lang="es-ES" smtClean="0"/>
          </a:p>
        </p:txBody>
      </p:sp>
      <p:sp>
        <p:nvSpPr>
          <p:cNvPr id="4100" name="Rectangle 3"/>
          <p:cNvSpPr>
            <a:spLocks noGrp="1" noChangeArrowheads="1"/>
          </p:cNvSpPr>
          <p:nvPr>
            <p:ph sz="quarter" idx="1"/>
          </p:nvPr>
        </p:nvSpPr>
        <p:spPr/>
        <p:txBody>
          <a:bodyPr/>
          <a:lstStyle/>
          <a:p>
            <a:pPr eaLnBrk="1" hangingPunct="1">
              <a:buFontTx/>
              <a:buNone/>
            </a:pPr>
            <a:r>
              <a:rPr lang="es-ES" smtClean="0"/>
              <a:t>   La experiencia cotidiana en este espacio, aporta al niño elementos básicos para la constitución de su identidad, la percepción de sí mismo y de los demás participantes de su entorno inmediato: la madre –generalmente como figura central–, el padre, los hermanos y otros parientes y allegados –estos últimos en el caso de las familias extensas. </a:t>
            </a:r>
          </a:p>
          <a:p>
            <a:pPr eaLnBrk="1" hangingPunct="1"/>
            <a:endParaRPr lang="es-E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endParaRPr lang="es-ES" smtClean="0"/>
          </a:p>
        </p:txBody>
      </p:sp>
      <p:sp>
        <p:nvSpPr>
          <p:cNvPr id="5124" name="Rectangle 3"/>
          <p:cNvSpPr>
            <a:spLocks noGrp="1" noChangeArrowheads="1"/>
          </p:cNvSpPr>
          <p:nvPr>
            <p:ph sz="quarter" idx="1"/>
          </p:nvPr>
        </p:nvSpPr>
        <p:spPr/>
        <p:txBody>
          <a:bodyPr/>
          <a:lstStyle/>
          <a:p>
            <a:pPr eaLnBrk="1" hangingPunct="1">
              <a:buFontTx/>
              <a:buNone/>
            </a:pPr>
            <a:r>
              <a:rPr lang="es-ES" smtClean="0"/>
              <a:t>   El curso Socialización y Afectividad en el Niño II, se centra en un espacio de convivencia y aprendizaje social que se abre para los niños: el plantel y el grupo de educación preescolar. La experiencia de socialización en el Jardín significa para el niño iniciarse en la formación de dos rasgos constitutivos de identidad –que no estaban presentes en su vida familiar: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endParaRPr lang="es-ES" smtClean="0"/>
          </a:p>
        </p:txBody>
      </p:sp>
      <p:sp>
        <p:nvSpPr>
          <p:cNvPr id="6148" name="Rectangle 3"/>
          <p:cNvSpPr>
            <a:spLocks noGrp="1" noChangeArrowheads="1"/>
          </p:cNvSpPr>
          <p:nvPr>
            <p:ph sz="quarter" idx="1"/>
          </p:nvPr>
        </p:nvSpPr>
        <p:spPr/>
        <p:txBody>
          <a:bodyPr/>
          <a:lstStyle/>
          <a:p>
            <a:pPr eaLnBrk="1" hangingPunct="1">
              <a:buFontTx/>
              <a:buNone/>
            </a:pPr>
            <a:r>
              <a:rPr lang="es-ES" i="1" smtClean="0"/>
              <a:t>   </a:t>
            </a:r>
            <a:r>
              <a:rPr lang="es-ES" b="1" i="1" smtClean="0"/>
              <a:t>a)</a:t>
            </a:r>
            <a:r>
              <a:rPr lang="es-ES" smtClean="0"/>
              <a:t> su papel como alumno, es decir, de quien participa para aprender en una actividad sistemática e intencionada, sujeta a formas de organización y reglas impersonales, las cuales establecen nuevos modos de comportamiento, 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endParaRPr lang="es-ES" smtClean="0"/>
          </a:p>
        </p:txBody>
      </p:sp>
      <p:sp>
        <p:nvSpPr>
          <p:cNvPr id="7172" name="Rectangle 3"/>
          <p:cNvSpPr>
            <a:spLocks noGrp="1" noChangeArrowheads="1"/>
          </p:cNvSpPr>
          <p:nvPr>
            <p:ph sz="quarter" idx="1"/>
          </p:nvPr>
        </p:nvSpPr>
        <p:spPr/>
        <p:txBody>
          <a:bodyPr/>
          <a:lstStyle/>
          <a:p>
            <a:pPr eaLnBrk="1" hangingPunct="1">
              <a:buFontTx/>
              <a:buNone/>
            </a:pPr>
            <a:r>
              <a:rPr lang="es-ES" b="1" i="1" smtClean="0"/>
              <a:t>   b)</a:t>
            </a:r>
            <a:r>
              <a:rPr lang="es-ES" smtClean="0"/>
              <a:t> su rol como miembro de un grupo de pares, donde todos tienen un estatus igual, pero que son diferentes entre sí, sin un vínculo previo y al que une la experiencia común del proceso educativo y la relación compartida con una nueva figura de autoridad: la educadora. </a:t>
            </a:r>
          </a:p>
          <a:p>
            <a:pPr eaLnBrk="1" hangingPunct="1"/>
            <a:endParaRPr lang="es-E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s-MX" dirty="0" smtClean="0">
                <a:solidFill>
                  <a:schemeClr val="accent2"/>
                </a:solidFill>
              </a:rPr>
              <a:t>Organización de los contenidos</a:t>
            </a:r>
            <a:endParaRPr lang="es-ES" dirty="0" smtClean="0">
              <a:solidFill>
                <a:schemeClr val="accent2"/>
              </a:solidFill>
            </a:endParaRPr>
          </a:p>
        </p:txBody>
      </p:sp>
      <p:sp>
        <p:nvSpPr>
          <p:cNvPr id="8196" name="Rectangle 3"/>
          <p:cNvSpPr>
            <a:spLocks noGrp="1" noChangeArrowheads="1"/>
          </p:cNvSpPr>
          <p:nvPr>
            <p:ph sz="quarter" idx="1"/>
          </p:nvPr>
        </p:nvSpPr>
        <p:spPr/>
        <p:txBody>
          <a:bodyPr/>
          <a:lstStyle/>
          <a:p>
            <a:pPr eaLnBrk="1" hangingPunct="1">
              <a:lnSpc>
                <a:spcPct val="90000"/>
              </a:lnSpc>
            </a:pPr>
            <a:r>
              <a:rPr lang="es-ES" b="1" dirty="0" smtClean="0"/>
              <a:t>Bloque I</a:t>
            </a:r>
            <a:r>
              <a:rPr lang="es-ES" dirty="0" smtClean="0"/>
              <a:t>, “El jardín de niños como espacio de socialización y de constitución de la identidad personal” </a:t>
            </a:r>
          </a:p>
          <a:p>
            <a:pPr eaLnBrk="1" hangingPunct="1">
              <a:lnSpc>
                <a:spcPct val="90000"/>
              </a:lnSpc>
            </a:pPr>
            <a:r>
              <a:rPr lang="es-ES" b="1" dirty="0" smtClean="0"/>
              <a:t>Bloque II</a:t>
            </a:r>
            <a:r>
              <a:rPr lang="es-ES" dirty="0" smtClean="0"/>
              <a:t>, “La socialización dentro del grupo escolar” </a:t>
            </a:r>
          </a:p>
          <a:p>
            <a:pPr eaLnBrk="1" hangingPunct="1">
              <a:lnSpc>
                <a:spcPct val="90000"/>
              </a:lnSpc>
            </a:pPr>
            <a:r>
              <a:rPr lang="es-ES" b="1" dirty="0" smtClean="0"/>
              <a:t>Bloque III</a:t>
            </a:r>
            <a:r>
              <a:rPr lang="es-ES" dirty="0" smtClean="0"/>
              <a:t>, “La intervención docente para favorecer el desarrollo de las competencias sociales y afectivas de los niños”.</a:t>
            </a:r>
          </a:p>
        </p:txBody>
      </p:sp>
      <p:pic>
        <p:nvPicPr>
          <p:cNvPr id="6" name="5 Imagen" descr="cute150.gif"/>
          <p:cNvPicPr>
            <a:picLocks noChangeAspect="1"/>
          </p:cNvPicPr>
          <p:nvPr/>
        </p:nvPicPr>
        <p:blipFill>
          <a:blip r:embed="rId2" cstate="print"/>
          <a:stretch>
            <a:fillRect/>
          </a:stretch>
        </p:blipFill>
        <p:spPr>
          <a:xfrm>
            <a:off x="5292080" y="4365104"/>
            <a:ext cx="2126729" cy="221179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s-MX" dirty="0" smtClean="0">
                <a:solidFill>
                  <a:schemeClr val="accent2"/>
                </a:solidFill>
              </a:rPr>
              <a:t>Metodología de la materia</a:t>
            </a:r>
            <a:endParaRPr lang="es-ES" dirty="0" smtClean="0">
              <a:solidFill>
                <a:schemeClr val="accent2"/>
              </a:solidFill>
            </a:endParaRPr>
          </a:p>
        </p:txBody>
      </p:sp>
      <p:sp>
        <p:nvSpPr>
          <p:cNvPr id="9220" name="Rectangle 3"/>
          <p:cNvSpPr>
            <a:spLocks noGrp="1" noChangeArrowheads="1"/>
          </p:cNvSpPr>
          <p:nvPr>
            <p:ph sz="quarter" idx="1"/>
          </p:nvPr>
        </p:nvSpPr>
        <p:spPr/>
        <p:txBody>
          <a:bodyPr/>
          <a:lstStyle/>
          <a:p>
            <a:pPr eaLnBrk="1" hangingPunct="1"/>
            <a:r>
              <a:rPr lang="es-MX" dirty="0" smtClean="0"/>
              <a:t>Todo aquel alumno que no cumpla con la tarea encargada tendrá que salir del salón con sus respectivas faltas.</a:t>
            </a:r>
          </a:p>
          <a:p>
            <a:pPr eaLnBrk="1" hangingPunct="1"/>
            <a:r>
              <a:rPr lang="es-MX" dirty="0" smtClean="0"/>
              <a:t>Siempre dentro de cada sesión de clase, habrá la oportunidad de que uno o mas alumnos puedan exponer una de las actividades encargadas, teniendo así su 10% de participación bimestral.</a:t>
            </a:r>
            <a:endParaRPr lang="es-E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sz="quarter" idx="1"/>
          </p:nvPr>
        </p:nvSpPr>
        <p:spPr>
          <a:xfrm>
            <a:off x="457200" y="908050"/>
            <a:ext cx="8229600" cy="5545138"/>
          </a:xfrm>
        </p:spPr>
        <p:txBody>
          <a:bodyPr/>
          <a:lstStyle/>
          <a:p>
            <a:pPr eaLnBrk="1" hangingPunct="1">
              <a:lnSpc>
                <a:spcPct val="90000"/>
              </a:lnSpc>
              <a:defRPr/>
            </a:pPr>
            <a:r>
              <a:rPr lang="es-MX" smtClean="0"/>
              <a:t>Para cada lectura abordada se realizará un reporte, mapa, diagrama, tabla, etc., lo que el alumno considere más conveniente y se anexará a la antología para su uso futuro.</a:t>
            </a:r>
          </a:p>
          <a:p>
            <a:pPr eaLnBrk="1" hangingPunct="1">
              <a:lnSpc>
                <a:spcPct val="90000"/>
              </a:lnSpc>
              <a:defRPr/>
            </a:pPr>
            <a:r>
              <a:rPr lang="es-MX" smtClean="0"/>
              <a:t>Además también por cada lectura se revisará</a:t>
            </a:r>
            <a:r>
              <a:rPr lang="es-MX" sz="4000" b="1" smtClean="0">
                <a:effectLst>
                  <a:outerShdw blurRad="38100" dist="38100" dir="2700000" algn="tl">
                    <a:srgbClr val="C0C0C0"/>
                  </a:outerShdw>
                </a:effectLst>
              </a:rPr>
              <a:t>*</a:t>
            </a:r>
            <a:r>
              <a:rPr lang="es-MX" smtClean="0"/>
              <a:t> una ficha de actividad, la cual tendrá fecha posterior al análisis y socialización de dicha lectura.</a:t>
            </a:r>
          </a:p>
          <a:p>
            <a:pPr eaLnBrk="1" hangingPunct="1">
              <a:lnSpc>
                <a:spcPct val="90000"/>
              </a:lnSpc>
              <a:defRPr/>
            </a:pPr>
            <a:endParaRPr lang="es-MX" smtClean="0"/>
          </a:p>
          <a:p>
            <a:pPr eaLnBrk="1" hangingPunct="1">
              <a:lnSpc>
                <a:spcPct val="90000"/>
              </a:lnSpc>
              <a:buFontTx/>
              <a:buNone/>
              <a:defRPr/>
            </a:pPr>
            <a:r>
              <a:rPr lang="es-MX" sz="4000" b="1" smtClean="0">
                <a:effectLst>
                  <a:outerShdw blurRad="38100" dist="38100" dir="2700000" algn="tl">
                    <a:srgbClr val="C0C0C0"/>
                  </a:outerShdw>
                </a:effectLst>
              </a:rPr>
              <a:t>*</a:t>
            </a:r>
            <a:r>
              <a:rPr lang="es-MX" smtClean="0"/>
              <a:t>La revisión es sólo en tiempo y forma.</a:t>
            </a:r>
            <a:endParaRPr lang="es-E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TotalTime>
  <Words>769</Words>
  <Application>Microsoft Office PowerPoint</Application>
  <PresentationFormat>Presentación en pantalla (4:3)</PresentationFormat>
  <Paragraphs>37</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Mirador</vt:lpstr>
      <vt:lpstr>Socialización y Afectividad en el Niño II</vt:lpstr>
      <vt:lpstr>Introducción a la materia</vt:lpstr>
      <vt:lpstr>Diapositiva 3</vt:lpstr>
      <vt:lpstr>Diapositiva 4</vt:lpstr>
      <vt:lpstr>Diapositiva 5</vt:lpstr>
      <vt:lpstr>Diapositiva 6</vt:lpstr>
      <vt:lpstr>Organización de los contenidos</vt:lpstr>
      <vt:lpstr>Metodología de la materia</vt:lpstr>
      <vt:lpstr>Diapositiva 9</vt:lpstr>
      <vt:lpstr>Diapositiva 10</vt:lpstr>
      <vt:lpstr>Evaluación del curso</vt:lpstr>
      <vt:lpstr>PROPOSITOS GENERALES</vt:lpstr>
      <vt:lpstr>Diapositiva 13</vt:lpstr>
      <vt:lpstr>¡¡¡Gracias por su atención!!!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Socialización y Afectividad en el Niño II</dc:title>
  <dc:creator>Your User Name</dc:creator>
  <cp:lastModifiedBy>Your User Name</cp:lastModifiedBy>
  <cp:revision>4</cp:revision>
  <dcterms:created xsi:type="dcterms:W3CDTF">2012-01-26T02:28:52Z</dcterms:created>
  <dcterms:modified xsi:type="dcterms:W3CDTF">2012-01-26T23:13:49Z</dcterms:modified>
</cp:coreProperties>
</file>