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70" r:id="rId6"/>
    <p:sldId id="271" r:id="rId7"/>
    <p:sldId id="266" r:id="rId8"/>
    <p:sldId id="262" r:id="rId9"/>
    <p:sldId id="263" r:id="rId10"/>
    <p:sldId id="261" r:id="rId11"/>
    <p:sldId id="264" r:id="rId12"/>
    <p:sldId id="265" r:id="rId13"/>
    <p:sldId id="267" r:id="rId14"/>
    <p:sldId id="268" r:id="rId15"/>
    <p:sldId id="269" r:id="rId16"/>
    <p:sldId id="260" r:id="rId1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4" d="100"/>
          <a:sy n="74" d="100"/>
        </p:scale>
        <p:origin x="-103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7A847CFC-816F-41D0-AAC0-9BF4FEBC753E}" type="datetimeFigureOut">
              <a:rPr lang="es-ES" smtClean="0"/>
              <a:pPr/>
              <a:t>22/08/2011</a:t>
            </a:fld>
            <a:endParaRPr lang="es-ES"/>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ES"/>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132FADFE-3B8F-471C-ABF0-DBC7717ECBBC}"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A847CFC-816F-41D0-AAC0-9BF4FEBC753E}" type="datetimeFigureOut">
              <a:rPr lang="es-ES" smtClean="0"/>
              <a:pPr/>
              <a:t>22/08/2011</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A847CFC-816F-41D0-AAC0-9BF4FEBC753E}" type="datetimeFigureOut">
              <a:rPr lang="es-ES" smtClean="0"/>
              <a:pPr/>
              <a:t>22/08/2011</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A847CFC-816F-41D0-AAC0-9BF4FEBC753E}" type="datetimeFigureOut">
              <a:rPr lang="es-ES" smtClean="0"/>
              <a:pPr/>
              <a:t>22/08/2011</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7A847CFC-816F-41D0-AAC0-9BF4FEBC753E}" type="datetimeFigureOut">
              <a:rPr lang="es-ES" smtClean="0"/>
              <a:pPr/>
              <a:t>22/08/2011</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7A847CFC-816F-41D0-AAC0-9BF4FEBC753E}" type="datetimeFigureOut">
              <a:rPr lang="es-ES" smtClean="0"/>
              <a:pPr/>
              <a:t>22/08/2011</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7A847CFC-816F-41D0-AAC0-9BF4FEBC753E}" type="datetimeFigureOut">
              <a:rPr lang="es-ES" smtClean="0"/>
              <a:pPr/>
              <a:t>22/08/2011</a:t>
            </a:fld>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9" name="8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7A847CFC-816F-41D0-AAC0-9BF4FEBC753E}" type="datetimeFigureOut">
              <a:rPr lang="es-ES" smtClean="0"/>
              <a:pPr/>
              <a:t>22/08/2011</a:t>
            </a:fld>
            <a:endParaRPr lang="es-ES"/>
          </a:p>
        </p:txBody>
      </p:sp>
      <p:sp>
        <p:nvSpPr>
          <p:cNvPr id="4" name="3 Marcador de pie de página"/>
          <p:cNvSpPr>
            <a:spLocks noGrp="1"/>
          </p:cNvSpPr>
          <p:nvPr>
            <p:ph type="ftr" sz="quarter" idx="11"/>
          </p:nvPr>
        </p:nvSpPr>
        <p:spPr/>
        <p:txBody>
          <a:bodyPr/>
          <a:lstStyle>
            <a:extLst/>
          </a:lstStyle>
          <a:p>
            <a:endParaRPr lang="es-ES"/>
          </a:p>
        </p:txBody>
      </p:sp>
      <p:sp>
        <p:nvSpPr>
          <p:cNvPr id="5" name="4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7A847CFC-816F-41D0-AAC0-9BF4FEBC753E}" type="datetimeFigureOut">
              <a:rPr lang="es-ES" smtClean="0"/>
              <a:pPr/>
              <a:t>22/08/2011</a:t>
            </a:fld>
            <a:endParaRPr lang="es-ES"/>
          </a:p>
        </p:txBody>
      </p:sp>
      <p:sp>
        <p:nvSpPr>
          <p:cNvPr id="3" name="2 Marcador de pie de página"/>
          <p:cNvSpPr>
            <a:spLocks noGrp="1"/>
          </p:cNvSpPr>
          <p:nvPr>
            <p:ph type="ftr" sz="quarter" idx="11"/>
          </p:nvPr>
        </p:nvSpPr>
        <p:spPr/>
        <p:txBody>
          <a:bodyPr/>
          <a:lstStyle>
            <a:extLst/>
          </a:lstStyle>
          <a:p>
            <a:endParaRPr lang="es-ES"/>
          </a:p>
        </p:txBody>
      </p:sp>
      <p:sp>
        <p:nvSpPr>
          <p:cNvPr id="4" name="3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7A847CFC-816F-41D0-AAC0-9BF4FEBC753E}" type="datetimeFigureOut">
              <a:rPr lang="es-ES" smtClean="0"/>
              <a:pPr/>
              <a:t>22/08/2011</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7A847CFC-816F-41D0-AAC0-9BF4FEBC753E}" type="datetimeFigureOut">
              <a:rPr lang="es-ES" smtClean="0"/>
              <a:pPr/>
              <a:t>22/08/2011</a:t>
            </a:fld>
            <a:endParaRPr lang="es-ES"/>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ES"/>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132FADFE-3B8F-471C-ABF0-DBC7717ECBBC}" type="slidenum">
              <a:rPr lang="es-ES" smtClean="0"/>
              <a:pPr/>
              <a:t>‹Nº›</a:t>
            </a:fld>
            <a:endParaRPr lang="es-ES"/>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A847CFC-816F-41D0-AAC0-9BF4FEBC753E}" type="datetimeFigureOut">
              <a:rPr lang="es-ES" smtClean="0"/>
              <a:pPr/>
              <a:t>22/08/2011</a:t>
            </a:fld>
            <a:endParaRPr lang="es-ES"/>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ES"/>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32FADFE-3B8F-471C-ABF0-DBC7717ECBBC}"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11560" y="332656"/>
            <a:ext cx="7772400" cy="2016224"/>
          </a:xfrm>
        </p:spPr>
        <p:txBody>
          <a:bodyPr>
            <a:normAutofit fontScale="90000"/>
          </a:bodyPr>
          <a:lstStyle/>
          <a:p>
            <a:r>
              <a:rPr lang="es-MX" sz="2200" b="1" dirty="0" smtClean="0">
                <a:latin typeface="Arial" charset="0"/>
                <a:cs typeface="Times New Roman" pitchFamily="18" charset="0"/>
              </a:rPr>
              <a:t>Escuela Normal de Educación Preescolar</a:t>
            </a:r>
            <a:br>
              <a:rPr lang="es-MX" sz="2200" b="1" dirty="0" smtClean="0">
                <a:latin typeface="Arial" charset="0"/>
                <a:cs typeface="Times New Roman" pitchFamily="18" charset="0"/>
              </a:rPr>
            </a:br>
            <a:r>
              <a:rPr lang="es-MX" sz="2200" i="1" dirty="0" smtClean="0">
                <a:latin typeface="Arial" charset="0"/>
                <a:cs typeface="Times New Roman" pitchFamily="18" charset="0"/>
              </a:rPr>
              <a:t>Saltillo Coahuila</a:t>
            </a:r>
            <a:br>
              <a:rPr lang="es-MX" sz="2200" i="1" dirty="0" smtClean="0">
                <a:latin typeface="Arial" charset="0"/>
                <a:cs typeface="Times New Roman" pitchFamily="18" charset="0"/>
              </a:rPr>
            </a:br>
            <a:r>
              <a:rPr lang="es-MX" sz="2200" dirty="0" smtClean="0">
                <a:latin typeface="Arial" charset="0"/>
                <a:cs typeface="Times New Roman" pitchFamily="18" charset="0"/>
              </a:rPr>
              <a:t/>
            </a:r>
            <a:br>
              <a:rPr lang="es-MX" sz="2200" dirty="0" smtClean="0">
                <a:latin typeface="Arial" charset="0"/>
                <a:cs typeface="Times New Roman" pitchFamily="18" charset="0"/>
              </a:rPr>
            </a:br>
            <a:r>
              <a:rPr lang="es-ES" sz="2200" dirty="0" smtClean="0">
                <a:latin typeface="Arial" charset="0"/>
                <a:cs typeface="Times New Roman" pitchFamily="18" charset="0"/>
              </a:rPr>
              <a:t>LICENCIATURA EN EDUCACIÓN PREESCOLAR</a:t>
            </a:r>
            <a:r>
              <a:rPr lang="es-ES" dirty="0" smtClean="0">
                <a:latin typeface="Times New Roman" pitchFamily="18" charset="0"/>
                <a:cs typeface="Times New Roman" pitchFamily="18" charset="0"/>
              </a:rPr>
              <a:t/>
            </a:r>
            <a:br>
              <a:rPr lang="es-ES" dirty="0" smtClean="0">
                <a:latin typeface="Times New Roman" pitchFamily="18" charset="0"/>
                <a:cs typeface="Times New Roman" pitchFamily="18" charset="0"/>
              </a:rPr>
            </a:br>
            <a:endParaRPr lang="es-MX" dirty="0"/>
          </a:p>
        </p:txBody>
      </p:sp>
      <p:sp>
        <p:nvSpPr>
          <p:cNvPr id="3" name="2 Subtítulo"/>
          <p:cNvSpPr>
            <a:spLocks noGrp="1"/>
          </p:cNvSpPr>
          <p:nvPr>
            <p:ph type="subTitle" idx="1"/>
          </p:nvPr>
        </p:nvSpPr>
        <p:spPr>
          <a:xfrm>
            <a:off x="539552" y="1988840"/>
            <a:ext cx="8064896" cy="4536504"/>
          </a:xfrm>
        </p:spPr>
        <p:txBody>
          <a:bodyPr>
            <a:normAutofit/>
          </a:bodyPr>
          <a:lstStyle/>
          <a:p>
            <a:pPr marL="342900" indent="-342900">
              <a:buClr>
                <a:schemeClr val="accent1"/>
              </a:buClr>
              <a:buSzPct val="80000"/>
            </a:pPr>
            <a:endParaRPr lang="es-MX" sz="6000" b="1" dirty="0" smtClean="0">
              <a:latin typeface="Monotype Corsiva" pitchFamily="66" charset="0"/>
              <a:cs typeface="Times New Roman" pitchFamily="18" charset="0"/>
            </a:endParaRPr>
          </a:p>
          <a:p>
            <a:pPr marL="342900" indent="-342900">
              <a:buClr>
                <a:schemeClr val="accent1"/>
              </a:buClr>
              <a:buSzPct val="80000"/>
            </a:pPr>
            <a:r>
              <a:rPr lang="es-MX" sz="6000" b="1" dirty="0" smtClean="0">
                <a:latin typeface="Monotype Corsiva" pitchFamily="66" charset="0"/>
                <a:cs typeface="Times New Roman" pitchFamily="18" charset="0"/>
              </a:rPr>
              <a:t>Taller de Diseño  I</a:t>
            </a:r>
          </a:p>
          <a:p>
            <a:pPr marL="342900" indent="-342900">
              <a:buClr>
                <a:schemeClr val="accent1"/>
              </a:buClr>
              <a:buSzPct val="80000"/>
            </a:pPr>
            <a:r>
              <a:rPr lang="es-MX" sz="6000" b="1" dirty="0" smtClean="0">
                <a:latin typeface="Monotype Corsiva" pitchFamily="66" charset="0"/>
                <a:cs typeface="Times New Roman" pitchFamily="18" charset="0"/>
              </a:rPr>
              <a:t> 			</a:t>
            </a:r>
            <a:r>
              <a:rPr lang="es-MX" b="1" dirty="0" smtClean="0">
                <a:latin typeface="Monotype Corsiva" pitchFamily="66" charset="0"/>
                <a:cs typeface="Times New Roman" pitchFamily="18" charset="0"/>
              </a:rPr>
              <a:t>Profesora </a:t>
            </a:r>
            <a:r>
              <a:rPr lang="es-MX" b="1" dirty="0" smtClean="0">
                <a:latin typeface="Monotype Corsiva" pitchFamily="66" charset="0"/>
                <a:cs typeface="Times New Roman" pitchFamily="18" charset="0"/>
              </a:rPr>
              <a:t>.Silvia Guillermina Sánchez Suárez</a:t>
            </a:r>
            <a:endParaRPr lang="es-MX" b="1" dirty="0" smtClean="0">
              <a:latin typeface="Monotype Corsiva" pitchFamily="66" charset="0"/>
              <a:cs typeface="Times New Roman" pitchFamily="18" charset="0"/>
            </a:endParaRPr>
          </a:p>
          <a:p>
            <a:pPr marL="342900" indent="-342900">
              <a:buClr>
                <a:schemeClr val="accent1"/>
              </a:buClr>
              <a:buSzPct val="80000"/>
            </a:pPr>
            <a:r>
              <a:rPr lang="es-MX" b="1" dirty="0" smtClean="0">
                <a:latin typeface="Monotype Corsiva" pitchFamily="66" charset="0"/>
                <a:cs typeface="Times New Roman" pitchFamily="18" charset="0"/>
              </a:rPr>
              <a:t>					Ciclo escolar  2011-2012</a:t>
            </a:r>
          </a:p>
          <a:p>
            <a:pPr marL="342900" indent="-342900">
              <a:buClr>
                <a:schemeClr val="accent1"/>
              </a:buClr>
              <a:buSzPct val="80000"/>
            </a:pPr>
            <a:r>
              <a:rPr lang="en-US" b="1" dirty="0" smtClean="0">
                <a:latin typeface="Monotype Corsiva" pitchFamily="66" charset="0"/>
                <a:cs typeface="Times New Roman" pitchFamily="18" charset="0"/>
              </a:rPr>
              <a:t>                                                             </a:t>
            </a:r>
          </a:p>
          <a:p>
            <a:pPr marL="342900" indent="-342900">
              <a:buClr>
                <a:schemeClr val="accent1"/>
              </a:buClr>
              <a:buSzPct val="80000"/>
            </a:pPr>
            <a:r>
              <a:rPr lang="en-US" b="1" dirty="0" err="1" smtClean="0">
                <a:latin typeface="Monotype Corsiva" pitchFamily="66" charset="0"/>
                <a:cs typeface="Times New Roman" pitchFamily="18" charset="0"/>
              </a:rPr>
              <a:t>Tercero</a:t>
            </a:r>
            <a:r>
              <a:rPr lang="en-US" b="1" dirty="0" smtClean="0">
                <a:latin typeface="Monotype Corsiva" pitchFamily="66" charset="0"/>
                <a:cs typeface="Times New Roman" pitchFamily="18" charset="0"/>
              </a:rPr>
              <a:t>  </a:t>
            </a:r>
            <a:r>
              <a:rPr lang="en-US" b="1" dirty="0" smtClean="0">
                <a:latin typeface="Monotype Corsiva" pitchFamily="66" charset="0"/>
                <a:cs typeface="Times New Roman" pitchFamily="18" charset="0"/>
              </a:rPr>
              <a:t>“C” </a:t>
            </a:r>
            <a:endParaRPr lang="es-MX" b="1" dirty="0" smtClean="0">
              <a:latin typeface="Monotype Corsiva" pitchFamily="66" charset="0"/>
              <a:cs typeface="Times New Roman" pitchFamily="18" charset="0"/>
            </a:endParaRPr>
          </a:p>
          <a:p>
            <a:pPr marL="342900" indent="-342900">
              <a:buClr>
                <a:schemeClr val="accent1"/>
              </a:buClr>
              <a:buSzPct val="80000"/>
            </a:pPr>
            <a:endParaRPr lang="en-US" b="1" dirty="0" smtClean="0">
              <a:latin typeface="Monotype Corsiva" pitchFamily="66" charset="0"/>
              <a:cs typeface="Times New Roman" pitchFamily="18" charset="0"/>
            </a:endParaRPr>
          </a:p>
          <a:p>
            <a:pPr marL="342900" indent="-342900">
              <a:buClr>
                <a:schemeClr val="accent1"/>
              </a:buClr>
              <a:buSzPct val="80000"/>
            </a:pPr>
            <a:endParaRPr lang="es-MX" b="1" dirty="0" smtClean="0">
              <a:latin typeface="Monotype Corsiva" pitchFamily="66" charset="0"/>
              <a:cs typeface="Times New Roman" pitchFamily="18" charset="0"/>
            </a:endParaRPr>
          </a:p>
          <a:p>
            <a:pPr marL="342900" indent="-342900">
              <a:buClr>
                <a:schemeClr val="accent1"/>
              </a:buClr>
              <a:buSzPct val="80000"/>
            </a:pPr>
            <a:endParaRPr lang="en-US" b="1" dirty="0" smtClean="0">
              <a:latin typeface="Monotype Corsiva" pitchFamily="66" charset="0"/>
              <a:cs typeface="Times New Roman" pitchFamily="18" charset="0"/>
            </a:endParaRPr>
          </a:p>
          <a:p>
            <a:pPr marL="342900" indent="-342900">
              <a:buClr>
                <a:schemeClr val="accent1"/>
              </a:buClr>
              <a:buSzPct val="80000"/>
            </a:pPr>
            <a:endParaRPr lang="es-MX" b="1" dirty="0" smtClean="0">
              <a:latin typeface="Monotype Corsiva" pitchFamily="66" charset="0"/>
              <a:cs typeface="Times New Roman" pitchFamily="18" charset="0"/>
            </a:endParaRPr>
          </a:p>
          <a:p>
            <a:pPr marL="342900" indent="-342900">
              <a:buClr>
                <a:schemeClr val="accent1"/>
              </a:buClr>
              <a:buSzPct val="80000"/>
            </a:pPr>
            <a:endParaRPr lang="es-ES" b="1" dirty="0" smtClean="0">
              <a:latin typeface="Monotype Corsiva" pitchFamily="66" charset="0"/>
              <a:cs typeface="Times New Roman" pitchFamily="18" charset="0"/>
            </a:endParaRPr>
          </a:p>
          <a:p>
            <a:endParaRPr lang="es-MX"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268760"/>
            <a:ext cx="8229600" cy="5112568"/>
          </a:xfrm>
        </p:spPr>
        <p:txBody>
          <a:bodyPr>
            <a:normAutofit lnSpcReduction="10000"/>
          </a:bodyPr>
          <a:lstStyle/>
          <a:p>
            <a:pPr algn="just"/>
            <a:r>
              <a:rPr lang="es-MX" dirty="0" smtClean="0"/>
              <a:t>Bloque</a:t>
            </a:r>
            <a:r>
              <a:rPr lang="en-US" dirty="0" smtClean="0"/>
              <a:t> I.- </a:t>
            </a:r>
            <a:r>
              <a:rPr lang="es-ES" dirty="0" smtClean="0"/>
              <a:t>El trabajo educativo en la educación preescolar, las prácticas pedagógicas y las concepciones implícitas de las educadoras.</a:t>
            </a:r>
          </a:p>
          <a:p>
            <a:pPr algn="just">
              <a:buNone/>
            </a:pPr>
            <a:endParaRPr lang="es-ES" dirty="0" smtClean="0"/>
          </a:p>
          <a:p>
            <a:pPr algn="just"/>
            <a:r>
              <a:rPr lang="es-ES" dirty="0" smtClean="0"/>
              <a:t>Bloque II.- Un trabajo centrado en el desarrollo de las CAPACIDADES COGNITIVAS y el DESARROLLO INTEGRAL de los niños. </a:t>
            </a:r>
          </a:p>
          <a:p>
            <a:pPr algn="just">
              <a:buNone/>
            </a:pPr>
            <a:endParaRPr lang="es-ES" dirty="0" smtClean="0"/>
          </a:p>
          <a:p>
            <a:pPr algn="just"/>
            <a:r>
              <a:rPr lang="es-ES" dirty="0" smtClean="0"/>
              <a:t>La DIVERSIFICACIÓN DE FORMAS DE TRABAJO en el aula. Análisis de sus características y DISEÑO DE ACTIVIDADES.</a:t>
            </a:r>
            <a:endParaRPr lang="es-MX" dirty="0" smtClean="0"/>
          </a:p>
          <a:p>
            <a:pPr algn="just"/>
            <a:endParaRPr lang="es-ES" dirty="0" smtClean="0"/>
          </a:p>
          <a:p>
            <a:pPr algn="just"/>
            <a:endParaRPr lang="es-MX" dirty="0" smtClean="0"/>
          </a:p>
          <a:p>
            <a:pPr algn="just"/>
            <a:endParaRPr lang="es-MX" dirty="0" smtClean="0"/>
          </a:p>
          <a:p>
            <a:endParaRPr lang="es-MX" dirty="0"/>
          </a:p>
        </p:txBody>
      </p:sp>
      <p:sp>
        <p:nvSpPr>
          <p:cNvPr id="3" name="2 Título"/>
          <p:cNvSpPr>
            <a:spLocks noGrp="1"/>
          </p:cNvSpPr>
          <p:nvPr>
            <p:ph type="title"/>
          </p:nvPr>
        </p:nvSpPr>
        <p:spPr/>
        <p:txBody>
          <a:bodyPr/>
          <a:lstStyle/>
          <a:p>
            <a:pPr algn="ctr"/>
            <a:r>
              <a:rPr lang="en-US" dirty="0" err="1" smtClean="0"/>
              <a:t>Bloques</a:t>
            </a:r>
            <a:endParaRPr lang="es-MX"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980728"/>
            <a:ext cx="8229600" cy="5544616"/>
          </a:xfrm>
        </p:spPr>
        <p:txBody>
          <a:bodyPr>
            <a:normAutofit fontScale="77500" lnSpcReduction="20000"/>
          </a:bodyPr>
          <a:lstStyle/>
          <a:p>
            <a:pPr algn="just"/>
            <a:r>
              <a:rPr lang="es-ES" b="1" dirty="0" smtClean="0"/>
              <a:t>1. Habilidades intelectuales específicas:</a:t>
            </a:r>
          </a:p>
          <a:p>
            <a:pPr algn="just">
              <a:buNone/>
            </a:pPr>
            <a:endParaRPr lang="es-MX" dirty="0" smtClean="0"/>
          </a:p>
          <a:p>
            <a:pPr lvl="1" algn="just"/>
            <a:r>
              <a:rPr lang="es-ES" dirty="0" smtClean="0"/>
              <a:t>Plantea, analiza y resuelve problemas, enfrenta desafíos intelectuales generando respuestas propias a partir de sus conocimientos y experiencias. En consecuencia, es capaz de orientar a sus alumnos para que éstos adquieran la capacidad de analizar situaciones y de resolver problemas.</a:t>
            </a:r>
          </a:p>
          <a:p>
            <a:pPr algn="just">
              <a:buNone/>
            </a:pPr>
            <a:endParaRPr lang="es-MX" dirty="0" smtClean="0"/>
          </a:p>
          <a:p>
            <a:pPr algn="just"/>
            <a:r>
              <a:rPr lang="es-ES" dirty="0" smtClean="0"/>
              <a:t> </a:t>
            </a:r>
            <a:r>
              <a:rPr lang="es-ES" b="1" dirty="0" smtClean="0"/>
              <a:t>Dominio de los propósitos y contenidos básicos de la educación preescolar:</a:t>
            </a:r>
          </a:p>
          <a:p>
            <a:pPr algn="just">
              <a:buNone/>
            </a:pPr>
            <a:endParaRPr lang="es-MX" dirty="0" smtClean="0"/>
          </a:p>
          <a:p>
            <a:pPr lvl="1" algn="just"/>
            <a:r>
              <a:rPr lang="es-ES" dirty="0" smtClean="0"/>
              <a:t>Comprende el significado de los propósitos de la educación preescolar, de los enfoques pedagógicos que sustentan la acción educativa, para propiciar el desarrollo integral y equilibrado de las niñas y los niños e identifica, como uno de los principales aportes de este servicio, el desarrollo de las capacidades cognitivas que son la base del aprendizaje permanente.</a:t>
            </a:r>
          </a:p>
          <a:p>
            <a:pPr lvl="1" algn="just"/>
            <a:endParaRPr lang="es-MX" dirty="0" smtClean="0"/>
          </a:p>
          <a:p>
            <a:pPr lvl="1" algn="just"/>
            <a:r>
              <a:rPr lang="es-ES" dirty="0" smtClean="0"/>
              <a:t>Sabe establecer una correspondencia adecuada entre la naturaleza y grado de complejidad de los propósitos básicos que pretende lograr la educación preescolar, con los procesos cognitivos y el nivel de desarrollo de sus alumnos.</a:t>
            </a:r>
            <a:endParaRPr lang="es-MX" dirty="0" smtClean="0"/>
          </a:p>
          <a:p>
            <a:pPr algn="just"/>
            <a:endParaRPr lang="es-MX" dirty="0"/>
          </a:p>
        </p:txBody>
      </p:sp>
      <p:sp>
        <p:nvSpPr>
          <p:cNvPr id="3" name="2 Título"/>
          <p:cNvSpPr>
            <a:spLocks noGrp="1"/>
          </p:cNvSpPr>
          <p:nvPr>
            <p:ph type="title"/>
          </p:nvPr>
        </p:nvSpPr>
        <p:spPr>
          <a:xfrm>
            <a:off x="457200" y="274638"/>
            <a:ext cx="8229600" cy="850106"/>
          </a:xfrm>
        </p:spPr>
        <p:txBody>
          <a:bodyPr/>
          <a:lstStyle/>
          <a:p>
            <a:pPr algn="ctr"/>
            <a:r>
              <a:rPr lang="en-US" dirty="0" err="1" smtClean="0"/>
              <a:t>Bloque</a:t>
            </a:r>
            <a:r>
              <a:rPr lang="en-US" dirty="0" smtClean="0"/>
              <a:t>   I</a:t>
            </a:r>
            <a:endParaRPr lang="es-MX"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196752"/>
            <a:ext cx="8229600" cy="5400600"/>
          </a:xfrm>
        </p:spPr>
        <p:txBody>
          <a:bodyPr>
            <a:normAutofit fontScale="62500" lnSpcReduction="20000"/>
          </a:bodyPr>
          <a:lstStyle/>
          <a:p>
            <a:r>
              <a:rPr lang="es-ES" b="1" dirty="0" smtClean="0"/>
              <a:t>Dominio de los propósitos y contenidos básicos de la educación preescolar:</a:t>
            </a:r>
          </a:p>
          <a:p>
            <a:pPr>
              <a:buNone/>
            </a:pPr>
            <a:endParaRPr lang="es-MX" dirty="0" smtClean="0"/>
          </a:p>
          <a:p>
            <a:pPr lvl="1"/>
            <a:r>
              <a:rPr lang="es-ES" dirty="0" smtClean="0"/>
              <a:t>Reconoce la educación preescolar como un servicio que promueve la democratización de las oportunidades de desarrollo de la población infantil, y que contribuye a compensar las desigualdades culturales y sociales de origen.</a:t>
            </a:r>
          </a:p>
          <a:p>
            <a:pPr>
              <a:buNone/>
            </a:pPr>
            <a:endParaRPr lang="es-MX" dirty="0" smtClean="0"/>
          </a:p>
          <a:p>
            <a:r>
              <a:rPr lang="es-ES" b="1" dirty="0" smtClean="0"/>
              <a:t>Competencias didácticas:</a:t>
            </a:r>
          </a:p>
          <a:p>
            <a:pPr>
              <a:buNone/>
            </a:pPr>
            <a:endParaRPr lang="es-MX" dirty="0" smtClean="0"/>
          </a:p>
          <a:p>
            <a:pPr lvl="1"/>
            <a:r>
              <a:rPr lang="es-ES" b="1" dirty="0" smtClean="0"/>
              <a:t>Sabe diseñar, organizar y poner en práctica estrategias y actividades didácticas adecuadas al desarrollo de los alumnos, así como a las características sociales y culturales de éstos y de su entorno familiar, con el fin de que los educandos alcancen los propósitos de conocimiento, de desarrollo de habilidades y de formación </a:t>
            </a:r>
            <a:r>
              <a:rPr lang="es-ES" b="1" dirty="0" err="1" smtClean="0"/>
              <a:t>valoral</a:t>
            </a:r>
            <a:r>
              <a:rPr lang="es-ES" b="1" dirty="0" smtClean="0"/>
              <a:t> que promueve la educación preescolar.</a:t>
            </a:r>
          </a:p>
          <a:p>
            <a:endParaRPr lang="es-MX" dirty="0" smtClean="0"/>
          </a:p>
          <a:p>
            <a:pPr lvl="1"/>
            <a:r>
              <a:rPr lang="es-ES" b="1" dirty="0" smtClean="0"/>
              <a:t>Reconoce el valor pedagógico del juego y lo utiliza en su trabajo cotidiano como un recurso que promueve el desarrollo de aprendizajes, habilidades, actitudes y valores.</a:t>
            </a:r>
          </a:p>
          <a:p>
            <a:endParaRPr lang="es-MX" dirty="0" smtClean="0"/>
          </a:p>
          <a:p>
            <a:pPr lvl="1"/>
            <a:r>
              <a:rPr lang="es-ES" b="1" dirty="0" smtClean="0"/>
              <a:t>Es capaz de seleccionar y diseñar materiales congruentes con el enfoque y los propósitos de la educación preescolar, en particular distinguen los que propician el interés, la curiosidad y el desarrollo de las capacidades de los niños, de aquellos que carecen de sentido pedagógico</a:t>
            </a:r>
            <a:r>
              <a:rPr lang="es-ES" dirty="0" smtClean="0"/>
              <a:t>.</a:t>
            </a:r>
            <a:endParaRPr lang="es-MX" dirty="0" smtClean="0"/>
          </a:p>
          <a:p>
            <a:endParaRPr lang="es-MX" dirty="0"/>
          </a:p>
        </p:txBody>
      </p:sp>
      <p:sp>
        <p:nvSpPr>
          <p:cNvPr id="3" name="2 Título"/>
          <p:cNvSpPr>
            <a:spLocks noGrp="1"/>
          </p:cNvSpPr>
          <p:nvPr>
            <p:ph type="title"/>
          </p:nvPr>
        </p:nvSpPr>
        <p:spPr>
          <a:xfrm>
            <a:off x="457200" y="274638"/>
            <a:ext cx="8229600" cy="994122"/>
          </a:xfrm>
        </p:spPr>
        <p:txBody>
          <a:bodyPr/>
          <a:lstStyle/>
          <a:p>
            <a:pPr algn="ctr"/>
            <a:r>
              <a:rPr lang="en-US" dirty="0" err="1" smtClean="0"/>
              <a:t>Bloque</a:t>
            </a:r>
            <a:r>
              <a:rPr lang="en-US" dirty="0" smtClean="0"/>
              <a:t> II</a:t>
            </a:r>
            <a:endParaRPr lang="es-MX"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196752"/>
            <a:ext cx="8229600" cy="5256584"/>
          </a:xfrm>
        </p:spPr>
        <p:txBody>
          <a:bodyPr>
            <a:normAutofit fontScale="77500" lnSpcReduction="20000"/>
          </a:bodyPr>
          <a:lstStyle/>
          <a:p>
            <a:r>
              <a:rPr lang="es-ES" b="1" dirty="0" smtClean="0"/>
              <a:t>Competencias didácticas:</a:t>
            </a:r>
          </a:p>
          <a:p>
            <a:pPr>
              <a:buNone/>
            </a:pPr>
            <a:endParaRPr lang="es-MX" dirty="0" smtClean="0"/>
          </a:p>
          <a:p>
            <a:pPr lvl="1" algn="just"/>
            <a:r>
              <a:rPr lang="es-ES" b="1" dirty="0" smtClean="0"/>
              <a:t>Sabe diseñar, organizar y poner en práctica estrategias y actividades didácticas adecuadas al desarrollo de los alumnos, así como a las características sociales y culturales de éstos y de su entorno familiar, con el fin de que los educandos alcancen los propósitos de conocimiento, de desarrollo de habilidades y de formación </a:t>
            </a:r>
            <a:r>
              <a:rPr lang="es-ES" b="1" dirty="0" err="1" smtClean="0"/>
              <a:t>valoral</a:t>
            </a:r>
            <a:r>
              <a:rPr lang="es-ES" b="1" dirty="0" smtClean="0"/>
              <a:t> que promueve la educación preescolar.</a:t>
            </a:r>
            <a:endParaRPr lang="es-MX" b="1" dirty="0" smtClean="0"/>
          </a:p>
          <a:p>
            <a:pPr algn="just">
              <a:buNone/>
            </a:pPr>
            <a:endParaRPr lang="es-MX" dirty="0" smtClean="0"/>
          </a:p>
          <a:p>
            <a:pPr lvl="1" algn="just"/>
            <a:r>
              <a:rPr lang="es-ES" dirty="0" smtClean="0"/>
              <a:t>Reconoce las diferencias individuales de los educandos que influyen en los procesos de aprendizaje y aplica estrategias didácticas para estimularlos; en especial, es capaz de favorecer el aprendizaje de los niños en condiciones familiares y sociales particularmente difíciles.</a:t>
            </a:r>
          </a:p>
          <a:p>
            <a:pPr lvl="2" algn="just">
              <a:buNone/>
            </a:pPr>
            <a:endParaRPr lang="es-MX" dirty="0" smtClean="0"/>
          </a:p>
          <a:p>
            <a:pPr lvl="1" algn="just"/>
            <a:r>
              <a:rPr lang="es-ES" dirty="0" smtClean="0"/>
              <a:t>Es capaz de establecer un clima de relación en el grupo, que favorece actitudes de confianza, autoestima, respeto, orden, creatividad, curiosidad y placer por el estudio, así como el fortalecimiento de la autonomía de los educandos.</a:t>
            </a:r>
          </a:p>
          <a:p>
            <a:pPr lvl="1"/>
            <a:endParaRPr lang="es-MX" dirty="0" smtClean="0"/>
          </a:p>
          <a:p>
            <a:endParaRPr lang="es-MX" dirty="0"/>
          </a:p>
        </p:txBody>
      </p:sp>
      <p:sp>
        <p:nvSpPr>
          <p:cNvPr id="3" name="2 Título"/>
          <p:cNvSpPr>
            <a:spLocks noGrp="1"/>
          </p:cNvSpPr>
          <p:nvPr>
            <p:ph type="title"/>
          </p:nvPr>
        </p:nvSpPr>
        <p:spPr>
          <a:xfrm>
            <a:off x="457200" y="274638"/>
            <a:ext cx="8229600" cy="922114"/>
          </a:xfrm>
        </p:spPr>
        <p:txBody>
          <a:bodyPr/>
          <a:lstStyle/>
          <a:p>
            <a:pPr algn="ctr"/>
            <a:r>
              <a:rPr lang="en-US" dirty="0" err="1" smtClean="0"/>
              <a:t>Bloque</a:t>
            </a:r>
            <a:r>
              <a:rPr lang="en-US" dirty="0" smtClean="0"/>
              <a:t> III</a:t>
            </a:r>
            <a:endParaRPr lang="es-MX"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332656"/>
            <a:ext cx="8229600" cy="6120680"/>
          </a:xfrm>
        </p:spPr>
        <p:txBody>
          <a:bodyPr>
            <a:normAutofit fontScale="92500" lnSpcReduction="10000"/>
          </a:bodyPr>
          <a:lstStyle/>
          <a:p>
            <a:pPr lvl="1" algn="just"/>
            <a:r>
              <a:rPr lang="es-ES" b="1" dirty="0" smtClean="0"/>
              <a:t>Reconoce el valor pedagógico del juego y lo utiliza en su trabajo cotidiano como un recurso que promueve el desarrollo de aprendizajes, habilidades, actitudes y valores.</a:t>
            </a:r>
          </a:p>
          <a:p>
            <a:pPr lvl="1" algn="just"/>
            <a:endParaRPr lang="es-ES" dirty="0" smtClean="0"/>
          </a:p>
          <a:p>
            <a:pPr lvl="1" algn="just"/>
            <a:r>
              <a:rPr lang="es-ES" dirty="0" smtClean="0"/>
              <a:t>Identifica las necesidades especiales de educación que pueden presentar algunos de sus alumnos, las atiende, si es posible, mediante propuestas didácticas particulares y sabe dónde obtener orientación y apoyo para hacerlo.</a:t>
            </a:r>
          </a:p>
          <a:p>
            <a:pPr lvl="1" algn="just"/>
            <a:endParaRPr lang="es-ES" dirty="0" smtClean="0"/>
          </a:p>
          <a:p>
            <a:pPr lvl="1" algn="just"/>
            <a:r>
              <a:rPr lang="es-ES" dirty="0" smtClean="0"/>
              <a:t>Conoce y aplica distintas estrategias para valorar los logros que alcancen los niños y la calidad de su desempeño docente. A partir de la evaluación, tiene la disposición de modificar los procedimientos didácticos que aplica.</a:t>
            </a:r>
          </a:p>
          <a:p>
            <a:pPr lvl="1" algn="just"/>
            <a:endParaRPr lang="es-ES" dirty="0" smtClean="0"/>
          </a:p>
          <a:p>
            <a:pPr lvl="1" algn="just"/>
            <a:r>
              <a:rPr lang="es-ES" dirty="0" smtClean="0"/>
              <a:t>Aprovecha los recursos que ofrece el entorno de la escuela con creatividad, flexibilidad y propósitos claros para promover el aprendizaje de los niños.</a:t>
            </a:r>
            <a:endParaRPr lang="es-MX" dirty="0" smtClean="0"/>
          </a:p>
          <a:p>
            <a:endParaRPr lang="es-MX"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620688"/>
            <a:ext cx="8229600" cy="5386603"/>
          </a:xfrm>
        </p:spPr>
        <p:txBody>
          <a:bodyPr/>
          <a:lstStyle/>
          <a:p>
            <a:pPr algn="just"/>
            <a:r>
              <a:rPr lang="es-ES" b="1" dirty="0" smtClean="0"/>
              <a:t>Es capaz de seleccionar y diseñar materiales congruentes con el enfoque y los propósitos de la educación preescolar, en particular distingue los que propician el interés, la curiosidad y el desarrollo de las capacidades de los niños, de aquellos que carecen de sentido pedagógico.</a:t>
            </a:r>
            <a:endParaRPr lang="es-MX"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lvl="0" algn="just"/>
            <a:r>
              <a:rPr lang="es-ES" sz="2800" dirty="0" smtClean="0"/>
              <a:t>Incluir un foro en línea y un objeto de aprendizaje ambos a través de escuela en red</a:t>
            </a:r>
          </a:p>
          <a:p>
            <a:pPr algn="just"/>
            <a:endParaRPr lang="es-ES" sz="2800" dirty="0" smtClean="0"/>
          </a:p>
          <a:p>
            <a:pPr algn="just"/>
            <a:r>
              <a:rPr lang="es-ES" sz="2800" dirty="0" smtClean="0"/>
              <a:t>Elaborar un escrito donde aborden lo que deben aprender los niños en el jardín, para poder determinar su intervención educativa como futuras docentes. </a:t>
            </a:r>
          </a:p>
          <a:p>
            <a:pPr lvl="0"/>
            <a:endParaRPr lang="es-MX" sz="2800" dirty="0" smtClean="0"/>
          </a:p>
          <a:p>
            <a:pPr algn="just"/>
            <a:endParaRPr lang="es-MX" sz="2800" dirty="0" smtClean="0"/>
          </a:p>
          <a:p>
            <a:endParaRPr lang="es-MX" dirty="0"/>
          </a:p>
        </p:txBody>
      </p:sp>
      <p:sp>
        <p:nvSpPr>
          <p:cNvPr id="3" name="2 Título"/>
          <p:cNvSpPr>
            <a:spLocks noGrp="1"/>
          </p:cNvSpPr>
          <p:nvPr>
            <p:ph type="title"/>
          </p:nvPr>
        </p:nvSpPr>
        <p:spPr/>
        <p:txBody>
          <a:bodyPr/>
          <a:lstStyle/>
          <a:p>
            <a:pPr algn="ctr"/>
            <a:r>
              <a:rPr lang="es-MX" dirty="0" smtClean="0"/>
              <a:t>Actividades del semestre</a:t>
            </a:r>
            <a:endParaRPr lang="es-MX"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n-US" dirty="0" smtClean="0"/>
              <a:t>Primmer </a:t>
            </a:r>
            <a:r>
              <a:rPr lang="en-US" dirty="0" smtClean="0"/>
              <a:t>Evaluación:</a:t>
            </a:r>
          </a:p>
          <a:p>
            <a:pPr lvl="3"/>
            <a:r>
              <a:rPr lang="en-US" dirty="0" smtClean="0"/>
              <a:t>6 y 7 de </a:t>
            </a:r>
            <a:r>
              <a:rPr lang="en-US" dirty="0" err="1" smtClean="0"/>
              <a:t>Octubre</a:t>
            </a:r>
            <a:r>
              <a:rPr lang="en-US" dirty="0" smtClean="0"/>
              <a:t> del 2011</a:t>
            </a:r>
          </a:p>
          <a:p>
            <a:endParaRPr lang="en-US" dirty="0" smtClean="0"/>
          </a:p>
          <a:p>
            <a:endParaRPr lang="en-US" dirty="0" smtClean="0"/>
          </a:p>
          <a:p>
            <a:r>
              <a:rPr lang="en-US" dirty="0" err="1" smtClean="0"/>
              <a:t>Segunda</a:t>
            </a:r>
            <a:r>
              <a:rPr lang="en-US" dirty="0" smtClean="0"/>
              <a:t> Evaluación:</a:t>
            </a:r>
          </a:p>
          <a:p>
            <a:pPr lvl="3"/>
            <a:r>
              <a:rPr lang="en-US" dirty="0" smtClean="0"/>
              <a:t>24 y 25 de </a:t>
            </a:r>
            <a:r>
              <a:rPr lang="en-US" dirty="0" err="1" smtClean="0"/>
              <a:t>Noviembre</a:t>
            </a:r>
            <a:endParaRPr lang="en-US" dirty="0" smtClean="0"/>
          </a:p>
          <a:p>
            <a:endParaRPr lang="en-US" dirty="0" smtClean="0"/>
          </a:p>
          <a:p>
            <a:endParaRPr lang="en-US" dirty="0" smtClean="0"/>
          </a:p>
          <a:p>
            <a:r>
              <a:rPr lang="en-US" dirty="0" err="1" smtClean="0"/>
              <a:t>Tercera</a:t>
            </a:r>
            <a:r>
              <a:rPr lang="en-US" dirty="0" smtClean="0"/>
              <a:t> Evaluación:</a:t>
            </a:r>
          </a:p>
          <a:p>
            <a:pPr lvl="3"/>
            <a:r>
              <a:rPr lang="en-US" dirty="0" smtClean="0"/>
              <a:t>26 de </a:t>
            </a:r>
            <a:r>
              <a:rPr lang="en-US" dirty="0" err="1" smtClean="0"/>
              <a:t>Enero</a:t>
            </a:r>
            <a:endParaRPr lang="es-MX" dirty="0"/>
          </a:p>
        </p:txBody>
      </p:sp>
      <p:sp>
        <p:nvSpPr>
          <p:cNvPr id="2" name="1 Título"/>
          <p:cNvSpPr>
            <a:spLocks noGrp="1"/>
          </p:cNvSpPr>
          <p:nvPr>
            <p:ph type="title"/>
          </p:nvPr>
        </p:nvSpPr>
        <p:spPr/>
        <p:txBody>
          <a:bodyPr/>
          <a:lstStyle/>
          <a:p>
            <a:pPr algn="ctr"/>
            <a:r>
              <a:rPr lang="en-US" dirty="0" err="1" smtClean="0"/>
              <a:t>Períodos</a:t>
            </a:r>
            <a:r>
              <a:rPr lang="en-US" dirty="0" smtClean="0"/>
              <a:t> de Evaluación</a:t>
            </a:r>
            <a:endParaRPr lang="es-MX"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55000" lnSpcReduction="20000"/>
          </a:bodyPr>
          <a:lstStyle/>
          <a:p>
            <a:pPr lvl="3"/>
            <a:r>
              <a:rPr lang="es-ES" sz="2600" dirty="0" smtClean="0"/>
              <a:t>Práctica	               20%</a:t>
            </a:r>
            <a:endParaRPr lang="es-MX" sz="2600" dirty="0" smtClean="0"/>
          </a:p>
          <a:p>
            <a:pPr lvl="3"/>
            <a:r>
              <a:rPr lang="es-ES" sz="2600" dirty="0" smtClean="0"/>
              <a:t>Examen	               40%</a:t>
            </a:r>
            <a:endParaRPr lang="es-MX" sz="2600" dirty="0" smtClean="0"/>
          </a:p>
          <a:p>
            <a:pPr lvl="3"/>
            <a:r>
              <a:rPr lang="es-ES" sz="2600" dirty="0" smtClean="0"/>
              <a:t>Trabajos escritos	 30%</a:t>
            </a:r>
            <a:endParaRPr lang="es-MX" sz="2600" dirty="0" smtClean="0"/>
          </a:p>
          <a:p>
            <a:pPr lvl="3"/>
            <a:r>
              <a:rPr lang="es-ES" sz="2600" dirty="0" smtClean="0"/>
              <a:t>Participación 	               10%</a:t>
            </a:r>
          </a:p>
          <a:p>
            <a:pPr lvl="3">
              <a:buNone/>
            </a:pPr>
            <a:endParaRPr lang="es-ES" sz="2600" dirty="0" smtClean="0"/>
          </a:p>
          <a:p>
            <a:pPr lvl="3">
              <a:buNone/>
            </a:pPr>
            <a:endParaRPr lang="es-MX" sz="2600" dirty="0" smtClean="0"/>
          </a:p>
          <a:p>
            <a:r>
              <a:rPr lang="es-ES" sz="2800" dirty="0" smtClean="0"/>
              <a:t>Nota: en los períodos en los cuales no exista jornada de práctica la evaluación será la siguiente: (solo sucede en el primer período) </a:t>
            </a:r>
            <a:endParaRPr lang="es-MX" sz="2000" dirty="0" smtClean="0"/>
          </a:p>
          <a:p>
            <a:pPr>
              <a:buNone/>
            </a:pPr>
            <a:endParaRPr lang="es-MX" sz="2000" dirty="0" smtClean="0"/>
          </a:p>
          <a:p>
            <a:pPr lvl="3"/>
            <a:r>
              <a:rPr lang="es-ES" sz="2600" dirty="0" smtClean="0"/>
              <a:t>Examen	                50%</a:t>
            </a:r>
            <a:endParaRPr lang="es-MX" sz="2600" dirty="0" smtClean="0"/>
          </a:p>
          <a:p>
            <a:pPr lvl="3"/>
            <a:r>
              <a:rPr lang="es-ES" sz="2600" dirty="0" smtClean="0"/>
              <a:t>Trabajos escritos	  40%</a:t>
            </a:r>
            <a:endParaRPr lang="es-MX" sz="2600" dirty="0" smtClean="0"/>
          </a:p>
          <a:p>
            <a:pPr lvl="3"/>
            <a:r>
              <a:rPr lang="es-ES" sz="2600" dirty="0" smtClean="0"/>
              <a:t>Participación 	                10%</a:t>
            </a:r>
            <a:endParaRPr lang="es-MX" sz="2600" dirty="0" smtClean="0"/>
          </a:p>
          <a:p>
            <a:pPr>
              <a:buNone/>
            </a:pPr>
            <a:r>
              <a:rPr lang="es-ES" sz="2800" dirty="0" smtClean="0"/>
              <a:t> </a:t>
            </a:r>
            <a:endParaRPr lang="es-MX" sz="2000" dirty="0" smtClean="0"/>
          </a:p>
          <a:p>
            <a:pPr>
              <a:buNone/>
            </a:pPr>
            <a:r>
              <a:rPr lang="es-ES" sz="2800" dirty="0" smtClean="0"/>
              <a:t> </a:t>
            </a:r>
            <a:endParaRPr lang="es-MX" sz="2000" dirty="0" smtClean="0"/>
          </a:p>
          <a:p>
            <a:r>
              <a:rPr lang="es-ES" sz="2800" dirty="0" smtClean="0"/>
              <a:t>Para acreditar la materia se requiere el 85% de asistencia mínima a clases, una buena ACTITUD y DISPONIBILIDAD en clases y en la práctica.</a:t>
            </a:r>
          </a:p>
          <a:p>
            <a:r>
              <a:rPr lang="es-ES" sz="2800" smtClean="0"/>
              <a:t> LAS ASIGNATURAS DE TDAD Y OPD ESTAN VINVULADAS POR SU APLICACIÓN EN EL AULA  Y SU ANÁLISIS EN VINCULACIÓN DIRECTA CON LAS PRÁCTICAS DOCENTES DE LAS ALUMNAS, POR LO TANTO SU ACREDITACIÓN EN VALORATIVA PUEDE SER INDEPENDIENTE PERO SI SE REPRUEBA UNA DE ELLAS AUTOMATICAMENTE  LAS DOS SE REPSUEBAN</a:t>
            </a:r>
            <a:endParaRPr lang="es-MX" sz="2000" dirty="0" smtClean="0"/>
          </a:p>
          <a:p>
            <a:endParaRPr lang="es-MX" dirty="0"/>
          </a:p>
        </p:txBody>
      </p:sp>
      <p:sp>
        <p:nvSpPr>
          <p:cNvPr id="3" name="2 Título"/>
          <p:cNvSpPr>
            <a:spLocks noGrp="1"/>
          </p:cNvSpPr>
          <p:nvPr>
            <p:ph type="title"/>
          </p:nvPr>
        </p:nvSpPr>
        <p:spPr/>
        <p:txBody>
          <a:bodyPr/>
          <a:lstStyle/>
          <a:p>
            <a:pPr algn="ctr"/>
            <a:r>
              <a:rPr lang="en-US" dirty="0" smtClean="0"/>
              <a:t>Criterios de Evaluación</a:t>
            </a:r>
            <a:endParaRPr lang="es-MX"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algn="just"/>
            <a:r>
              <a:rPr lang="es-MX" b="1" dirty="0" smtClean="0"/>
              <a:t>12 de Octubre = Primera  visita previa</a:t>
            </a:r>
            <a:endParaRPr lang="es-MX" dirty="0" smtClean="0"/>
          </a:p>
          <a:p>
            <a:pPr lvl="1" algn="just"/>
            <a:r>
              <a:rPr lang="es-MX" b="1" dirty="0" smtClean="0"/>
              <a:t>24 de Octubre  al  4 Noviembre  primera jornada de observación y práctica (2 días de observación y ayudantía, el resto de práctica)  (Proyecto de Trabajo)</a:t>
            </a:r>
          </a:p>
          <a:p>
            <a:pPr lvl="1" algn="just">
              <a:buNone/>
            </a:pPr>
            <a:endParaRPr lang="es-MX" dirty="0" smtClean="0"/>
          </a:p>
          <a:p>
            <a:pPr algn="just"/>
            <a:r>
              <a:rPr lang="es-MX" b="1" dirty="0" smtClean="0"/>
              <a:t>23  de Noviembre = Segunda visita previa </a:t>
            </a:r>
            <a:endParaRPr lang="es-MX" dirty="0" smtClean="0"/>
          </a:p>
          <a:p>
            <a:pPr lvl="1" algn="just"/>
            <a:r>
              <a:rPr lang="es-MX" b="1" dirty="0" smtClean="0"/>
              <a:t>1 al 14 de Diciembre segunda jornada de observación y práctica (2 días de observación y ayudantía y el resto de práctica)  (modalidad Talleres y Rincones)</a:t>
            </a:r>
            <a:endParaRPr lang="es-MX" dirty="0" smtClean="0"/>
          </a:p>
          <a:p>
            <a:endParaRPr lang="es-MX" dirty="0"/>
          </a:p>
        </p:txBody>
      </p:sp>
      <p:sp>
        <p:nvSpPr>
          <p:cNvPr id="3" name="2 Título"/>
          <p:cNvSpPr>
            <a:spLocks noGrp="1"/>
          </p:cNvSpPr>
          <p:nvPr>
            <p:ph type="title"/>
          </p:nvPr>
        </p:nvSpPr>
        <p:spPr/>
        <p:txBody>
          <a:bodyPr>
            <a:normAutofit fontScale="90000"/>
          </a:bodyPr>
          <a:lstStyle/>
          <a:p>
            <a:pPr algn="ctr"/>
            <a:r>
              <a:rPr lang="es-MX" dirty="0" smtClean="0"/>
              <a:t>Jornadas de Observación y Práctica</a:t>
            </a:r>
            <a:br>
              <a:rPr lang="es-MX" dirty="0" smtClean="0"/>
            </a:br>
            <a:r>
              <a:rPr lang="es-MX" dirty="0" smtClean="0"/>
              <a:t>y visita previa</a:t>
            </a:r>
            <a:endParaRPr lang="es-MX"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Imagen 5"/>
          <p:cNvPicPr>
            <a:picLocks noChangeAspect="1" noChangeArrowheads="1"/>
          </p:cNvPicPr>
          <p:nvPr/>
        </p:nvPicPr>
        <p:blipFill>
          <a:blip r:embed="rId2"/>
          <a:srcRect/>
          <a:stretch>
            <a:fillRect/>
          </a:stretch>
        </p:blipFill>
        <p:spPr bwMode="auto">
          <a:xfrm>
            <a:off x="0" y="785794"/>
            <a:ext cx="9356725" cy="4930775"/>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Asignaturas que le anteceden</a:t>
            </a:r>
            <a:endParaRPr lang="es-MX" dirty="0"/>
          </a:p>
        </p:txBody>
      </p:sp>
      <p:sp>
        <p:nvSpPr>
          <p:cNvPr id="3" name="2 Marcador de texto"/>
          <p:cNvSpPr>
            <a:spLocks noGrp="1"/>
          </p:cNvSpPr>
          <p:nvPr>
            <p:ph type="body" idx="1"/>
          </p:nvPr>
        </p:nvSpPr>
        <p:spPr/>
        <p:txBody>
          <a:bodyPr/>
          <a:lstStyle/>
          <a:p>
            <a:r>
              <a:rPr lang="es-MX" dirty="0" smtClean="0"/>
              <a:t>Primer año</a:t>
            </a:r>
            <a:endParaRPr lang="es-MX" dirty="0"/>
          </a:p>
        </p:txBody>
      </p:sp>
      <p:sp>
        <p:nvSpPr>
          <p:cNvPr id="4" name="3 Marcador de texto"/>
          <p:cNvSpPr>
            <a:spLocks noGrp="1"/>
          </p:cNvSpPr>
          <p:nvPr>
            <p:ph type="body" sz="half" idx="3"/>
          </p:nvPr>
        </p:nvSpPr>
        <p:spPr/>
        <p:txBody>
          <a:bodyPr/>
          <a:lstStyle/>
          <a:p>
            <a:r>
              <a:rPr lang="es-MX" dirty="0" smtClean="0"/>
              <a:t>Segundo año</a:t>
            </a:r>
            <a:endParaRPr lang="es-MX" dirty="0"/>
          </a:p>
        </p:txBody>
      </p:sp>
      <p:sp>
        <p:nvSpPr>
          <p:cNvPr id="5" name="4 Marcador de contenido"/>
          <p:cNvSpPr>
            <a:spLocks noGrp="1"/>
          </p:cNvSpPr>
          <p:nvPr>
            <p:ph sz="quarter" idx="2"/>
          </p:nvPr>
        </p:nvSpPr>
        <p:spPr/>
        <p:txBody>
          <a:bodyPr/>
          <a:lstStyle/>
          <a:p>
            <a:r>
              <a:rPr lang="es-MX" dirty="0" smtClean="0"/>
              <a:t>Escuela y contexto</a:t>
            </a:r>
          </a:p>
          <a:p>
            <a:r>
              <a:rPr lang="es-MX" dirty="0" smtClean="0"/>
              <a:t>Iniciación </a:t>
            </a:r>
          </a:p>
          <a:p>
            <a:r>
              <a:rPr lang="es-MX" dirty="0" smtClean="0"/>
              <a:t>Campos</a:t>
            </a:r>
          </a:p>
          <a:p>
            <a:r>
              <a:rPr lang="es-MX" dirty="0" smtClean="0"/>
              <a:t>Desarrollo infantil</a:t>
            </a:r>
            <a:endParaRPr lang="es-MX" dirty="0"/>
          </a:p>
        </p:txBody>
      </p:sp>
      <p:sp>
        <p:nvSpPr>
          <p:cNvPr id="6" name="5 Marcador de contenido"/>
          <p:cNvSpPr>
            <a:spLocks noGrp="1"/>
          </p:cNvSpPr>
          <p:nvPr>
            <p:ph sz="quarter" idx="4"/>
          </p:nvPr>
        </p:nvSpPr>
        <p:spPr/>
        <p:txBody>
          <a:bodyPr/>
          <a:lstStyle/>
          <a:p>
            <a:r>
              <a:rPr lang="es-MX" dirty="0" smtClean="0"/>
              <a:t>Observación y práctica docente I y II</a:t>
            </a:r>
          </a:p>
          <a:p>
            <a:r>
              <a:rPr lang="es-MX" dirty="0" smtClean="0"/>
              <a:t>Necesidades educativas Especiales</a:t>
            </a:r>
          </a:p>
          <a:p>
            <a:r>
              <a:rPr lang="es-MX" dirty="0" smtClean="0"/>
              <a:t>Campos </a:t>
            </a:r>
            <a:endParaRPr lang="es-MX"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algn="just"/>
            <a:r>
              <a:rPr lang="es-ES" dirty="0" smtClean="0"/>
              <a:t>Desarrollar las capacidades necesarias para saber distinguir una propuesta didáctica, propiciar aprendizajes que contribuyen al DESARROLLO DE LAS CAPACIDADES del pensamiento de los niños y en qué criterios pedagógicos se fundamenta la propuesta cuando se trata de actividades desarticuladas, lograr un diseño didáctico solido para dar sentido a la observación y práctica</a:t>
            </a:r>
            <a:endParaRPr lang="es-MX" dirty="0"/>
          </a:p>
        </p:txBody>
      </p:sp>
      <p:sp>
        <p:nvSpPr>
          <p:cNvPr id="3" name="2 Título"/>
          <p:cNvSpPr>
            <a:spLocks noGrp="1"/>
          </p:cNvSpPr>
          <p:nvPr>
            <p:ph type="title"/>
          </p:nvPr>
        </p:nvSpPr>
        <p:spPr/>
        <p:txBody>
          <a:bodyPr/>
          <a:lstStyle/>
          <a:p>
            <a:r>
              <a:rPr lang="en-US" dirty="0" smtClean="0"/>
              <a:t>PROPÓSITO DE LA ASIGNATURA</a:t>
            </a:r>
            <a:endParaRPr lang="es-MX"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052736"/>
            <a:ext cx="8229600" cy="5472608"/>
          </a:xfrm>
        </p:spPr>
        <p:txBody>
          <a:bodyPr>
            <a:normAutofit lnSpcReduction="10000"/>
          </a:bodyPr>
          <a:lstStyle/>
          <a:p>
            <a:pPr lvl="0" algn="just"/>
            <a:r>
              <a:rPr lang="es-ES" dirty="0" smtClean="0"/>
              <a:t>Integren y utilicen los conocimientos y experiencias adquiridos al ANALIZAR las prácticas educativas predominantes, reconociendo las concepciones pedagógicas implícitas y explícitas en que se fundamentan y la necesidad de su transformación para mejorar la calidad de la educación preescolar.</a:t>
            </a:r>
          </a:p>
          <a:p>
            <a:pPr lvl="0" algn="just">
              <a:buNone/>
            </a:pPr>
            <a:r>
              <a:rPr lang="es-ES" dirty="0" smtClean="0"/>
              <a:t> </a:t>
            </a:r>
            <a:endParaRPr lang="es-MX" dirty="0" smtClean="0"/>
          </a:p>
          <a:p>
            <a:pPr lvl="0" algn="just"/>
            <a:r>
              <a:rPr lang="es-ES" sz="2800" dirty="0" smtClean="0"/>
              <a:t>COMPRENDAN</a:t>
            </a:r>
            <a:r>
              <a:rPr lang="es-ES" dirty="0" smtClean="0"/>
              <a:t>, con mayor amplitud y profundidad, los aportes de la educación preescolar al DESARROLLO INTEGRAL de los niños, cuando se toman en cuenta sus CAPACIDADES para aprender y para reflexionar sobre lo que aprenden. </a:t>
            </a:r>
            <a:endParaRPr lang="es-MX" dirty="0" smtClean="0"/>
          </a:p>
          <a:p>
            <a:endParaRPr lang="es-MX" dirty="0"/>
          </a:p>
        </p:txBody>
      </p:sp>
      <p:sp>
        <p:nvSpPr>
          <p:cNvPr id="3" name="2 Título"/>
          <p:cNvSpPr>
            <a:spLocks noGrp="1"/>
          </p:cNvSpPr>
          <p:nvPr>
            <p:ph type="title"/>
          </p:nvPr>
        </p:nvSpPr>
        <p:spPr>
          <a:xfrm>
            <a:off x="457200" y="274638"/>
            <a:ext cx="8229600" cy="922114"/>
          </a:xfrm>
        </p:spPr>
        <p:txBody>
          <a:bodyPr/>
          <a:lstStyle/>
          <a:p>
            <a:pPr algn="ctr"/>
            <a:r>
              <a:rPr lang="en-US" dirty="0" err="1" smtClean="0"/>
              <a:t>Propósitos</a:t>
            </a:r>
            <a:r>
              <a:rPr lang="en-US" dirty="0" smtClean="0"/>
              <a:t> </a:t>
            </a:r>
            <a:r>
              <a:rPr lang="en-US" dirty="0" err="1" smtClean="0"/>
              <a:t>Generales</a:t>
            </a:r>
            <a:endParaRPr lang="es-MX"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88640"/>
            <a:ext cx="8229600" cy="5818651"/>
          </a:xfrm>
        </p:spPr>
        <p:txBody>
          <a:bodyPr>
            <a:normAutofit/>
          </a:bodyPr>
          <a:lstStyle/>
          <a:p>
            <a:pPr lvl="0" algn="just"/>
            <a:r>
              <a:rPr lang="es-ES" dirty="0" smtClean="0"/>
              <a:t>Apliquen los principios y criterios de la intervención educativa al plantearse PROPÓSITOS precisos, elegir las MODALIDADES DE TRABAJO, y seleccionar y diseñar actividades didácticas que propicien aprendizajes con sentido para los niños. </a:t>
            </a:r>
          </a:p>
          <a:p>
            <a:pPr lvl="0" algn="just">
              <a:buNone/>
            </a:pPr>
            <a:endParaRPr lang="es-MX" dirty="0" smtClean="0"/>
          </a:p>
          <a:p>
            <a:pPr lvl="0" algn="just"/>
            <a:r>
              <a:rPr lang="es-ES" dirty="0" smtClean="0"/>
              <a:t>Analicen con sentido CRÍTICO las propuestas didácticas que elaboren, antes de ponerlas en práctica en el jardín de niños; asimismo, VALOREN LOS RESULTADOS obtenidos de las experiencias de práctica para lograr un desempeño cada vez mejor</a:t>
            </a:r>
            <a:endParaRPr lang="es-MX" dirty="0" smtClean="0"/>
          </a:p>
          <a:p>
            <a:endParaRPr lang="es-MX"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219</TotalTime>
  <Words>1148</Words>
  <Application>Microsoft Office PowerPoint</Application>
  <PresentationFormat>Presentación en pantalla (4:3)</PresentationFormat>
  <Paragraphs>114</Paragraphs>
  <Slides>16</Slides>
  <Notes>0</Notes>
  <HiddenSlides>0</HiddenSlides>
  <MMClips>0</MMClips>
  <ScaleCrop>false</ScaleCrop>
  <HeadingPairs>
    <vt:vector size="4" baseType="variant">
      <vt:variant>
        <vt:lpstr>Tema</vt:lpstr>
      </vt:variant>
      <vt:variant>
        <vt:i4>1</vt:i4>
      </vt:variant>
      <vt:variant>
        <vt:lpstr>Títulos de diapositiva</vt:lpstr>
      </vt:variant>
      <vt:variant>
        <vt:i4>16</vt:i4>
      </vt:variant>
    </vt:vector>
  </HeadingPairs>
  <TitlesOfParts>
    <vt:vector size="17" baseType="lpstr">
      <vt:lpstr>Concurrencia</vt:lpstr>
      <vt:lpstr>Escuela Normal de Educación Preescolar Saltillo Coahuila  LICENCIATURA EN EDUCACIÓN PREESCOLAR </vt:lpstr>
      <vt:lpstr>Períodos de Evaluación</vt:lpstr>
      <vt:lpstr>Criterios de Evaluación</vt:lpstr>
      <vt:lpstr>Jornadas de Observación y Práctica y visita previa</vt:lpstr>
      <vt:lpstr>Diapositiva 5</vt:lpstr>
      <vt:lpstr>Asignaturas que le anteceden</vt:lpstr>
      <vt:lpstr>PROPÓSITO DE LA ASIGNATURA</vt:lpstr>
      <vt:lpstr>Propósitos Generales</vt:lpstr>
      <vt:lpstr>Diapositiva 9</vt:lpstr>
      <vt:lpstr>Bloques</vt:lpstr>
      <vt:lpstr>Bloque   I</vt:lpstr>
      <vt:lpstr>Bloque II</vt:lpstr>
      <vt:lpstr>Bloque III</vt:lpstr>
      <vt:lpstr>Diapositiva 14</vt:lpstr>
      <vt:lpstr>Diapositiva 15</vt:lpstr>
      <vt:lpstr>Actividades del semestre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Escuela Normal de Educación Preescolar Saltillo Coahuila  LICENCIATURA EN EDUCACIÓN PREESCOLAR</dc:title>
  <dc:creator>Usuario</dc:creator>
  <cp:lastModifiedBy>lapenep3</cp:lastModifiedBy>
  <cp:revision>14</cp:revision>
  <dcterms:created xsi:type="dcterms:W3CDTF">2011-08-21T21:09:16Z</dcterms:created>
  <dcterms:modified xsi:type="dcterms:W3CDTF">2011-08-23T03:20:36Z</dcterms:modified>
</cp:coreProperties>
</file>