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E846B9-C35B-4DE3-A555-7EA713534FDE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7CE296-B2FA-41CA-AC4C-170E3FE3768E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2</a:t>
            </a:fld>
            <a:endParaRPr lang="es-MX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3</a:t>
            </a:fld>
            <a:endParaRPr lang="es-MX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4</a:t>
            </a:fld>
            <a:endParaRPr lang="es-MX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5</a:t>
            </a:fld>
            <a:endParaRPr lang="es-MX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7</a:t>
            </a:fld>
            <a:endParaRPr lang="es-MX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7CE296-B2FA-41CA-AC4C-170E3FE3768E}" type="slidenum">
              <a:rPr lang="es-MX" smtClean="0"/>
              <a:t>8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B71E87-F348-4389-8347-DB27A9813065}" type="datetimeFigureOut">
              <a:rPr lang="es-MX" smtClean="0"/>
              <a:t>22/08/2009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95F9378-C32B-4222-91EA-0ED9AA45AD11}" type="slidenum">
              <a:rPr lang="es-MX" smtClean="0"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pais.com/recorte/20070625elpmad_1/XLCO/Ies/20070625elpmad_1.jp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iesta101.com/wp-content/uploads/2009/03/first-grade-slumber-party-c.jp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jpeg"/><Relationship Id="rId5" Type="http://schemas.openxmlformats.org/officeDocument/2006/relationships/hyperlink" Target="http://images.google.com.mx/imgres?imgurl=http://img.bebesymas.com/2008/09/bebeleyendo%2520copiar.jpg&amp;imgrefurl=http://www.bebesymas.com/desarrollo/informacion-online-para-padres-de-ninos-superdotados&amp;usg=__IWy9LHAPocvJA3qjI3tU0zIRlXo=&amp;h=425&amp;w=500&amp;sz=57&amp;hl=es&amp;start=13&amp;um=1&amp;tbnid=fJx6S-K0qT1MXM:&amp;tbnh=111&amp;tbnw=130&amp;prev=/images%3Fq%3Dpadres%2By%2Bni%25C3%25B1os%26hl%3Des%26rlz%3D1T4ACAW_es___MX333%26sa%3DN%26um%3D1" TargetMode="Externa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.mx/imgres?imgurl=http://comps.fotosearch.com/comp/sdc/SDC126/retrato-padres-dos_~182267SDC.jpg&amp;imgrefurl=http://www.fotosearch.es/SDC126/182267sdc/&amp;usg=__gcf-itrG6X8ITd6TKE0XbykT4DA=&amp;h=320&amp;w=300&amp;sz=26&amp;hl=es&amp;start=57&amp;um=1&amp;tbnid=3w4luL197DWq_M:&amp;tbnh=118&amp;tbnw=111&amp;prev=/images%3Fq%3Dpadres%2By%2Bni%25C3%25B1os%26ndsp%3D20%26hl%3Des%26rlz%3D1T4ACAW_es___MX333%26sa%3DN%26start%3D40%26um%3D1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hyperlink" Target="http://images.google.com.mx/imgres?imgurl=http://www.guerreroaldia.com/wp-content/uploads/2009/05/clasesninos.jpg&amp;imgrefurl=http://www.guerreroaldia.com/2009/05/11/sep-pide-llevar-a-los-ninos-a-la-escuela/&amp;usg=__tWNF20w_Ujg2n_GY1spH1zKqXAs=&amp;h=200&amp;w=300&amp;sz=20&amp;hl=es&amp;start=256&amp;um=1&amp;tbnid=o8UotkMmFjbfYM:&amp;tbnh=77&amp;tbnw=116&amp;prev=/images%3Fq%3Dpadres%2By%2Bni%25C3%25B1os%2Ben%2Bla%2Bescuela%26ndsp%3D20%26hl%3Des%26rlz%3D1T4ACAW_es___MX333%26sa%3DN%26start%3D240%26um%3D1" TargetMode="Externa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7772400" cy="1829761"/>
          </a:xfrm>
        </p:spPr>
        <p:txBody>
          <a:bodyPr/>
          <a:lstStyle/>
          <a:p>
            <a:r>
              <a:rPr lang="es-MX" dirty="0" smtClean="0"/>
              <a:t>ENTORNO FAMILIAR Y SOCIAL 1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000372"/>
            <a:ext cx="7772400" cy="1810939"/>
          </a:xfrm>
        </p:spPr>
        <p:txBody>
          <a:bodyPr>
            <a:normAutofit/>
          </a:bodyPr>
          <a:lstStyle/>
          <a:p>
            <a:r>
              <a:rPr lang="es-MX" sz="3900" b="1" dirty="0" smtClean="0"/>
              <a:t>ENCUADRE </a:t>
            </a:r>
          </a:p>
          <a:p>
            <a:endParaRPr lang="es-MX" dirty="0" smtClean="0"/>
          </a:p>
          <a:p>
            <a:r>
              <a:rPr lang="es-MX" b="1" dirty="0" err="1" smtClean="0"/>
              <a:t>Profr</a:t>
            </a:r>
            <a:r>
              <a:rPr lang="es-MX" b="1" dirty="0" smtClean="0"/>
              <a:t>. Adán Tovar Yáñez</a:t>
            </a:r>
            <a:endParaRPr lang="es-MX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ENFOQUE Y PROPÓSITOS</a:t>
            </a:r>
            <a:endParaRPr lang="es-MX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s-MX" dirty="0" smtClean="0"/>
              <a:t>Integrador-Lúdico 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498510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s-ES" dirty="0" smtClean="0"/>
              <a:t>Que </a:t>
            </a:r>
            <a:r>
              <a:rPr lang="es-ES" dirty="0" smtClean="0"/>
              <a:t>los futuros educadores </a:t>
            </a:r>
            <a:r>
              <a:rPr lang="es-ES" dirty="0" smtClean="0"/>
              <a:t>lleven a cabo un análisis sistemático de los efectos que la vida familiar y social tienen sobre el desenvolvimiento de los niños y sobre su aprendizaje escolar; y que, a partir de ese análisis, reflexionen acerca de las posibilidades que la educación preescolar y en especial </a:t>
            </a:r>
            <a:r>
              <a:rPr lang="es-ES" dirty="0" smtClean="0"/>
              <a:t>los educadores </a:t>
            </a:r>
            <a:r>
              <a:rPr lang="es-ES" dirty="0" smtClean="0"/>
              <a:t>tienen para contrarrestar los efectos negativos que las experiencias desfavorables en dichos ambientes pueden ejercer en el desarrollo de los niños.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14338" name="Picture 2" descr="Ver imagen en tamaño complet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11278" y="1357298"/>
            <a:ext cx="3761210" cy="378621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400" dirty="0" smtClean="0"/>
              <a:t>VINCULACIÓN CON OTROS CURSOS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257676" cy="762000"/>
          </a:xfrm>
        </p:spPr>
        <p:txBody>
          <a:bodyPr/>
          <a:lstStyle/>
          <a:p>
            <a:pPr algn="ctr"/>
            <a:r>
              <a:rPr lang="es-MX" dirty="0" smtClean="0"/>
              <a:t>Relación  curricular 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MX" dirty="0" smtClean="0"/>
              <a:t>d</a:t>
            </a:r>
            <a:r>
              <a:rPr lang="es-MX" dirty="0" smtClean="0"/>
              <a:t>e tipo transversal </a:t>
            </a: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ES" sz="2800" i="1" dirty="0" smtClean="0"/>
              <a:t>Desarrollo Infantil I y II</a:t>
            </a:r>
          </a:p>
          <a:p>
            <a:r>
              <a:rPr lang="es-ES" sz="2800" i="1" dirty="0" smtClean="0"/>
              <a:t>Desarrollo físico y psicomotor</a:t>
            </a:r>
          </a:p>
          <a:p>
            <a:r>
              <a:rPr lang="es-ES" sz="2800" i="1" dirty="0" smtClean="0"/>
              <a:t>Adquisición y desenvolvimiento del lenguaje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ES" sz="2800" i="1" dirty="0" smtClean="0"/>
              <a:t>Conocimiento del medio natural y social</a:t>
            </a:r>
          </a:p>
          <a:p>
            <a:r>
              <a:rPr lang="es-ES" sz="2800" i="1" dirty="0" smtClean="0"/>
              <a:t> Pensamiento matemático</a:t>
            </a:r>
          </a:p>
          <a:p>
            <a:r>
              <a:rPr lang="es-ES" sz="2800" i="1" dirty="0" smtClean="0"/>
              <a:t> La socialización y la afectividad</a:t>
            </a:r>
          </a:p>
          <a:p>
            <a:r>
              <a:rPr lang="es-ES" sz="2800" i="1" dirty="0" smtClean="0"/>
              <a:t>Las Necesidades Educativas Especiales </a:t>
            </a:r>
            <a:endParaRPr lang="es-ES_tradnl" sz="2800" dirty="0" smtClean="0"/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400" dirty="0" smtClean="0"/>
              <a:t>ORIENTACIONES DIDÁCTICAS GENERALES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es-MX" dirty="0" smtClean="0"/>
              <a:t>FAVORECIENDO EL 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00562" y="5410200"/>
            <a:ext cx="4186239" cy="762000"/>
          </a:xfrm>
        </p:spPr>
        <p:txBody>
          <a:bodyPr/>
          <a:lstStyle/>
          <a:p>
            <a:r>
              <a:rPr lang="es-MX" dirty="0" smtClean="0"/>
              <a:t>PERFIL DE EGRESO</a:t>
            </a:r>
            <a:endParaRPr lang="es-MX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s-ES_tradnl" dirty="0" smtClean="0"/>
              <a:t>La asignatura pretende asegurar las experiencias de aprendizaje a través de lo teórico y lo práctico.</a:t>
            </a:r>
          </a:p>
          <a:p>
            <a:pPr>
              <a:lnSpc>
                <a:spcPct val="80000"/>
              </a:lnSpc>
            </a:pPr>
            <a:r>
              <a:rPr lang="es-ES_tradnl" dirty="0" smtClean="0"/>
              <a:t>Lectura analítica de textos y elaboración de productos propios.</a:t>
            </a:r>
          </a:p>
          <a:p>
            <a:pPr>
              <a:lnSpc>
                <a:spcPct val="80000"/>
              </a:lnSpc>
            </a:pPr>
            <a:r>
              <a:rPr lang="es-ES_tradnl" dirty="0" smtClean="0"/>
              <a:t>Argumentación apologética.</a:t>
            </a:r>
          </a:p>
          <a:p>
            <a:pPr>
              <a:lnSpc>
                <a:spcPct val="80000"/>
              </a:lnSpc>
            </a:pPr>
            <a:r>
              <a:rPr lang="es-ES_tradnl" dirty="0" smtClean="0"/>
              <a:t>Consulta en Biblioteca.</a:t>
            </a:r>
          </a:p>
          <a:p>
            <a:pPr>
              <a:lnSpc>
                <a:spcPct val="80000"/>
              </a:lnSpc>
            </a:pPr>
            <a:r>
              <a:rPr lang="es-MX" dirty="0" smtClean="0"/>
              <a:t>Manejo de información estadística.</a:t>
            </a:r>
            <a:endParaRPr lang="es-ES_tradnl" dirty="0" smtClean="0"/>
          </a:p>
          <a:p>
            <a:endParaRPr lang="es-MX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s-ES_tradnl" dirty="0" smtClean="0"/>
              <a:t>Participación en equipos de trabajo, como una forma de vida colaborativa.</a:t>
            </a:r>
          </a:p>
          <a:p>
            <a:pPr>
              <a:lnSpc>
                <a:spcPct val="80000"/>
              </a:lnSpc>
            </a:pPr>
            <a:r>
              <a:rPr lang="es-ES_tradnl" dirty="0" smtClean="0"/>
              <a:t>Investigación de campo, y elaboración de instrumentos para diseñar propuestas de intervención.</a:t>
            </a:r>
          </a:p>
          <a:p>
            <a:pPr>
              <a:lnSpc>
                <a:spcPct val="80000"/>
              </a:lnSpc>
            </a:pPr>
            <a:r>
              <a:rPr lang="es-MX" dirty="0" smtClean="0"/>
              <a:t>Prácticas docentes.</a:t>
            </a:r>
          </a:p>
          <a:p>
            <a:pPr>
              <a:lnSpc>
                <a:spcPct val="80000"/>
              </a:lnSpc>
            </a:pPr>
            <a:r>
              <a:rPr lang="es-MX" dirty="0" smtClean="0"/>
              <a:t>Tareas a través de la Internet.</a:t>
            </a:r>
          </a:p>
          <a:p>
            <a:pPr>
              <a:lnSpc>
                <a:spcPct val="80000"/>
              </a:lnSpc>
            </a:pPr>
            <a:r>
              <a:rPr lang="es-MX" dirty="0" smtClean="0"/>
              <a:t>Actividades lúdicas</a:t>
            </a:r>
            <a:r>
              <a:rPr lang="es-MX" dirty="0" smtClean="0"/>
              <a:t>.</a:t>
            </a:r>
            <a:endParaRPr lang="es-ES_tradn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400" dirty="0" smtClean="0"/>
              <a:t>ORGANIZACIÓN DE CONTENIDOS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643446"/>
            <a:ext cx="4040188" cy="1528754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BLOQUE I: Importancia del contexto en el desarrollo y el aprendizaje de los niños</a:t>
            </a:r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643446"/>
            <a:ext cx="4041775" cy="1528754"/>
          </a:xfrm>
        </p:spPr>
        <p:txBody>
          <a:bodyPr>
            <a:normAutofit/>
          </a:bodyPr>
          <a:lstStyle/>
          <a:p>
            <a:r>
              <a:rPr lang="es-MX" dirty="0" smtClean="0"/>
              <a:t>BLOQUE II: El ambiente familiar  </a:t>
            </a:r>
            <a:r>
              <a:rPr lang="es-MX" dirty="0" smtClean="0"/>
              <a:t>y las </a:t>
            </a:r>
            <a:r>
              <a:rPr lang="es-MX" dirty="0" smtClean="0"/>
              <a:t>pautas educativas de los padres.</a:t>
            </a:r>
          </a:p>
          <a:p>
            <a:endParaRPr lang="es-MX" dirty="0"/>
          </a:p>
        </p:txBody>
      </p:sp>
      <p:pic>
        <p:nvPicPr>
          <p:cNvPr id="44034" name="Picture 2" descr="Ver imagen en tamaño completo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714488"/>
            <a:ext cx="3703015" cy="2786082"/>
          </a:xfrm>
          <a:prstGeom prst="rect">
            <a:avLst/>
          </a:prstGeom>
          <a:noFill/>
        </p:spPr>
      </p:pic>
      <p:pic>
        <p:nvPicPr>
          <p:cNvPr id="44036" name="Picture 4" descr="http://tbn2.google.com/images?q=tbn:fJx6S-K0qT1MXM:http://img.bebesymas.com/2008/09/bebeleyendo%2520copiar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57752" y="1571612"/>
            <a:ext cx="3571900" cy="30498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sz="4000" dirty="0" err="1" smtClean="0"/>
              <a:t>Cont</a:t>
            </a:r>
            <a:r>
              <a:rPr lang="es-MX" sz="4000" dirty="0" smtClean="0"/>
              <a:t>…ORGANIZACIÓN </a:t>
            </a:r>
            <a:r>
              <a:rPr lang="es-MX" sz="4000" dirty="0" smtClean="0"/>
              <a:t>DE CONTENIDOS</a:t>
            </a:r>
            <a:endParaRPr lang="es-MX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29132"/>
            <a:ext cx="4040188" cy="1743068"/>
          </a:xfrm>
        </p:spPr>
        <p:txBody>
          <a:bodyPr>
            <a:normAutofit/>
          </a:bodyPr>
          <a:lstStyle/>
          <a:p>
            <a:r>
              <a:rPr lang="es-MX" dirty="0" smtClean="0"/>
              <a:t>BLOQUE III: Evolución de las familias y los hogares en México.</a:t>
            </a:r>
          </a:p>
          <a:p>
            <a:endParaRPr lang="es-MX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500570"/>
            <a:ext cx="4041775" cy="1671630"/>
          </a:xfrm>
        </p:spPr>
        <p:txBody>
          <a:bodyPr>
            <a:normAutofit fontScale="92500"/>
          </a:bodyPr>
          <a:lstStyle/>
          <a:p>
            <a:r>
              <a:rPr lang="es-MX" dirty="0" smtClean="0"/>
              <a:t>BLOQUE IV: El papel del educador en la vinculación del jardín de niños con los padres de familia.</a:t>
            </a:r>
            <a:endParaRPr lang="es-ES_tradnl" dirty="0" smtClean="0"/>
          </a:p>
          <a:p>
            <a:endParaRPr lang="es-MX" dirty="0"/>
          </a:p>
        </p:txBody>
      </p:sp>
      <p:pic>
        <p:nvPicPr>
          <p:cNvPr id="50178" name="Picture 2" descr="http://tbn1.google.com/images?q=tbn:3w4luL197DWq_M:http://comps.fotosearch.com/comp/sdc/SDC126/retrato-padres-dos_~182267SDC.jpg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428736"/>
            <a:ext cx="3286148" cy="2965581"/>
          </a:xfrm>
          <a:prstGeom prst="rect">
            <a:avLst/>
          </a:prstGeom>
          <a:noFill/>
        </p:spPr>
      </p:pic>
      <p:pic>
        <p:nvPicPr>
          <p:cNvPr id="50180" name="Picture 4" descr="http://tbn0.google.com/images?q=tbn:o8UotkMmFjbfYM:http://www.guerreroaldia.com/wp-content/uploads/2009/05/clasesninos.jpg">
            <a:hlinkClick r:id="rId5"/>
          </p:cNvPr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0" y="1000108"/>
            <a:ext cx="4089588" cy="31432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2910" y="1285860"/>
            <a:ext cx="8043890" cy="4500595"/>
          </a:xfrm>
          <a:solidFill>
            <a:schemeClr val="accent2"/>
          </a:solidFill>
        </p:spPr>
        <p:txBody>
          <a:bodyPr/>
          <a:lstStyle/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Examen 50% </a:t>
            </a:r>
          </a:p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Trabajos </a:t>
            </a:r>
            <a:r>
              <a:rPr lang="es-ES" sz="3200" b="1" dirty="0" smtClean="0">
                <a:solidFill>
                  <a:srgbClr val="FFC000"/>
                </a:solidFill>
              </a:rPr>
              <a:t>escritos 20% </a:t>
            </a:r>
          </a:p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P</a:t>
            </a:r>
            <a:r>
              <a:rPr lang="es-ES" sz="3200" b="1" dirty="0" smtClean="0">
                <a:solidFill>
                  <a:srgbClr val="FFC000"/>
                </a:solidFill>
              </a:rPr>
              <a:t>articipación </a:t>
            </a:r>
            <a:r>
              <a:rPr lang="es-ES" sz="3200" b="1" dirty="0" smtClean="0">
                <a:solidFill>
                  <a:srgbClr val="FFC000"/>
                </a:solidFill>
              </a:rPr>
              <a:t>, exposiciones y manejo de materiales 10% </a:t>
            </a:r>
          </a:p>
          <a:p>
            <a:pPr algn="ctr"/>
            <a:r>
              <a:rPr lang="es-ES" sz="3200" b="1" dirty="0" smtClean="0">
                <a:solidFill>
                  <a:srgbClr val="FFC000"/>
                </a:solidFill>
              </a:rPr>
              <a:t>O</a:t>
            </a:r>
            <a:r>
              <a:rPr lang="es-ES" sz="3200" b="1" dirty="0" smtClean="0">
                <a:solidFill>
                  <a:srgbClr val="FFC000"/>
                </a:solidFill>
              </a:rPr>
              <a:t>bservación </a:t>
            </a:r>
            <a:r>
              <a:rPr lang="es-ES" sz="3200" b="1" dirty="0" smtClean="0">
                <a:solidFill>
                  <a:srgbClr val="FFC000"/>
                </a:solidFill>
              </a:rPr>
              <a:t>y práctica docente 20 %                      </a:t>
            </a:r>
            <a:endParaRPr lang="es-ES" sz="32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endParaRPr lang="es-ES" sz="3200" b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es-ES" sz="3200" b="1" u="sng" spc="300" dirty="0" smtClean="0">
                <a:solidFill>
                  <a:srgbClr val="FFC000"/>
                </a:solidFill>
              </a:rPr>
              <a:t>T</a:t>
            </a:r>
            <a:r>
              <a:rPr lang="es-ES" sz="3200" b="1" u="sng" spc="300" dirty="0" smtClean="0">
                <a:solidFill>
                  <a:srgbClr val="FFC000"/>
                </a:solidFill>
              </a:rPr>
              <a:t>otal   100</a:t>
            </a:r>
            <a:r>
              <a:rPr lang="es-ES" sz="3200" b="1" u="sng" spc="300" dirty="0" smtClean="0">
                <a:solidFill>
                  <a:srgbClr val="FFC000"/>
                </a:solidFill>
              </a:rPr>
              <a:t>%</a:t>
            </a:r>
            <a:endParaRPr lang="es-MX" sz="3200" u="sng" spc="300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400" dirty="0" smtClean="0"/>
              <a:t>CRITERIOS DE </a:t>
            </a:r>
            <a:r>
              <a:rPr lang="es-MX" sz="4400" dirty="0" smtClean="0"/>
              <a:t>EVALUACIÓN</a:t>
            </a:r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42910" y="357166"/>
            <a:ext cx="7772400" cy="1829761"/>
          </a:xfrm>
        </p:spPr>
        <p:txBody>
          <a:bodyPr/>
          <a:lstStyle/>
          <a:p>
            <a:r>
              <a:rPr lang="es-MX" dirty="0" smtClean="0"/>
              <a:t>LES DESEO ÉXITO!!</a:t>
            </a:r>
            <a:endParaRPr lang="es-MX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noFill/>
        </p:spPr>
        <p:txBody>
          <a:bodyPr/>
          <a:lstStyle/>
          <a:p>
            <a:pPr algn="ctr"/>
            <a:r>
              <a:rPr lang="es-MX" dirty="0" smtClean="0"/>
              <a:t>MI MAIL: </a:t>
            </a:r>
            <a:r>
              <a:rPr lang="es-MX" sz="3600" b="1" dirty="0" smtClean="0">
                <a:solidFill>
                  <a:schemeClr val="accent2"/>
                </a:solidFill>
              </a:rPr>
              <a:t>adtoya10@hotmail.com</a:t>
            </a:r>
            <a:endParaRPr lang="es-MX" sz="36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1148</TotalTime>
  <Words>333</Words>
  <Application>Microsoft Office PowerPoint</Application>
  <PresentationFormat>On-screen Show (4:3)</PresentationFormat>
  <Paragraphs>53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ENTORNO FAMILIAR Y SOCIAL 1</vt:lpstr>
      <vt:lpstr>ENFOQUE Y PROPÓSITOS</vt:lpstr>
      <vt:lpstr>VINCULACIÓN CON OTROS CURSOS</vt:lpstr>
      <vt:lpstr>ORIENTACIONES DIDÁCTICAS GENERALES</vt:lpstr>
      <vt:lpstr>ORGANIZACIÓN DE CONTENIDOS</vt:lpstr>
      <vt:lpstr>Cont…ORGANIZACIÓN DE CONTENIDOS</vt:lpstr>
      <vt:lpstr>CRITERIOS DE EVALUACIÓN</vt:lpstr>
      <vt:lpstr>LES DESEO ÉXITO!!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ENTORNO FAMILIAR Y SOCIAL 1</dc:title>
  <dc:creator>Valued Acer Customer</dc:creator>
  <cp:lastModifiedBy>Valued Acer Customer</cp:lastModifiedBy>
  <cp:revision>7</cp:revision>
  <dcterms:created xsi:type="dcterms:W3CDTF">2009-08-23T02:59:39Z</dcterms:created>
  <dcterms:modified xsi:type="dcterms:W3CDTF">2009-08-23T22:07:57Z</dcterms:modified>
</cp:coreProperties>
</file>