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4"/>
  </p:notesMasterIdLst>
  <p:handoutMasterIdLst>
    <p:handoutMasterId r:id="rId25"/>
  </p:handoutMasterIdLst>
  <p:sldIdLst>
    <p:sldId id="342" r:id="rId2"/>
    <p:sldId id="343" r:id="rId3"/>
    <p:sldId id="344" r:id="rId4"/>
    <p:sldId id="345" r:id="rId5"/>
    <p:sldId id="257" r:id="rId6"/>
    <p:sldId id="258" r:id="rId7"/>
    <p:sldId id="259" r:id="rId8"/>
    <p:sldId id="260" r:id="rId9"/>
    <p:sldId id="261" r:id="rId10"/>
    <p:sldId id="262" r:id="rId11"/>
    <p:sldId id="285" r:id="rId12"/>
    <p:sldId id="340" r:id="rId13"/>
    <p:sldId id="266" r:id="rId14"/>
    <p:sldId id="263" r:id="rId15"/>
    <p:sldId id="264" r:id="rId16"/>
    <p:sldId id="265" r:id="rId17"/>
    <p:sldId id="294" r:id="rId18"/>
    <p:sldId id="300" r:id="rId19"/>
    <p:sldId id="270" r:id="rId20"/>
    <p:sldId id="301" r:id="rId21"/>
    <p:sldId id="328" r:id="rId22"/>
    <p:sldId id="333"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6600"/>
    <a:srgbClr val="0000CC"/>
    <a:srgbClr val="DDDDDD"/>
    <a:srgbClr val="CCFF66"/>
    <a:srgbClr val="FF3300"/>
    <a:srgbClr val="CC3300"/>
    <a:srgbClr val="CC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9" autoAdjust="0"/>
    <p:restoredTop sz="93514" autoAdjust="0"/>
  </p:normalViewPr>
  <p:slideViewPr>
    <p:cSldViewPr>
      <p:cViewPr>
        <p:scale>
          <a:sx n="66" d="100"/>
          <a:sy n="66" d="100"/>
        </p:scale>
        <p:origin x="-6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31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defRPr>
            </a:lvl1pPr>
          </a:lstStyle>
          <a:p>
            <a:pPr>
              <a:defRPr/>
            </a:pPr>
            <a:endParaRPr lang="en-US"/>
          </a:p>
        </p:txBody>
      </p:sp>
      <p:sp>
        <p:nvSpPr>
          <p:cNvPr id="849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charset="0"/>
              </a:defRPr>
            </a:lvl1pPr>
          </a:lstStyle>
          <a:p>
            <a:pPr>
              <a:defRPr/>
            </a:pPr>
            <a:fld id="{C736A828-D8BB-4807-9FE3-CD6CC1C0DF9C}"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1013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defRPr>
            </a:lvl1pPr>
          </a:lstStyle>
          <a:p>
            <a:pPr>
              <a:defRPr/>
            </a:pPr>
            <a:endParaRPr lang="en-US"/>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3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charset="0"/>
              </a:defRPr>
            </a:lvl1pPr>
          </a:lstStyle>
          <a:p>
            <a:pPr>
              <a:defRPr/>
            </a:pPr>
            <a:fld id="{CAA7F10C-0B89-421E-89C8-05D656F60CA6}"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a:ln/>
        </p:spPr>
      </p:sp>
      <p:sp>
        <p:nvSpPr>
          <p:cNvPr id="40963" name="2 Marcador de notas"/>
          <p:cNvSpPr>
            <a:spLocks noGrp="1"/>
          </p:cNvSpPr>
          <p:nvPr>
            <p:ph type="body" idx="1"/>
          </p:nvPr>
        </p:nvSpPr>
        <p:spPr>
          <a:noFill/>
          <a:ln/>
        </p:spPr>
        <p:txBody>
          <a:bodyPr/>
          <a:lstStyle/>
          <a:p>
            <a:pPr>
              <a:spcBef>
                <a:spcPct val="0"/>
              </a:spcBef>
            </a:pPr>
            <a:endParaRPr lang="es-ES" smtClean="0"/>
          </a:p>
        </p:txBody>
      </p:sp>
      <p:sp>
        <p:nvSpPr>
          <p:cNvPr id="4096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32A65D3-1463-4102-B7EC-5E708CDF3B2E}" type="slidenum">
              <a:rPr lang="es-MX" sz="1200">
                <a:effectLst/>
                <a:latin typeface="Calibri" pitchFamily="34" charset="0"/>
                <a:cs typeface="Arial" charset="0"/>
              </a:rPr>
              <a:pPr algn="r" eaLnBrk="1" hangingPunct="1"/>
              <a:t>1</a:t>
            </a:fld>
            <a:endParaRPr lang="es-MX" sz="1200">
              <a:effectLst/>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E5307B1-1D93-4A37-8952-F6426507C3CD}" type="slidenum">
              <a:rPr lang="en-US" smtClean="0"/>
              <a:pPr/>
              <a:t>6</a:t>
            </a:fld>
            <a:endParaRPr 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328613" y="2132013"/>
            <a:ext cx="8839200" cy="4725987"/>
            <a:chOff x="207" y="1343"/>
            <a:chExt cx="5568" cy="2977"/>
          </a:xfrm>
        </p:grpSpPr>
        <p:sp>
          <p:nvSpPr>
            <p:cNvPr id="5" name="Freeform 3"/>
            <p:cNvSpPr>
              <a:spLocks/>
            </p:cNvSpPr>
            <p:nvPr/>
          </p:nvSpPr>
          <p:spPr bwMode="auto">
            <a:xfrm>
              <a:off x="207" y="2024"/>
              <a:ext cx="5558" cy="2296"/>
            </a:xfrm>
            <a:custGeom>
              <a:avLst/>
              <a:gdLst/>
              <a:ahLst/>
              <a:cxnLst>
                <a:cxn ang="0">
                  <a:pos x="5557" y="0"/>
                </a:cxn>
                <a:cxn ang="0">
                  <a:pos x="0" y="0"/>
                </a:cxn>
                <a:cxn ang="0">
                  <a:pos x="0" y="2295"/>
                </a:cxn>
              </a:cxnLst>
              <a:rect l="0" t="0" r="r" b="b"/>
              <a:pathLst>
                <a:path w="5558" h="2296">
                  <a:moveTo>
                    <a:pt x="5557" y="0"/>
                  </a:moveTo>
                  <a:lnTo>
                    <a:pt x="0" y="0"/>
                  </a:lnTo>
                  <a:lnTo>
                    <a:pt x="0" y="2295"/>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en-US"/>
            </a:p>
          </p:txBody>
        </p:sp>
        <p:sp>
          <p:nvSpPr>
            <p:cNvPr id="6" name="Freeform 4"/>
            <p:cNvSpPr>
              <a:spLocks/>
            </p:cNvSpPr>
            <p:nvPr/>
          </p:nvSpPr>
          <p:spPr bwMode="auto">
            <a:xfrm>
              <a:off x="207" y="1343"/>
              <a:ext cx="5568" cy="2977"/>
            </a:xfrm>
            <a:custGeom>
              <a:avLst/>
              <a:gdLst/>
              <a:ahLst/>
              <a:cxnLst>
                <a:cxn ang="0">
                  <a:pos x="436" y="2976"/>
                </a:cxn>
                <a:cxn ang="0">
                  <a:pos x="435" y="0"/>
                </a:cxn>
                <a:cxn ang="0">
                  <a:pos x="0" y="0"/>
                </a:cxn>
                <a:cxn ang="0">
                  <a:pos x="0" y="486"/>
                </a:cxn>
                <a:cxn ang="0">
                  <a:pos x="5567" y="486"/>
                </a:cxn>
              </a:cxnLst>
              <a:rect l="0" t="0" r="r" b="b"/>
              <a:pathLst>
                <a:path w="5568" h="2977">
                  <a:moveTo>
                    <a:pt x="436" y="2976"/>
                  </a:moveTo>
                  <a:lnTo>
                    <a:pt x="435" y="0"/>
                  </a:lnTo>
                  <a:lnTo>
                    <a:pt x="0" y="0"/>
                  </a:lnTo>
                  <a:lnTo>
                    <a:pt x="0" y="486"/>
                  </a:lnTo>
                  <a:lnTo>
                    <a:pt x="5567" y="486"/>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en-US"/>
            </a:p>
          </p:txBody>
        </p:sp>
      </p:grpSp>
      <p:sp>
        <p:nvSpPr>
          <p:cNvPr id="12293" name="Rectangle 5"/>
          <p:cNvSpPr>
            <a:spLocks noGrp="1" noChangeArrowheads="1"/>
          </p:cNvSpPr>
          <p:nvPr>
            <p:ph type="ctrTitle" sz="quarter"/>
          </p:nvPr>
        </p:nvSpPr>
        <p:spPr>
          <a:xfrm>
            <a:off x="1219200" y="1447800"/>
            <a:ext cx="7772400" cy="1143000"/>
          </a:xfrm>
        </p:spPr>
        <p:txBody>
          <a:bodyPr/>
          <a:lstStyle>
            <a:lvl1pPr algn="ctr">
              <a:defRPr/>
            </a:lvl1pPr>
          </a:lstStyle>
          <a:p>
            <a:r>
              <a:rPr lang="en-US"/>
              <a:t>Click to edit Master title style</a:t>
            </a:r>
          </a:p>
        </p:txBody>
      </p:sp>
      <p:sp>
        <p:nvSpPr>
          <p:cNvPr id="12294" name="Rectangle 6"/>
          <p:cNvSpPr>
            <a:spLocks noGrp="1" noChangeArrowheads="1"/>
          </p:cNvSpPr>
          <p:nvPr>
            <p:ph type="subTitle" sz="quarter" idx="1"/>
          </p:nvPr>
        </p:nvSpPr>
        <p:spPr>
          <a:xfrm>
            <a:off x="1905000" y="3886200"/>
            <a:ext cx="6400800" cy="1752600"/>
          </a:xfrm>
        </p:spPr>
        <p:txBody>
          <a:bodyPr/>
          <a:lstStyle>
            <a:lvl1pPr marL="0" indent="0" algn="ctr">
              <a:buFontTx/>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8" name="Rectangle 8"/>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9"/>
          <p:cNvSpPr>
            <a:spLocks noGrp="1" noChangeArrowheads="1"/>
          </p:cNvSpPr>
          <p:nvPr>
            <p:ph type="sldNum" sz="quarter" idx="12"/>
          </p:nvPr>
        </p:nvSpPr>
        <p:spPr/>
        <p:txBody>
          <a:bodyPr/>
          <a:lstStyle>
            <a:lvl1pPr>
              <a:defRPr>
                <a:solidFill>
                  <a:srgbClr val="FFFFFF"/>
                </a:solidFill>
              </a:defRPr>
            </a:lvl1pPr>
          </a:lstStyle>
          <a:p>
            <a:pPr>
              <a:defRPr/>
            </a:pPr>
            <a:fld id="{F9FAD61D-286B-4C48-B670-66798DA120B8}"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A6060A7-79F8-4536-8223-44723C9EEE09}"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209550"/>
            <a:ext cx="1943100" cy="5886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09550"/>
            <a:ext cx="5676900" cy="5886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E8FF369-533B-4038-A0FA-FAAB79CC71EA}"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9550"/>
            <a:ext cx="7772400" cy="1085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E97B76E-E07B-4FD3-858F-A920307C822A}"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9550"/>
            <a:ext cx="7772400" cy="10858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AE4E84A5-4F27-40AB-A87C-8AE9B47325C5}"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9550"/>
            <a:ext cx="7772400" cy="1085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06A14072-979B-4331-86F7-0B8D693D7E1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C92415B-70DB-42E5-BA07-9705AE2462F5}"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3DCC0BB-88C9-4902-9302-23F701223BFA}"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F96DC42-62B0-4C06-89BB-FA1397E85AC4}"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6865061E-AFFA-4C16-9DDB-389E2923271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244BFB50-CB22-40EC-A215-811D66ABAA5D}"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17936640-1817-4677-B375-F771B8A74691}"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E20F1C2-FDEB-4D95-B978-84882BCB00A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506784E-AA6E-40BB-BABF-C41CD5ADF94B}"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1000" y="620713"/>
            <a:ext cx="8786813" cy="6237287"/>
            <a:chOff x="240" y="391"/>
            <a:chExt cx="5535" cy="3929"/>
          </a:xfrm>
        </p:grpSpPr>
        <p:sp>
          <p:nvSpPr>
            <p:cNvPr id="11267" name="Freeform 3"/>
            <p:cNvSpPr>
              <a:spLocks/>
            </p:cNvSpPr>
            <p:nvPr/>
          </p:nvSpPr>
          <p:spPr bwMode="auto">
            <a:xfrm>
              <a:off x="240" y="1072"/>
              <a:ext cx="5535" cy="3248"/>
            </a:xfrm>
            <a:custGeom>
              <a:avLst/>
              <a:gdLst/>
              <a:ahLst/>
              <a:cxnLst>
                <a:cxn ang="0">
                  <a:pos x="5534" y="0"/>
                </a:cxn>
                <a:cxn ang="0">
                  <a:pos x="0" y="0"/>
                </a:cxn>
                <a:cxn ang="0">
                  <a:pos x="0" y="3247"/>
                </a:cxn>
              </a:cxnLst>
              <a:rect l="0" t="0" r="r" b="b"/>
              <a:pathLst>
                <a:path w="5535" h="3248">
                  <a:moveTo>
                    <a:pt x="5534" y="0"/>
                  </a:moveTo>
                  <a:lnTo>
                    <a:pt x="0" y="0"/>
                  </a:lnTo>
                  <a:lnTo>
                    <a:pt x="0" y="3247"/>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en-US"/>
            </a:p>
          </p:txBody>
        </p:sp>
        <p:sp>
          <p:nvSpPr>
            <p:cNvPr id="11268" name="Freeform 4"/>
            <p:cNvSpPr>
              <a:spLocks/>
            </p:cNvSpPr>
            <p:nvPr/>
          </p:nvSpPr>
          <p:spPr bwMode="auto">
            <a:xfrm>
              <a:off x="240" y="391"/>
              <a:ext cx="5535" cy="3929"/>
            </a:xfrm>
            <a:custGeom>
              <a:avLst/>
              <a:gdLst/>
              <a:ahLst/>
              <a:cxnLst>
                <a:cxn ang="0">
                  <a:pos x="433" y="3928"/>
                </a:cxn>
                <a:cxn ang="0">
                  <a:pos x="433" y="0"/>
                </a:cxn>
                <a:cxn ang="0">
                  <a:pos x="0" y="0"/>
                </a:cxn>
                <a:cxn ang="0">
                  <a:pos x="0" y="486"/>
                </a:cxn>
                <a:cxn ang="0">
                  <a:pos x="5534" y="486"/>
                </a:cxn>
              </a:cxnLst>
              <a:rect l="0" t="0" r="r" b="b"/>
              <a:pathLst>
                <a:path w="5535" h="3929">
                  <a:moveTo>
                    <a:pt x="433" y="3928"/>
                  </a:moveTo>
                  <a:lnTo>
                    <a:pt x="433" y="0"/>
                  </a:lnTo>
                  <a:lnTo>
                    <a:pt x="0" y="0"/>
                  </a:lnTo>
                  <a:lnTo>
                    <a:pt x="0" y="486"/>
                  </a:lnTo>
                  <a:lnTo>
                    <a:pt x="5534" y="486"/>
                  </a:lnTo>
                </a:path>
              </a:pathLst>
            </a:custGeom>
            <a:noFill/>
            <a:ln w="63500" cap="sq">
              <a:solidFill>
                <a:schemeClr val="bg1"/>
              </a:solidFill>
              <a:prstDash val="solid"/>
              <a:round/>
              <a:headEnd type="none" w="sm" len="sm"/>
              <a:tailEnd type="none" w="sm" len="sm"/>
            </a:ln>
            <a:effectLst>
              <a:outerShdw dist="17961" dir="2700000" algn="ctr" rotWithShape="0">
                <a:schemeClr val="bg1">
                  <a:gamma/>
                  <a:shade val="60000"/>
                  <a:invGamma/>
                </a:schemeClr>
              </a:outerShdw>
            </a:effectLst>
          </p:spPr>
          <p:txBody>
            <a:bodyPr/>
            <a:lstStyle/>
            <a:p>
              <a:pPr>
                <a:defRPr/>
              </a:pPr>
              <a:endParaRPr lang="en-US"/>
            </a:p>
          </p:txBody>
        </p:sp>
      </p:grpSp>
      <p:sp>
        <p:nvSpPr>
          <p:cNvPr id="11269" name="Rectangle 5"/>
          <p:cNvSpPr>
            <a:spLocks noGrp="1" noChangeArrowheads="1"/>
          </p:cNvSpPr>
          <p:nvPr>
            <p:ph type="title"/>
          </p:nvPr>
        </p:nvSpPr>
        <p:spPr bwMode="auto">
          <a:xfrm>
            <a:off x="1219200" y="209550"/>
            <a:ext cx="7772400" cy="10858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1270" name="Rectangle 6"/>
          <p:cNvSpPr>
            <a:spLocks noGrp="1" noChangeArrowheads="1"/>
          </p:cNvSpPr>
          <p:nvPr>
            <p:ph type="body" idx="1"/>
          </p:nvPr>
        </p:nvSpPr>
        <p:spPr bwMode="auto">
          <a:xfrm>
            <a:off x="12192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1" name="Rectangle 7"/>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effectLst/>
                <a:latin typeface="Times New Roman" pitchFamily="18" charset="0"/>
              </a:defRPr>
            </a:lvl1pPr>
          </a:lstStyle>
          <a:p>
            <a:pPr>
              <a:defRPr/>
            </a:pPr>
            <a:endParaRPr lang="en-US"/>
          </a:p>
        </p:txBody>
      </p:sp>
      <p:sp>
        <p:nvSpPr>
          <p:cNvPr id="11272" name="Rectangle 8"/>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effectLst/>
                <a:latin typeface="Times New Roman" pitchFamily="18" charset="0"/>
              </a:defRPr>
            </a:lvl1pPr>
          </a:lstStyle>
          <a:p>
            <a:pPr>
              <a:defRPr/>
            </a:pPr>
            <a:endParaRPr lang="en-US"/>
          </a:p>
        </p:txBody>
      </p:sp>
      <p:sp>
        <p:nvSpPr>
          <p:cNvPr id="11273" name="Rectangle 9"/>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effectLst/>
                <a:latin typeface="Times New Roman" pitchFamily="18" charset="0"/>
              </a:defRPr>
            </a:lvl1pPr>
          </a:lstStyle>
          <a:p>
            <a:pPr>
              <a:defRPr/>
            </a:pPr>
            <a:fld id="{7BD43330-E928-404B-9761-5B77BD0ED3A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6" r:id="rId2"/>
    <p:sldLayoutId id="2147483725" r:id="rId3"/>
    <p:sldLayoutId id="2147483724" r:id="rId4"/>
    <p:sldLayoutId id="2147483723" r:id="rId5"/>
    <p:sldLayoutId id="2147483722" r:id="rId6"/>
    <p:sldLayoutId id="2147483721" r:id="rId7"/>
    <p:sldLayoutId id="2147483720" r:id="rId8"/>
    <p:sldLayoutId id="2147483719" r:id="rId9"/>
    <p:sldLayoutId id="2147483718" r:id="rId10"/>
    <p:sldLayoutId id="2147483717" r:id="rId11"/>
    <p:sldLayoutId id="2147483716" r:id="rId12"/>
    <p:sldLayoutId id="2147483715" r:id="rId13"/>
    <p:sldLayoutId id="2147483714" r:id="rId14"/>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kumimoji="1"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1"/>
        </a:buClr>
        <a:buChar char="•"/>
        <a:defRPr kumimoji="1"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5pPr>
      <a:lvl6pPr marL="25146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6pPr>
      <a:lvl7pPr marL="29718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7pPr>
      <a:lvl8pPr marL="34290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8pPr>
      <a:lvl9pPr marL="3886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18.wmf"/><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6.png"/><Relationship Id="rId7"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20.wmf"/><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3.wmf"/><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ctrTitle" idx="4294967295"/>
          </p:nvPr>
        </p:nvSpPr>
        <p:spPr>
          <a:xfrm>
            <a:off x="714375" y="71438"/>
            <a:ext cx="7772400" cy="857250"/>
          </a:xfrm>
          <a:noFill/>
          <a:ln/>
        </p:spPr>
        <p:txBody>
          <a:bodyPr lIns="91440" tIns="45720" rIns="91440" bIns="45720" anchor="ctr"/>
          <a:lstStyle/>
          <a:p>
            <a:r>
              <a:rPr lang="es-MX" b="1" smtClean="0">
                <a:effectLst/>
              </a:rPr>
              <a:t>Ensayo</a:t>
            </a:r>
          </a:p>
        </p:txBody>
      </p:sp>
      <p:sp>
        <p:nvSpPr>
          <p:cNvPr id="3" name="2 Subtítulo"/>
          <p:cNvSpPr>
            <a:spLocks noGrp="1"/>
          </p:cNvSpPr>
          <p:nvPr>
            <p:ph type="subTitle" idx="4294967295"/>
          </p:nvPr>
        </p:nvSpPr>
        <p:spPr>
          <a:xfrm>
            <a:off x="428625" y="1000125"/>
            <a:ext cx="8358188" cy="5500688"/>
          </a:xfrm>
        </p:spPr>
        <p:txBody>
          <a:bodyPr lIns="91440" tIns="45720" rIns="91440" bIns="45720">
            <a:normAutofit/>
          </a:bodyPr>
          <a:lstStyle/>
          <a:p>
            <a:pPr marL="0" indent="0" algn="ctr">
              <a:lnSpc>
                <a:spcPct val="80000"/>
              </a:lnSpc>
              <a:buFontTx/>
              <a:buNone/>
            </a:pPr>
            <a:r>
              <a:rPr lang="es-MX" sz="2200" smtClean="0">
                <a:effectLst/>
              </a:rPr>
              <a:t>La palabra ensayo proviene del latín </a:t>
            </a:r>
            <a:r>
              <a:rPr lang="es-MX" sz="2200" b="1" i="1" smtClean="0">
                <a:effectLst/>
              </a:rPr>
              <a:t>exagium </a:t>
            </a:r>
            <a:r>
              <a:rPr lang="es-MX" sz="2200" smtClean="0">
                <a:effectLst/>
              </a:rPr>
              <a:t>que significa acto de pensar.</a:t>
            </a:r>
          </a:p>
          <a:p>
            <a:pPr marL="0" indent="0" algn="ctr">
              <a:lnSpc>
                <a:spcPct val="80000"/>
              </a:lnSpc>
            </a:pPr>
            <a:r>
              <a:rPr lang="es-MX" sz="2200" smtClean="0">
                <a:effectLst/>
              </a:rPr>
              <a:t>Es un escrito breve o muy largo, en prosa o en verso.</a:t>
            </a:r>
          </a:p>
          <a:p>
            <a:pPr marL="0" indent="0" algn="ctr">
              <a:lnSpc>
                <a:spcPct val="80000"/>
              </a:lnSpc>
            </a:pPr>
            <a:r>
              <a:rPr lang="es-MX" sz="2200" smtClean="0">
                <a:effectLst/>
              </a:rPr>
              <a:t>Expone con palabras propias, hace un análisis crítico y/o comenta un tema con profundidad, madurez y emoción.</a:t>
            </a:r>
          </a:p>
          <a:p>
            <a:pPr marL="0" indent="0" algn="ctr">
              <a:lnSpc>
                <a:spcPct val="80000"/>
              </a:lnSpc>
            </a:pPr>
            <a:r>
              <a:rPr lang="es-MX" sz="2200" smtClean="0">
                <a:effectLst/>
              </a:rPr>
              <a:t>Es una interpretación personal de un tema Filosófico-Histórico, etc.</a:t>
            </a:r>
          </a:p>
          <a:p>
            <a:pPr marL="0" indent="0" algn="ctr">
              <a:lnSpc>
                <a:spcPct val="80000"/>
              </a:lnSpc>
            </a:pPr>
            <a:r>
              <a:rPr lang="es-MX" sz="2200" smtClean="0">
                <a:effectLst/>
              </a:rPr>
              <a:t>Plantea cuestiones y señala rumbos. No asienta soluciones.</a:t>
            </a:r>
          </a:p>
          <a:p>
            <a:pPr marL="0" indent="0" algn="ctr">
              <a:lnSpc>
                <a:spcPct val="80000"/>
              </a:lnSpc>
            </a:pPr>
            <a:r>
              <a:rPr lang="es-MX" sz="2200" smtClean="0">
                <a:effectLst/>
              </a:rPr>
              <a:t>No sigue un orden riguroso.</a:t>
            </a:r>
          </a:p>
          <a:p>
            <a:pPr marL="0" indent="0" algn="ctr">
              <a:lnSpc>
                <a:spcPct val="80000"/>
              </a:lnSpc>
              <a:buFontTx/>
              <a:buNone/>
            </a:pPr>
            <a:r>
              <a:rPr lang="es-MX" sz="2200" b="1" smtClean="0">
                <a:effectLst/>
              </a:rPr>
              <a:t>CARACTERÍSTICAS</a:t>
            </a:r>
          </a:p>
          <a:p>
            <a:pPr marL="0" indent="0" algn="ctr">
              <a:lnSpc>
                <a:spcPct val="80000"/>
              </a:lnSpc>
            </a:pPr>
            <a:r>
              <a:rPr lang="es-MX" sz="2200" smtClean="0">
                <a:effectLst/>
              </a:rPr>
              <a:t>Estructura: Posee tres partes: introducción, desarrollo y conclusiones.</a:t>
            </a:r>
          </a:p>
          <a:p>
            <a:pPr marL="0" indent="0" algn="ctr">
              <a:lnSpc>
                <a:spcPct val="80000"/>
              </a:lnSpc>
            </a:pPr>
            <a:r>
              <a:rPr lang="es-MX" sz="2200" smtClean="0">
                <a:effectLst/>
              </a:rPr>
              <a:t>Extensión: Generalmente corto, pero su extensión puede ser variable: desde tres párrafos, hasta un libro.</a:t>
            </a:r>
          </a:p>
          <a:p>
            <a:pPr marL="0" indent="0" algn="ctr">
              <a:lnSpc>
                <a:spcPct val="80000"/>
              </a:lnSpc>
            </a:pPr>
            <a:r>
              <a:rPr lang="es-MX" sz="2200" smtClean="0">
                <a:effectLst/>
              </a:rPr>
              <a:t>Estilo: cuidadoso, elegante, ameno.</a:t>
            </a:r>
          </a:p>
          <a:p>
            <a:pPr marL="0" indent="0" algn="ctr">
              <a:lnSpc>
                <a:spcPct val="80000"/>
              </a:lnSpc>
            </a:pPr>
            <a:r>
              <a:rPr lang="es-MX" sz="2200" smtClean="0">
                <a:effectLst/>
              </a:rPr>
              <a:t>Tono: Profundo, poético, humorístico, satírico, retórico, etc.</a:t>
            </a:r>
          </a:p>
          <a:p>
            <a:pPr marL="0" indent="0" algn="ctr">
              <a:lnSpc>
                <a:spcPct val="80000"/>
              </a:lnSpc>
            </a:pPr>
            <a:r>
              <a:rPr lang="es-MX" sz="2200" smtClean="0">
                <a:effectLst/>
              </a:rPr>
              <a:t>Lo más importante de un ensayo: Que tenga imaginación, sensibilidad y emoción.</a:t>
            </a:r>
          </a:p>
          <a:p>
            <a:pPr marL="0" indent="0" algn="ctr">
              <a:lnSpc>
                <a:spcPct val="80000"/>
              </a:lnSpc>
            </a:pPr>
            <a:endParaRPr lang="es-MX" sz="2200" smtClean="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2000" y="6400800"/>
            <a:ext cx="3421063" cy="457200"/>
          </a:xfrm>
          <a:prstGeom prst="rect">
            <a:avLst/>
          </a:prstGeom>
          <a:noFill/>
          <a:ln w="9525">
            <a:noFill/>
            <a:miter lim="800000"/>
            <a:headEnd/>
            <a:tailEnd/>
          </a:ln>
        </p:spPr>
        <p:txBody>
          <a:bodyPr>
            <a:spAutoFit/>
          </a:bodyPr>
          <a:lstStyle/>
          <a:p>
            <a:pPr eaLnBrk="1" hangingPunct="1">
              <a:spcBef>
                <a:spcPct val="50000"/>
              </a:spcBef>
            </a:pPr>
            <a:endParaRPr lang="es-MX" sz="2400">
              <a:effectLst/>
              <a:latin typeface="Monotype Corsiva" pitchFamily="66" charset="0"/>
            </a:endParaRPr>
          </a:p>
        </p:txBody>
      </p:sp>
      <p:sp>
        <p:nvSpPr>
          <p:cNvPr id="18435" name="Rectangle 3"/>
          <p:cNvSpPr>
            <a:spLocks noGrp="1" noChangeArrowheads="1"/>
          </p:cNvSpPr>
          <p:nvPr>
            <p:ph type="title"/>
          </p:nvPr>
        </p:nvSpPr>
        <p:spPr/>
        <p:txBody>
          <a:bodyPr/>
          <a:lstStyle/>
          <a:p>
            <a:pPr>
              <a:defRPr/>
            </a:pPr>
            <a:r>
              <a:rPr lang="es-MX" smtClean="0"/>
              <a:t>Citas en el texto.</a:t>
            </a:r>
            <a:endParaRPr lang="en-US" smtClean="0"/>
          </a:p>
        </p:txBody>
      </p:sp>
      <p:pic>
        <p:nvPicPr>
          <p:cNvPr id="8196"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8197"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8198" name="Text Box 6"/>
          <p:cNvSpPr txBox="1">
            <a:spLocks noChangeArrowheads="1"/>
          </p:cNvSpPr>
          <p:nvPr/>
        </p:nvSpPr>
        <p:spPr bwMode="auto">
          <a:xfrm>
            <a:off x="1995488" y="2286000"/>
            <a:ext cx="184150" cy="366713"/>
          </a:xfrm>
          <a:prstGeom prst="rect">
            <a:avLst/>
          </a:prstGeom>
          <a:noFill/>
          <a:ln w="9525">
            <a:noFill/>
            <a:miter lim="800000"/>
            <a:headEnd/>
            <a:tailEnd/>
          </a:ln>
        </p:spPr>
        <p:txBody>
          <a:bodyPr wrap="none">
            <a:spAutoFit/>
          </a:bodyPr>
          <a:lstStyle/>
          <a:p>
            <a:pPr eaLnBrk="1" hangingPunct="1"/>
            <a:endParaRPr lang="es-MX">
              <a:solidFill>
                <a:schemeClr val="folHlink"/>
              </a:solidFill>
              <a:effectLst/>
              <a:latin typeface="Monotype Corsiva" pitchFamily="66" charset="0"/>
            </a:endParaRPr>
          </a:p>
        </p:txBody>
      </p:sp>
      <p:sp>
        <p:nvSpPr>
          <p:cNvPr id="18439" name="Text Box 7"/>
          <p:cNvSpPr txBox="1">
            <a:spLocks noChangeArrowheads="1"/>
          </p:cNvSpPr>
          <p:nvPr/>
        </p:nvSpPr>
        <p:spPr bwMode="auto">
          <a:xfrm>
            <a:off x="1979613" y="1844675"/>
            <a:ext cx="5588000" cy="519113"/>
          </a:xfrm>
          <a:prstGeom prst="rect">
            <a:avLst/>
          </a:prstGeom>
          <a:noFill/>
          <a:ln w="9525">
            <a:noFill/>
            <a:miter lim="800000"/>
            <a:headEnd/>
            <a:tailEnd/>
          </a:ln>
        </p:spPr>
        <p:txBody>
          <a:bodyPr wrap="none">
            <a:spAutoFit/>
          </a:bodyPr>
          <a:lstStyle/>
          <a:p>
            <a:pPr algn="ctr" eaLnBrk="1" hangingPunct="1"/>
            <a:r>
              <a:rPr lang="es-MX" sz="2800">
                <a:solidFill>
                  <a:srgbClr val="FF3399"/>
                </a:solidFill>
                <a:effectLst/>
                <a:latin typeface="Arial" charset="0"/>
              </a:rPr>
              <a:t>¿ Cómo se incluyen en un texto  ?</a:t>
            </a:r>
            <a:endParaRPr lang="en-US" sz="2800">
              <a:solidFill>
                <a:srgbClr val="FF3399"/>
              </a:solidFill>
              <a:effectLst/>
              <a:latin typeface="Arial" charset="0"/>
            </a:endParaRPr>
          </a:p>
        </p:txBody>
      </p:sp>
      <p:pic>
        <p:nvPicPr>
          <p:cNvPr id="8200" name="Picture 9" descr="escribir"/>
          <p:cNvPicPr>
            <a:picLocks noChangeAspect="1" noChangeArrowheads="1"/>
          </p:cNvPicPr>
          <p:nvPr>
            <p:ph sz="half" idx="2"/>
          </p:nvPr>
        </p:nvPicPr>
        <p:blipFill>
          <a:blip r:embed="rId3" cstate="print"/>
          <a:srcRect/>
          <a:stretch>
            <a:fillRect/>
          </a:stretch>
        </p:blipFill>
        <p:spPr>
          <a:xfrm>
            <a:off x="7380288" y="260350"/>
            <a:ext cx="1376362" cy="1279525"/>
          </a:xfrm>
          <a:noFill/>
        </p:spPr>
      </p:pic>
      <p:sp>
        <p:nvSpPr>
          <p:cNvPr id="18442" name="Text Box 10"/>
          <p:cNvSpPr txBox="1">
            <a:spLocks noChangeArrowheads="1"/>
          </p:cNvSpPr>
          <p:nvPr/>
        </p:nvSpPr>
        <p:spPr bwMode="auto">
          <a:xfrm>
            <a:off x="1641475" y="2708275"/>
            <a:ext cx="7502525" cy="946150"/>
          </a:xfrm>
          <a:prstGeom prst="rect">
            <a:avLst/>
          </a:prstGeom>
          <a:noFill/>
          <a:ln w="9525">
            <a:noFill/>
            <a:miter lim="800000"/>
            <a:headEnd/>
            <a:tailEnd/>
          </a:ln>
          <a:effectLst/>
        </p:spPr>
        <p:txBody>
          <a:bodyPr wrap="none">
            <a:spAutoFit/>
          </a:bodyPr>
          <a:lstStyle/>
          <a:p>
            <a:pPr>
              <a:defRPr/>
            </a:pPr>
            <a:r>
              <a:rPr lang="es-MX" sz="2800">
                <a:effectLst>
                  <a:outerShdw blurRad="38100" dist="38100" dir="2700000" algn="tl">
                    <a:srgbClr val="FFFFFF"/>
                  </a:outerShdw>
                </a:effectLst>
              </a:rPr>
              <a:t>Dependiendo del número de palabras es el formato </a:t>
            </a:r>
          </a:p>
          <a:p>
            <a:pPr>
              <a:defRPr/>
            </a:pPr>
            <a:r>
              <a:rPr lang="es-MX" sz="2800">
                <a:effectLst>
                  <a:outerShdw blurRad="38100" dist="38100" dir="2700000" algn="tl">
                    <a:srgbClr val="FFFFFF"/>
                  </a:outerShdw>
                </a:effectLst>
              </a:rPr>
              <a:t>que se utilizará para acomodar el texto</a:t>
            </a:r>
            <a:endParaRPr lang="en-US" sz="2800">
              <a:effectLst>
                <a:outerShdw blurRad="38100" dist="38100" dir="2700000" algn="tl">
                  <a:srgbClr val="FFFFFF"/>
                </a:outerShdw>
              </a:effectLst>
            </a:endParaRPr>
          </a:p>
        </p:txBody>
      </p:sp>
      <p:pic>
        <p:nvPicPr>
          <p:cNvPr id="8202" name="Picture 11" descr="MMj03957140000[1]"/>
          <p:cNvPicPr>
            <a:picLocks noChangeAspect="1" noChangeArrowheads="1" noCrop="1"/>
          </p:cNvPicPr>
          <p:nvPr/>
        </p:nvPicPr>
        <p:blipFill>
          <a:blip r:embed="rId4" cstate="print"/>
          <a:srcRect/>
          <a:stretch>
            <a:fillRect/>
          </a:stretch>
        </p:blipFill>
        <p:spPr bwMode="auto">
          <a:xfrm>
            <a:off x="5867400" y="3933825"/>
            <a:ext cx="2439988" cy="2439988"/>
          </a:xfrm>
          <a:prstGeom prst="rect">
            <a:avLst/>
          </a:prstGeom>
          <a:noFill/>
          <a:ln w="9525">
            <a:noFill/>
            <a:miter lim="800000"/>
            <a:headEnd/>
            <a:tailEnd/>
          </a:ln>
        </p:spPr>
      </p:pic>
      <p:sp>
        <p:nvSpPr>
          <p:cNvPr id="18444" name="Text Box 12"/>
          <p:cNvSpPr txBox="1">
            <a:spLocks noChangeArrowheads="1"/>
          </p:cNvSpPr>
          <p:nvPr/>
        </p:nvSpPr>
        <p:spPr bwMode="auto">
          <a:xfrm>
            <a:off x="8583613" y="6257925"/>
            <a:ext cx="312737"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5</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1000"/>
                                        <p:tgtEl>
                                          <p:spTgt spid="18439"/>
                                        </p:tgtEl>
                                      </p:cBhvr>
                                    </p:animEffect>
                                    <p:anim calcmode="lin" valueType="num">
                                      <p:cBhvr>
                                        <p:cTn id="8" dur="1000" fill="hold"/>
                                        <p:tgtEl>
                                          <p:spTgt spid="18439"/>
                                        </p:tgtEl>
                                        <p:attrNameLst>
                                          <p:attrName>ppt_x</p:attrName>
                                        </p:attrNameLst>
                                      </p:cBhvr>
                                      <p:tavLst>
                                        <p:tav tm="0">
                                          <p:val>
                                            <p:strVal val="#ppt_x"/>
                                          </p:val>
                                        </p:tav>
                                        <p:tav tm="100000">
                                          <p:val>
                                            <p:strVal val="#ppt_x"/>
                                          </p:val>
                                        </p:tav>
                                      </p:tavLst>
                                    </p:anim>
                                    <p:anim calcmode="lin" valueType="num">
                                      <p:cBhvr>
                                        <p:cTn id="9" dur="1000" fill="hold"/>
                                        <p:tgtEl>
                                          <p:spTgt spid="184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8442"/>
                                        </p:tgtEl>
                                        <p:attrNameLst>
                                          <p:attrName>style.visibility</p:attrName>
                                        </p:attrNameLst>
                                      </p:cBhvr>
                                      <p:to>
                                        <p:strVal val="visible"/>
                                      </p:to>
                                    </p:set>
                                    <p:anim calcmode="lin" valueType="num">
                                      <p:cBhvr>
                                        <p:cTn id="14" dur="500" decel="50000" fill="hold">
                                          <p:stCondLst>
                                            <p:cond delay="0"/>
                                          </p:stCondLst>
                                        </p:cTn>
                                        <p:tgtEl>
                                          <p:spTgt spid="1844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844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8442"/>
                                        </p:tgtEl>
                                        <p:attrNameLst>
                                          <p:attrName>ppt_w</p:attrName>
                                        </p:attrNameLst>
                                      </p:cBhvr>
                                      <p:tavLst>
                                        <p:tav tm="0">
                                          <p:val>
                                            <p:strVal val="#ppt_w*.05"/>
                                          </p:val>
                                        </p:tav>
                                        <p:tav tm="100000">
                                          <p:val>
                                            <p:strVal val="#ppt_w"/>
                                          </p:val>
                                        </p:tav>
                                      </p:tavLst>
                                    </p:anim>
                                    <p:anim calcmode="lin" valueType="num">
                                      <p:cBhvr>
                                        <p:cTn id="17" dur="1000" fill="hold"/>
                                        <p:tgtEl>
                                          <p:spTgt spid="1844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844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844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844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9200" y="209550"/>
            <a:ext cx="7772400" cy="482600"/>
          </a:xfrm>
        </p:spPr>
        <p:txBody>
          <a:bodyPr/>
          <a:lstStyle/>
          <a:p>
            <a:pPr>
              <a:defRPr/>
            </a:pPr>
            <a:r>
              <a:rPr lang="es-MX" sz="2400" dirty="0" smtClean="0"/>
              <a:t>Cómo contar las palabras con </a:t>
            </a:r>
            <a:r>
              <a:rPr lang="es-MX" sz="2400" dirty="0" err="1" smtClean="0"/>
              <a:t>word</a:t>
            </a:r>
            <a:r>
              <a:rPr lang="es-MX" sz="2400" dirty="0" smtClean="0"/>
              <a:t> versión anterior a 2007</a:t>
            </a:r>
            <a:endParaRPr lang="en-US" sz="2400" dirty="0" smtClean="0"/>
          </a:p>
        </p:txBody>
      </p:sp>
      <p:pic>
        <p:nvPicPr>
          <p:cNvPr id="43012" name="Picture 4"/>
          <p:cNvPicPr>
            <a:picLocks noChangeAspect="1" noChangeArrowheads="1"/>
          </p:cNvPicPr>
          <p:nvPr/>
        </p:nvPicPr>
        <p:blipFill>
          <a:blip r:embed="rId2" cstate="print"/>
          <a:srcRect b="15538"/>
          <a:stretch>
            <a:fillRect/>
          </a:stretch>
        </p:blipFill>
        <p:spPr bwMode="auto">
          <a:xfrm>
            <a:off x="539750" y="781050"/>
            <a:ext cx="5832475" cy="3694113"/>
          </a:xfrm>
          <a:prstGeom prst="rect">
            <a:avLst/>
          </a:prstGeom>
          <a:noFill/>
          <a:ln w="9525">
            <a:noFill/>
            <a:miter lim="800000"/>
            <a:headEnd/>
            <a:tailEnd/>
          </a:ln>
        </p:spPr>
      </p:pic>
      <p:pic>
        <p:nvPicPr>
          <p:cNvPr id="43013" name="Picture 5"/>
          <p:cNvPicPr>
            <a:picLocks noChangeAspect="1" noChangeArrowheads="1"/>
          </p:cNvPicPr>
          <p:nvPr/>
        </p:nvPicPr>
        <p:blipFill>
          <a:blip r:embed="rId3" cstate="print"/>
          <a:srcRect b="7530"/>
          <a:stretch>
            <a:fillRect/>
          </a:stretch>
        </p:blipFill>
        <p:spPr bwMode="auto">
          <a:xfrm>
            <a:off x="3786188" y="3660775"/>
            <a:ext cx="4608512" cy="3197225"/>
          </a:xfrm>
          <a:prstGeom prst="rect">
            <a:avLst/>
          </a:prstGeom>
          <a:noFill/>
          <a:ln w="9525">
            <a:noFill/>
            <a:miter lim="800000"/>
            <a:headEnd/>
            <a:tailEnd/>
          </a:ln>
        </p:spPr>
      </p:pic>
      <p:sp>
        <p:nvSpPr>
          <p:cNvPr id="43014" name="Text Box 6"/>
          <p:cNvSpPr txBox="1">
            <a:spLocks noChangeArrowheads="1"/>
          </p:cNvSpPr>
          <p:nvPr/>
        </p:nvSpPr>
        <p:spPr bwMode="auto">
          <a:xfrm>
            <a:off x="8572500" y="6286500"/>
            <a:ext cx="312738"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4" action="ppaction://hlinksldjump"/>
              </a:rPr>
              <a:t>6</a:t>
            </a:r>
            <a:endParaRPr lang="en-US" sz="2000" b="1" dirty="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ox(in)">
                                      <p:cBhvr>
                                        <p:cTn id="7" dur="500"/>
                                        <p:tgtEl>
                                          <p:spTgt spid="430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box(in)">
                                      <p:cBhvr>
                                        <p:cTn id="12"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4438" y="642938"/>
            <a:ext cx="7772400" cy="482600"/>
          </a:xfrm>
        </p:spPr>
        <p:txBody>
          <a:bodyPr/>
          <a:lstStyle/>
          <a:p>
            <a:pPr algn="ctr">
              <a:defRPr/>
            </a:pPr>
            <a:r>
              <a:rPr lang="es-MX" sz="2800" dirty="0" smtClean="0"/>
              <a:t>Cómo contar las palabras con </a:t>
            </a:r>
            <a:r>
              <a:rPr lang="es-MX" sz="2800" dirty="0" err="1" smtClean="0"/>
              <a:t>word</a:t>
            </a:r>
            <a:r>
              <a:rPr lang="es-MX" sz="2800" dirty="0" smtClean="0"/>
              <a:t> versión 2007</a:t>
            </a:r>
            <a:endParaRPr lang="en-US" sz="2800" dirty="0" smtClean="0"/>
          </a:p>
        </p:txBody>
      </p:sp>
      <p:sp>
        <p:nvSpPr>
          <p:cNvPr id="43014" name="Text Box 6"/>
          <p:cNvSpPr txBox="1">
            <a:spLocks noChangeArrowheads="1"/>
          </p:cNvSpPr>
          <p:nvPr/>
        </p:nvSpPr>
        <p:spPr bwMode="auto">
          <a:xfrm>
            <a:off x="8572500" y="6215063"/>
            <a:ext cx="312738"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2" action="ppaction://hlinksldjump"/>
              </a:rPr>
              <a:t>7</a:t>
            </a:r>
            <a:endParaRPr lang="en-US" sz="2000" b="1" dirty="0">
              <a:effectLst>
                <a:outerShdw blurRad="38100" dist="38100" dir="2700000" algn="tl">
                  <a:srgbClr val="FFFFFF"/>
                </a:outerShdw>
              </a:effectLst>
            </a:endParaRPr>
          </a:p>
        </p:txBody>
      </p:sp>
      <p:pic>
        <p:nvPicPr>
          <p:cNvPr id="99330" name="Picture 2"/>
          <p:cNvPicPr>
            <a:picLocks noChangeAspect="1" noChangeArrowheads="1"/>
          </p:cNvPicPr>
          <p:nvPr/>
        </p:nvPicPr>
        <p:blipFill>
          <a:blip r:embed="rId3" cstate="print"/>
          <a:srcRect b="4297"/>
          <a:stretch>
            <a:fillRect/>
          </a:stretch>
        </p:blipFill>
        <p:spPr bwMode="auto">
          <a:xfrm>
            <a:off x="1928813" y="1857375"/>
            <a:ext cx="6286500" cy="4511675"/>
          </a:xfrm>
          <a:prstGeom prst="rect">
            <a:avLst/>
          </a:prstGeom>
          <a:noFill/>
          <a:ln w="9525">
            <a:noFill/>
            <a:miter lim="800000"/>
            <a:headEnd/>
            <a:tailEnd/>
          </a:ln>
        </p:spPr>
      </p:pic>
      <p:cxnSp>
        <p:nvCxnSpPr>
          <p:cNvPr id="8" name="Straight Arrow Connector 7"/>
          <p:cNvCxnSpPr>
            <a:cxnSpLocks noChangeShapeType="1"/>
          </p:cNvCxnSpPr>
          <p:nvPr/>
        </p:nvCxnSpPr>
        <p:spPr bwMode="auto">
          <a:xfrm rot="5400000">
            <a:off x="2000250" y="4714876"/>
            <a:ext cx="2143125" cy="857250"/>
          </a:xfrm>
          <a:prstGeom prst="straightConnector1">
            <a:avLst/>
          </a:prstGeom>
          <a:noFill/>
          <a:ln w="19050" algn="ctr">
            <a:solidFill>
              <a:srgbClr val="FF0000"/>
            </a:solidFill>
            <a:round/>
            <a:headEnd/>
            <a:tailEnd type="arrow" w="med" len="med"/>
          </a:ln>
        </p:spPr>
      </p:cxnSp>
      <p:sp>
        <p:nvSpPr>
          <p:cNvPr id="9" name="Oval 8"/>
          <p:cNvSpPr/>
          <p:nvPr/>
        </p:nvSpPr>
        <p:spPr bwMode="auto">
          <a:xfrm>
            <a:off x="2286000" y="6215063"/>
            <a:ext cx="714375" cy="285750"/>
          </a:xfrm>
          <a:prstGeom prst="ellipse">
            <a:avLst/>
          </a:prstGeom>
          <a:noFill/>
          <a:ln w="19050" cap="flat" cmpd="sng" algn="ctr">
            <a:solidFill>
              <a:srgbClr val="FF0000"/>
            </a:solidFill>
            <a:prstDash val="solid"/>
            <a:round/>
            <a:headEnd type="none" w="med" len="med"/>
            <a:tailEnd type="none" w="med" len="med"/>
          </a:ln>
          <a:effectLst/>
        </p:spPr>
        <p:txBody>
          <a:bodyPr/>
          <a:lstStyle/>
          <a:p>
            <a:pPr>
              <a:defRPr/>
            </a:pPr>
            <a:endParaRPr lang="en-US"/>
          </a:p>
        </p:txBody>
      </p:sp>
      <p:cxnSp>
        <p:nvCxnSpPr>
          <p:cNvPr id="11" name="Straight Arrow Connector 10"/>
          <p:cNvCxnSpPr>
            <a:cxnSpLocks noChangeShapeType="1"/>
          </p:cNvCxnSpPr>
          <p:nvPr/>
        </p:nvCxnSpPr>
        <p:spPr bwMode="auto">
          <a:xfrm flipV="1">
            <a:off x="2928938" y="5786438"/>
            <a:ext cx="714375" cy="428625"/>
          </a:xfrm>
          <a:prstGeom prst="straightConnector1">
            <a:avLst/>
          </a:prstGeom>
          <a:noFill/>
          <a:ln w="19050" algn="ctr">
            <a:solidFill>
              <a:srgbClr val="FF0000"/>
            </a:solidFill>
            <a:round/>
            <a:headEnd/>
            <a:tailEnd type="arrow" w="med" len="med"/>
          </a:ln>
        </p:spPr>
      </p:cxnSp>
      <p:sp>
        <p:nvSpPr>
          <p:cNvPr id="12" name="TextBox 11"/>
          <p:cNvSpPr txBox="1">
            <a:spLocks noChangeArrowheads="1"/>
          </p:cNvSpPr>
          <p:nvPr/>
        </p:nvSpPr>
        <p:spPr bwMode="auto">
          <a:xfrm>
            <a:off x="3500438" y="5572125"/>
            <a:ext cx="3929062" cy="646113"/>
          </a:xfrm>
          <a:prstGeom prst="rect">
            <a:avLst/>
          </a:prstGeom>
          <a:noFill/>
          <a:ln w="9525">
            <a:noFill/>
            <a:miter lim="800000"/>
            <a:headEnd/>
            <a:tailEnd/>
          </a:ln>
        </p:spPr>
        <p:txBody>
          <a:bodyPr>
            <a:spAutoFit/>
          </a:bodyPr>
          <a:lstStyle/>
          <a:p>
            <a:pPr algn="ctr"/>
            <a:r>
              <a:rPr lang="es-MX" sz="1200" b="1">
                <a:solidFill>
                  <a:srgbClr val="0000CC"/>
                </a:solidFill>
                <a:effectLst/>
              </a:rPr>
              <a:t>Aquí se señala el número de palabras del párrafo, es el número de arriba. El número total de palabras es el número de abajo.</a:t>
            </a:r>
            <a:endParaRPr lang="en-US" sz="1200" b="1">
              <a:solidFill>
                <a:srgbClr val="0000CC"/>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dissolve">
                                      <p:cBhvr>
                                        <p:cTn id="7" dur="500"/>
                                        <p:tgtEl>
                                          <p:spTgt spid="993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0" y="6400800"/>
            <a:ext cx="3421063" cy="457200"/>
          </a:xfrm>
          <a:prstGeom prst="rect">
            <a:avLst/>
          </a:prstGeom>
          <a:noFill/>
          <a:ln w="9525">
            <a:noFill/>
            <a:miter lim="800000"/>
            <a:headEnd/>
            <a:tailEnd/>
          </a:ln>
        </p:spPr>
        <p:txBody>
          <a:bodyPr>
            <a:spAutoFit/>
          </a:bodyPr>
          <a:lstStyle/>
          <a:p>
            <a:pPr eaLnBrk="1" hangingPunct="1">
              <a:spcBef>
                <a:spcPct val="50000"/>
              </a:spcBef>
            </a:pPr>
            <a:endParaRPr lang="es-MX" sz="2400">
              <a:effectLst/>
              <a:latin typeface="Monotype Corsiva" pitchFamily="66" charset="0"/>
            </a:endParaRPr>
          </a:p>
        </p:txBody>
      </p:sp>
      <p:sp>
        <p:nvSpPr>
          <p:cNvPr id="22531" name="Rectangle 3"/>
          <p:cNvSpPr>
            <a:spLocks noGrp="1" noChangeArrowheads="1"/>
          </p:cNvSpPr>
          <p:nvPr>
            <p:ph type="title"/>
          </p:nvPr>
        </p:nvSpPr>
        <p:spPr/>
        <p:txBody>
          <a:bodyPr/>
          <a:lstStyle/>
          <a:p>
            <a:pPr>
              <a:defRPr/>
            </a:pPr>
            <a:r>
              <a:rPr lang="es-MX" smtClean="0"/>
              <a:t>Citas en el texto.</a:t>
            </a:r>
            <a:endParaRPr lang="en-US" smtClean="0"/>
          </a:p>
        </p:txBody>
      </p:sp>
      <p:pic>
        <p:nvPicPr>
          <p:cNvPr id="11268"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11269"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11270" name="Text Box 6"/>
          <p:cNvSpPr txBox="1">
            <a:spLocks noChangeArrowheads="1"/>
          </p:cNvSpPr>
          <p:nvPr/>
        </p:nvSpPr>
        <p:spPr bwMode="auto">
          <a:xfrm>
            <a:off x="1995488" y="2286000"/>
            <a:ext cx="184150" cy="366713"/>
          </a:xfrm>
          <a:prstGeom prst="rect">
            <a:avLst/>
          </a:prstGeom>
          <a:noFill/>
          <a:ln w="9525">
            <a:noFill/>
            <a:miter lim="800000"/>
            <a:headEnd/>
            <a:tailEnd/>
          </a:ln>
        </p:spPr>
        <p:txBody>
          <a:bodyPr wrap="none">
            <a:spAutoFit/>
          </a:bodyPr>
          <a:lstStyle/>
          <a:p>
            <a:pPr eaLnBrk="1" hangingPunct="1"/>
            <a:endParaRPr lang="es-MX">
              <a:solidFill>
                <a:schemeClr val="folHlink"/>
              </a:solidFill>
              <a:effectLst/>
              <a:latin typeface="Monotype Corsiva" pitchFamily="66" charset="0"/>
            </a:endParaRPr>
          </a:p>
        </p:txBody>
      </p:sp>
      <p:sp>
        <p:nvSpPr>
          <p:cNvPr id="22535" name="Text Box 7"/>
          <p:cNvSpPr txBox="1">
            <a:spLocks noChangeArrowheads="1"/>
          </p:cNvSpPr>
          <p:nvPr/>
        </p:nvSpPr>
        <p:spPr bwMode="auto">
          <a:xfrm>
            <a:off x="1778000" y="1412875"/>
            <a:ext cx="5588000" cy="519113"/>
          </a:xfrm>
          <a:prstGeom prst="rect">
            <a:avLst/>
          </a:prstGeom>
          <a:noFill/>
          <a:ln w="9525">
            <a:noFill/>
            <a:miter lim="800000"/>
            <a:headEnd/>
            <a:tailEnd/>
          </a:ln>
        </p:spPr>
        <p:txBody>
          <a:bodyPr wrap="none">
            <a:spAutoFit/>
          </a:bodyPr>
          <a:lstStyle/>
          <a:p>
            <a:pPr algn="ctr" eaLnBrk="1" hangingPunct="1"/>
            <a:r>
              <a:rPr lang="es-MX" sz="2800">
                <a:solidFill>
                  <a:srgbClr val="0000CC"/>
                </a:solidFill>
                <a:effectLst/>
                <a:latin typeface="Arial" charset="0"/>
              </a:rPr>
              <a:t>¿ Cómo se incluyen en un texto  ?</a:t>
            </a:r>
            <a:endParaRPr lang="en-US" sz="2800">
              <a:solidFill>
                <a:srgbClr val="0000CC"/>
              </a:solidFill>
              <a:effectLst/>
              <a:latin typeface="Arial" charset="0"/>
            </a:endParaRPr>
          </a:p>
        </p:txBody>
      </p:sp>
      <p:sp>
        <p:nvSpPr>
          <p:cNvPr id="22536" name="Text Box 8"/>
          <p:cNvSpPr txBox="1">
            <a:spLocks noChangeArrowheads="1"/>
          </p:cNvSpPr>
          <p:nvPr/>
        </p:nvSpPr>
        <p:spPr bwMode="auto">
          <a:xfrm>
            <a:off x="730250" y="2076450"/>
            <a:ext cx="8413750" cy="3990975"/>
          </a:xfrm>
          <a:prstGeom prst="rect">
            <a:avLst/>
          </a:prstGeom>
          <a:noFill/>
          <a:ln w="9525">
            <a:noFill/>
            <a:miter lim="800000"/>
            <a:headEnd/>
            <a:tailEnd/>
          </a:ln>
          <a:effectLst/>
        </p:spPr>
        <p:txBody>
          <a:bodyPr>
            <a:spAutoFit/>
          </a:bodyPr>
          <a:lstStyle/>
          <a:p>
            <a:pPr marL="342900" indent="-342900" algn="ctr" eaLnBrk="1" hangingPunct="1">
              <a:buClr>
                <a:srgbClr val="990099"/>
              </a:buClr>
              <a:buFont typeface="Wingdings" pitchFamily="2" charset="2"/>
              <a:buChar char="v"/>
              <a:defRPr/>
            </a:pPr>
            <a:r>
              <a:rPr lang="es-MX" sz="3200">
                <a:solidFill>
                  <a:srgbClr val="CCFFCC"/>
                </a:solidFill>
                <a:effectLst/>
                <a:latin typeface="Monotype Corsiva" pitchFamily="66" charset="0"/>
              </a:rPr>
              <a:t> </a:t>
            </a:r>
            <a:r>
              <a:rPr lang="es-MX" sz="3200">
                <a:solidFill>
                  <a:srgbClr val="FF3399"/>
                </a:solidFill>
                <a:effectLst/>
                <a:latin typeface="Monotype Corsiva" pitchFamily="66" charset="0"/>
              </a:rPr>
              <a:t>Si la frase tiene</a:t>
            </a:r>
            <a:r>
              <a:rPr lang="es-MX" sz="3200">
                <a:solidFill>
                  <a:srgbClr val="CCFFCC"/>
                </a:solidFill>
                <a:effectLst/>
                <a:latin typeface="Monotype Corsiva" pitchFamily="66" charset="0"/>
              </a:rPr>
              <a:t> </a:t>
            </a:r>
            <a:r>
              <a:rPr lang="es-MX" sz="3200" b="1" u="sng">
                <a:solidFill>
                  <a:srgbClr val="FF3399"/>
                </a:solidFill>
                <a:effectLst>
                  <a:outerShdw blurRad="38100" dist="38100" dir="2700000" algn="tl">
                    <a:srgbClr val="000000"/>
                  </a:outerShdw>
                </a:effectLst>
                <a:latin typeface="Monotype Corsiva" pitchFamily="66" charset="0"/>
              </a:rPr>
              <a:t>40 palabras o menos</a:t>
            </a:r>
          </a:p>
          <a:p>
            <a:pPr marL="342900" indent="-342900" algn="ctr" eaLnBrk="1" hangingPunct="1">
              <a:buClr>
                <a:schemeClr val="folHlink"/>
              </a:buClr>
              <a:buFont typeface="Wingdings" pitchFamily="2" charset="2"/>
              <a:buNone/>
              <a:defRPr/>
            </a:pPr>
            <a:endParaRPr lang="es-MX" sz="3200" b="1" u="sng">
              <a:solidFill>
                <a:srgbClr val="FF3399"/>
              </a:solidFill>
              <a:effectLst>
                <a:outerShdw blurRad="38100" dist="38100" dir="2700000" algn="tl">
                  <a:srgbClr val="000000"/>
                </a:outerShdw>
              </a:effectLst>
              <a:latin typeface="Monotype Corsiva" pitchFamily="66" charset="0"/>
            </a:endParaRPr>
          </a:p>
          <a:p>
            <a:pPr marL="342900" indent="-342900" algn="ctr" eaLnBrk="1" hangingPunct="1">
              <a:buClr>
                <a:srgbClr val="990099"/>
              </a:buClr>
              <a:buFont typeface="Wingdings" pitchFamily="2" charset="2"/>
              <a:buChar char="v"/>
              <a:defRPr/>
            </a:pPr>
            <a:r>
              <a:rPr lang="es-MX" sz="3200">
                <a:solidFill>
                  <a:srgbClr val="336600"/>
                </a:solidFill>
                <a:effectLst/>
                <a:latin typeface="Monotype Corsiva" pitchFamily="66" charset="0"/>
              </a:rPr>
              <a:t>Se incorpora en el mismo texto de la redacción original y se encierra entre comillas dobles.</a:t>
            </a:r>
          </a:p>
          <a:p>
            <a:pPr marL="342900" indent="-342900" eaLnBrk="1" hangingPunct="1">
              <a:buClr>
                <a:schemeClr val="folHlink"/>
              </a:buClr>
              <a:buFont typeface="Wingdings" pitchFamily="2" charset="2"/>
              <a:buAutoNum type="arabicPeriod"/>
              <a:defRPr/>
            </a:pPr>
            <a:endParaRPr lang="es-MX" sz="3200">
              <a:solidFill>
                <a:srgbClr val="336600"/>
              </a:solidFill>
              <a:effectLst/>
              <a:latin typeface="Monotype Corsiva" pitchFamily="66" charset="0"/>
            </a:endParaRPr>
          </a:p>
          <a:p>
            <a:pPr marL="342900" indent="-342900" eaLnBrk="1" hangingPunct="1">
              <a:buClr>
                <a:schemeClr val="folHlink"/>
              </a:buClr>
              <a:buFont typeface="Wingdings" pitchFamily="2" charset="2"/>
              <a:buNone/>
              <a:defRPr/>
            </a:pPr>
            <a:r>
              <a:rPr lang="es-MX" sz="3200">
                <a:solidFill>
                  <a:srgbClr val="336600"/>
                </a:solidFill>
                <a:effectLst/>
                <a:latin typeface="Monotype Corsiva" pitchFamily="66" charset="0"/>
              </a:rPr>
              <a:t>  En seguida entre paréntesis se escribe el apellido del autor, año de publicación y el número (s) de páginas.</a:t>
            </a:r>
          </a:p>
          <a:p>
            <a:pPr marL="342900" indent="-342900" eaLnBrk="1" hangingPunct="1">
              <a:buClr>
                <a:schemeClr val="folHlink"/>
              </a:buClr>
              <a:buFont typeface="Wingdings" pitchFamily="2" charset="2"/>
              <a:buNone/>
              <a:defRPr/>
            </a:pPr>
            <a:endParaRPr lang="es-MX" sz="3200">
              <a:solidFill>
                <a:srgbClr val="CCFFCC"/>
              </a:solidFill>
              <a:effectLst/>
              <a:latin typeface="Monotype Corsiva" pitchFamily="66" charset="0"/>
            </a:endParaRPr>
          </a:p>
        </p:txBody>
      </p:sp>
      <p:pic>
        <p:nvPicPr>
          <p:cNvPr id="11273" name="Picture 9" descr="escribir"/>
          <p:cNvPicPr>
            <a:picLocks noChangeAspect="1" noChangeArrowheads="1"/>
          </p:cNvPicPr>
          <p:nvPr>
            <p:ph sz="half" idx="4294967295"/>
          </p:nvPr>
        </p:nvPicPr>
        <p:blipFill>
          <a:blip r:embed="rId3" cstate="print"/>
          <a:srcRect/>
          <a:stretch>
            <a:fillRect/>
          </a:stretch>
        </p:blipFill>
        <p:spPr>
          <a:xfrm>
            <a:off x="7767638" y="260350"/>
            <a:ext cx="1376362" cy="1279525"/>
          </a:xfrm>
          <a:noFill/>
        </p:spPr>
      </p:pic>
      <p:sp>
        <p:nvSpPr>
          <p:cNvPr id="22538" name="Text Box 10"/>
          <p:cNvSpPr txBox="1">
            <a:spLocks noChangeArrowheads="1"/>
          </p:cNvSpPr>
          <p:nvPr/>
        </p:nvSpPr>
        <p:spPr bwMode="auto">
          <a:xfrm>
            <a:off x="8728075" y="6330950"/>
            <a:ext cx="312738"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4" action="ppaction://hlinksldjump"/>
              </a:rPr>
              <a:t>8</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anim calcmode="lin" valueType="num">
                                      <p:cBhvr additive="base">
                                        <p:cTn id="7" dur="500" fill="hold"/>
                                        <p:tgtEl>
                                          <p:spTgt spid="225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2536"/>
                                        </p:tgtEl>
                                        <p:attrNameLst>
                                          <p:attrName>style.visibility</p:attrName>
                                        </p:attrNameLst>
                                      </p:cBhvr>
                                      <p:to>
                                        <p:strVal val="visible"/>
                                      </p:to>
                                    </p:set>
                                    <p:animEffect transition="in" filter="dissolve">
                                      <p:cBhvr>
                                        <p:cTn id="13"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build="allAtOnce"/>
      <p:bldP spid="225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0" y="6400800"/>
            <a:ext cx="3421063" cy="457200"/>
          </a:xfrm>
          <a:prstGeom prst="rect">
            <a:avLst/>
          </a:prstGeom>
          <a:noFill/>
          <a:ln w="9525">
            <a:noFill/>
            <a:miter lim="800000"/>
            <a:headEnd/>
            <a:tailEnd/>
          </a:ln>
        </p:spPr>
        <p:txBody>
          <a:bodyPr>
            <a:spAutoFit/>
          </a:bodyPr>
          <a:lstStyle/>
          <a:p>
            <a:pPr eaLnBrk="1" hangingPunct="1">
              <a:spcBef>
                <a:spcPct val="50000"/>
              </a:spcBef>
            </a:pPr>
            <a:endParaRPr lang="es-MX" sz="2400">
              <a:effectLst/>
              <a:latin typeface="Monotype Corsiva" pitchFamily="66" charset="0"/>
            </a:endParaRPr>
          </a:p>
        </p:txBody>
      </p:sp>
      <p:sp>
        <p:nvSpPr>
          <p:cNvPr id="19459" name="Rectangle 3"/>
          <p:cNvSpPr>
            <a:spLocks noGrp="1" noChangeArrowheads="1"/>
          </p:cNvSpPr>
          <p:nvPr>
            <p:ph type="title"/>
          </p:nvPr>
        </p:nvSpPr>
        <p:spPr/>
        <p:txBody>
          <a:bodyPr/>
          <a:lstStyle/>
          <a:p>
            <a:pPr>
              <a:defRPr/>
            </a:pPr>
            <a:r>
              <a:rPr lang="es-MX" smtClean="0"/>
              <a:t>Citas en el texto. EJEMPLO</a:t>
            </a:r>
            <a:endParaRPr lang="en-US" smtClean="0"/>
          </a:p>
        </p:txBody>
      </p:sp>
      <p:pic>
        <p:nvPicPr>
          <p:cNvPr id="12292"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12293"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12294" name="Text Box 6"/>
          <p:cNvSpPr txBox="1">
            <a:spLocks noChangeArrowheads="1"/>
          </p:cNvSpPr>
          <p:nvPr/>
        </p:nvSpPr>
        <p:spPr bwMode="auto">
          <a:xfrm>
            <a:off x="1995488" y="2286000"/>
            <a:ext cx="184150" cy="366713"/>
          </a:xfrm>
          <a:prstGeom prst="rect">
            <a:avLst/>
          </a:prstGeom>
          <a:noFill/>
          <a:ln w="9525">
            <a:noFill/>
            <a:miter lim="800000"/>
            <a:headEnd/>
            <a:tailEnd/>
          </a:ln>
        </p:spPr>
        <p:txBody>
          <a:bodyPr wrap="none">
            <a:spAutoFit/>
          </a:bodyPr>
          <a:lstStyle/>
          <a:p>
            <a:pPr eaLnBrk="1" hangingPunct="1"/>
            <a:endParaRPr lang="es-MX">
              <a:solidFill>
                <a:schemeClr val="folHlink"/>
              </a:solidFill>
              <a:effectLst/>
              <a:latin typeface="Monotype Corsiva" pitchFamily="66" charset="0"/>
            </a:endParaRPr>
          </a:p>
        </p:txBody>
      </p:sp>
      <p:sp>
        <p:nvSpPr>
          <p:cNvPr id="19463" name="Text Box 7"/>
          <p:cNvSpPr txBox="1">
            <a:spLocks noChangeArrowheads="1"/>
          </p:cNvSpPr>
          <p:nvPr/>
        </p:nvSpPr>
        <p:spPr bwMode="auto">
          <a:xfrm>
            <a:off x="157163" y="3043238"/>
            <a:ext cx="8828087" cy="1552575"/>
          </a:xfrm>
          <a:prstGeom prst="rect">
            <a:avLst/>
          </a:prstGeom>
          <a:noFill/>
          <a:ln w="9525">
            <a:noFill/>
            <a:miter lim="800000"/>
            <a:headEnd/>
            <a:tailEnd/>
          </a:ln>
        </p:spPr>
        <p:txBody>
          <a:bodyPr wrap="none">
            <a:spAutoFit/>
          </a:bodyPr>
          <a:lstStyle/>
          <a:p>
            <a:pPr eaLnBrk="1" hangingPunct="1"/>
            <a:r>
              <a:rPr lang="es-MX" sz="2400">
                <a:solidFill>
                  <a:srgbClr val="336600"/>
                </a:solidFill>
                <a:effectLst/>
                <a:latin typeface="Arial" charset="0"/>
              </a:rPr>
              <a:t>Existen diversas formas de contaminar el planeta Tierra</a:t>
            </a:r>
            <a:r>
              <a:rPr lang="es-MX" sz="2400">
                <a:solidFill>
                  <a:schemeClr val="folHlink"/>
                </a:solidFill>
                <a:effectLst/>
                <a:latin typeface="Arial" charset="0"/>
              </a:rPr>
              <a:t>, </a:t>
            </a:r>
            <a:r>
              <a:rPr lang="es-MX" sz="2400">
                <a:solidFill>
                  <a:srgbClr val="990099"/>
                </a:solidFill>
                <a:effectLst/>
                <a:latin typeface="Arial" charset="0"/>
              </a:rPr>
              <a:t>“ todas</a:t>
            </a:r>
          </a:p>
          <a:p>
            <a:pPr eaLnBrk="1" hangingPunct="1"/>
            <a:r>
              <a:rPr lang="es-MX" sz="2400">
                <a:solidFill>
                  <a:srgbClr val="990099"/>
                </a:solidFill>
                <a:effectLst/>
                <a:latin typeface="Arial" charset="0"/>
              </a:rPr>
              <a:t>las sustancias extrañas emitidas a la atmósfera, de origen </a:t>
            </a:r>
          </a:p>
          <a:p>
            <a:pPr eaLnBrk="1" hangingPunct="1"/>
            <a:r>
              <a:rPr lang="es-MX" sz="2400">
                <a:solidFill>
                  <a:srgbClr val="990099"/>
                </a:solidFill>
                <a:effectLst/>
                <a:latin typeface="Arial" charset="0"/>
              </a:rPr>
              <a:t>artificial o natural, constituyen contaminación atmosférica”</a:t>
            </a:r>
          </a:p>
          <a:p>
            <a:pPr eaLnBrk="1" hangingPunct="1"/>
            <a:r>
              <a:rPr lang="es-MX" sz="2400">
                <a:solidFill>
                  <a:srgbClr val="FF3399"/>
                </a:solidFill>
                <a:effectLst/>
                <a:latin typeface="Arial" charset="0"/>
              </a:rPr>
              <a:t>(Erickson, 1993, p.34).</a:t>
            </a:r>
            <a:endParaRPr lang="en-US" sz="2400">
              <a:solidFill>
                <a:srgbClr val="FF3399"/>
              </a:solidFill>
              <a:effectLst/>
              <a:latin typeface="Arial" charset="0"/>
            </a:endParaRPr>
          </a:p>
        </p:txBody>
      </p:sp>
      <p:pic>
        <p:nvPicPr>
          <p:cNvPr id="12296" name="Picture 8" descr="BD06482_"/>
          <p:cNvPicPr>
            <a:picLocks noChangeAspect="1" noChangeArrowheads="1"/>
          </p:cNvPicPr>
          <p:nvPr>
            <p:ph idx="1"/>
          </p:nvPr>
        </p:nvPicPr>
        <p:blipFill>
          <a:blip r:embed="rId3" cstate="print"/>
          <a:srcRect/>
          <a:stretch>
            <a:fillRect/>
          </a:stretch>
        </p:blipFill>
        <p:spPr>
          <a:xfrm>
            <a:off x="347663" y="1327150"/>
            <a:ext cx="2625725" cy="1265238"/>
          </a:xfrm>
          <a:noFill/>
        </p:spPr>
      </p:pic>
      <p:sp>
        <p:nvSpPr>
          <p:cNvPr id="12297" name="Rectangle 9"/>
          <p:cNvSpPr>
            <a:spLocks noChangeArrowheads="1"/>
          </p:cNvSpPr>
          <p:nvPr/>
        </p:nvSpPr>
        <p:spPr bwMode="auto">
          <a:xfrm>
            <a:off x="2987675" y="1341438"/>
            <a:ext cx="5380038" cy="519112"/>
          </a:xfrm>
          <a:prstGeom prst="rect">
            <a:avLst/>
          </a:prstGeom>
          <a:noFill/>
          <a:ln w="9525">
            <a:noFill/>
            <a:miter lim="800000"/>
            <a:headEnd/>
            <a:tailEnd/>
          </a:ln>
        </p:spPr>
        <p:txBody>
          <a:bodyPr wrap="none">
            <a:spAutoFit/>
          </a:bodyPr>
          <a:lstStyle/>
          <a:p>
            <a:r>
              <a:rPr lang="es-MX" sz="2800">
                <a:solidFill>
                  <a:srgbClr val="990099"/>
                </a:solidFill>
                <a:effectLst/>
                <a:latin typeface="Garamond" pitchFamily="18" charset="0"/>
              </a:rPr>
              <a:t>Si la frase tiene </a:t>
            </a:r>
            <a:r>
              <a:rPr lang="es-MX" sz="2800" b="1">
                <a:solidFill>
                  <a:srgbClr val="990099"/>
                </a:solidFill>
                <a:effectLst/>
                <a:latin typeface="Garamond" pitchFamily="18" charset="0"/>
              </a:rPr>
              <a:t>40 palabras o menos</a:t>
            </a:r>
          </a:p>
        </p:txBody>
      </p:sp>
      <p:sp>
        <p:nvSpPr>
          <p:cNvPr id="19466" name="Text Box 10"/>
          <p:cNvSpPr txBox="1">
            <a:spLocks noChangeArrowheads="1"/>
          </p:cNvSpPr>
          <p:nvPr/>
        </p:nvSpPr>
        <p:spPr bwMode="auto">
          <a:xfrm>
            <a:off x="8656638" y="6330950"/>
            <a:ext cx="312737"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9</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p:cTn id="7" dur="1000" fill="hold"/>
                                        <p:tgtEl>
                                          <p:spTgt spid="19463"/>
                                        </p:tgtEl>
                                        <p:attrNameLst>
                                          <p:attrName>ppt_x</p:attrName>
                                        </p:attrNameLst>
                                      </p:cBhvr>
                                      <p:tavLst>
                                        <p:tav tm="0">
                                          <p:val>
                                            <p:strVal val="#ppt_x-.2"/>
                                          </p:val>
                                        </p:tav>
                                        <p:tav tm="100000">
                                          <p:val>
                                            <p:strVal val="#ppt_x"/>
                                          </p:val>
                                        </p:tav>
                                      </p:tavLst>
                                    </p:anim>
                                    <p:anim calcmode="lin" valueType="num">
                                      <p:cBhvr>
                                        <p:cTn id="8" dur="1000" fill="hold"/>
                                        <p:tgtEl>
                                          <p:spTgt spid="194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0" y="6400800"/>
            <a:ext cx="3421063" cy="457200"/>
          </a:xfrm>
          <a:prstGeom prst="rect">
            <a:avLst/>
          </a:prstGeom>
          <a:noFill/>
          <a:ln w="9525">
            <a:noFill/>
            <a:miter lim="800000"/>
            <a:headEnd/>
            <a:tailEnd/>
          </a:ln>
        </p:spPr>
        <p:txBody>
          <a:bodyPr>
            <a:spAutoFit/>
          </a:bodyPr>
          <a:lstStyle/>
          <a:p>
            <a:pPr eaLnBrk="1" hangingPunct="1">
              <a:spcBef>
                <a:spcPct val="50000"/>
              </a:spcBef>
            </a:pPr>
            <a:endParaRPr lang="es-MX" sz="2400">
              <a:effectLst/>
              <a:latin typeface="Monotype Corsiva" pitchFamily="66" charset="0"/>
            </a:endParaRPr>
          </a:p>
        </p:txBody>
      </p:sp>
      <p:sp>
        <p:nvSpPr>
          <p:cNvPr id="20483" name="Rectangle 3"/>
          <p:cNvSpPr>
            <a:spLocks noGrp="1" noChangeArrowheads="1"/>
          </p:cNvSpPr>
          <p:nvPr>
            <p:ph type="title"/>
          </p:nvPr>
        </p:nvSpPr>
        <p:spPr>
          <a:xfrm>
            <a:off x="400050" y="260350"/>
            <a:ext cx="7772400" cy="1085850"/>
          </a:xfrm>
        </p:spPr>
        <p:txBody>
          <a:bodyPr/>
          <a:lstStyle/>
          <a:p>
            <a:pPr>
              <a:defRPr/>
            </a:pPr>
            <a:r>
              <a:rPr lang="es-MX" smtClean="0"/>
              <a:t>Citas en el texto</a:t>
            </a:r>
            <a:endParaRPr lang="en-US" smtClean="0"/>
          </a:p>
        </p:txBody>
      </p:sp>
      <p:pic>
        <p:nvPicPr>
          <p:cNvPr id="13316"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13317"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13318" name="Text Box 6"/>
          <p:cNvSpPr txBox="1">
            <a:spLocks noChangeArrowheads="1"/>
          </p:cNvSpPr>
          <p:nvPr/>
        </p:nvSpPr>
        <p:spPr bwMode="auto">
          <a:xfrm>
            <a:off x="1995488" y="2286000"/>
            <a:ext cx="184150" cy="366713"/>
          </a:xfrm>
          <a:prstGeom prst="rect">
            <a:avLst/>
          </a:prstGeom>
          <a:noFill/>
          <a:ln w="9525">
            <a:noFill/>
            <a:miter lim="800000"/>
            <a:headEnd/>
            <a:tailEnd/>
          </a:ln>
        </p:spPr>
        <p:txBody>
          <a:bodyPr wrap="none">
            <a:spAutoFit/>
          </a:bodyPr>
          <a:lstStyle/>
          <a:p>
            <a:pPr eaLnBrk="1" hangingPunct="1"/>
            <a:endParaRPr lang="es-MX">
              <a:solidFill>
                <a:schemeClr val="folHlink"/>
              </a:solidFill>
              <a:effectLst/>
              <a:latin typeface="Monotype Corsiva" pitchFamily="66" charset="0"/>
            </a:endParaRPr>
          </a:p>
        </p:txBody>
      </p:sp>
      <p:sp>
        <p:nvSpPr>
          <p:cNvPr id="20488" name="Text Box 8"/>
          <p:cNvSpPr txBox="1">
            <a:spLocks noChangeArrowheads="1"/>
          </p:cNvSpPr>
          <p:nvPr/>
        </p:nvSpPr>
        <p:spPr bwMode="auto">
          <a:xfrm>
            <a:off x="336550" y="1341438"/>
            <a:ext cx="8807450" cy="6915150"/>
          </a:xfrm>
          <a:prstGeom prst="rect">
            <a:avLst/>
          </a:prstGeom>
          <a:noFill/>
          <a:ln w="9525">
            <a:noFill/>
            <a:miter lim="800000"/>
            <a:headEnd/>
            <a:tailEnd/>
          </a:ln>
          <a:effectLst/>
        </p:spPr>
        <p:txBody>
          <a:bodyPr wrap="none">
            <a:spAutoFit/>
          </a:bodyPr>
          <a:lstStyle/>
          <a:p>
            <a:pPr marL="2171700" lvl="4" indent="-342900" eaLnBrk="1" hangingPunct="1">
              <a:buClr>
                <a:schemeClr val="folHlink"/>
              </a:buClr>
              <a:buFont typeface="Wingdings" pitchFamily="2" charset="2"/>
              <a:buChar char="v"/>
              <a:defRPr/>
            </a:pPr>
            <a:r>
              <a:rPr lang="es-MX" sz="3200">
                <a:solidFill>
                  <a:srgbClr val="CCFFCC"/>
                </a:solidFill>
                <a:effectLst/>
                <a:latin typeface="Monotype Corsiva" pitchFamily="66" charset="0"/>
              </a:rPr>
              <a:t> </a:t>
            </a:r>
            <a:r>
              <a:rPr lang="es-MX" sz="3200">
                <a:solidFill>
                  <a:srgbClr val="FF3399"/>
                </a:solidFill>
                <a:effectLst/>
                <a:latin typeface="Monotype Corsiva" pitchFamily="66" charset="0"/>
              </a:rPr>
              <a:t>Si la frase tiene </a:t>
            </a:r>
            <a:r>
              <a:rPr lang="es-MX" sz="3200" b="1" u="sng">
                <a:solidFill>
                  <a:srgbClr val="FF3399"/>
                </a:solidFill>
                <a:effectLst>
                  <a:outerShdw blurRad="38100" dist="38100" dir="2700000" algn="tl">
                    <a:srgbClr val="000000"/>
                  </a:outerShdw>
                </a:effectLst>
                <a:latin typeface="Monotype Corsiva" pitchFamily="66" charset="0"/>
              </a:rPr>
              <a:t>más de 40 palabras</a:t>
            </a:r>
            <a:r>
              <a:rPr lang="es-MX" sz="3200">
                <a:solidFill>
                  <a:srgbClr val="990099"/>
                </a:solidFill>
                <a:effectLst/>
                <a:latin typeface="Monotype Corsiva" pitchFamily="66" charset="0"/>
              </a:rPr>
              <a:t> :</a:t>
            </a:r>
          </a:p>
          <a:p>
            <a:pPr marL="342900" indent="-342900" eaLnBrk="1" hangingPunct="1">
              <a:buClr>
                <a:schemeClr val="folHlink"/>
              </a:buClr>
              <a:buFont typeface="Wingdings" pitchFamily="2" charset="2"/>
              <a:buNone/>
              <a:defRPr/>
            </a:pPr>
            <a:endParaRPr lang="es-MX" sz="3200">
              <a:solidFill>
                <a:srgbClr val="990099"/>
              </a:solidFill>
              <a:effectLst/>
              <a:latin typeface="Monotype Corsiva" pitchFamily="66" charset="0"/>
            </a:endParaRPr>
          </a:p>
          <a:p>
            <a:pPr marL="342900" indent="-342900" eaLnBrk="1" hangingPunct="1">
              <a:buClr>
                <a:srgbClr val="336600"/>
              </a:buClr>
              <a:buFont typeface="Wingdings" pitchFamily="2" charset="2"/>
              <a:buChar char="v"/>
              <a:defRPr/>
            </a:pPr>
            <a:r>
              <a:rPr lang="es-MX" sz="3200">
                <a:solidFill>
                  <a:srgbClr val="990099"/>
                </a:solidFill>
                <a:effectLst/>
                <a:latin typeface="Monotype Corsiva" pitchFamily="66" charset="0"/>
              </a:rPr>
              <a:t>Se despliega en un párrafo distinto al texto donde se va a </a:t>
            </a:r>
          </a:p>
          <a:p>
            <a:pPr marL="342900" indent="-342900" eaLnBrk="1" hangingPunct="1">
              <a:buClr>
                <a:schemeClr val="folHlink"/>
              </a:buClr>
              <a:buFont typeface="Wingdings" pitchFamily="2" charset="2"/>
              <a:buNone/>
              <a:defRPr/>
            </a:pPr>
            <a:r>
              <a:rPr lang="es-MX" sz="3200">
                <a:solidFill>
                  <a:srgbClr val="990099"/>
                </a:solidFill>
                <a:effectLst/>
                <a:latin typeface="Monotype Corsiva" pitchFamily="66" charset="0"/>
              </a:rPr>
              <a:t>   emplear la cita y se omiten las comillas.</a:t>
            </a:r>
          </a:p>
          <a:p>
            <a:pPr marL="342900" indent="-342900" eaLnBrk="1" hangingPunct="1">
              <a:buClr>
                <a:schemeClr val="folHlink"/>
              </a:buClr>
              <a:buFont typeface="Wingdings" pitchFamily="2" charset="2"/>
              <a:buChar char="v"/>
              <a:defRPr/>
            </a:pPr>
            <a:endParaRPr lang="es-MX" sz="3200">
              <a:solidFill>
                <a:srgbClr val="990099"/>
              </a:solidFill>
              <a:effectLst/>
              <a:latin typeface="Monotype Corsiva" pitchFamily="66" charset="0"/>
            </a:endParaRPr>
          </a:p>
          <a:p>
            <a:pPr marL="342900" indent="-342900" eaLnBrk="1" hangingPunct="1">
              <a:buClr>
                <a:srgbClr val="336600"/>
              </a:buClr>
              <a:buFont typeface="Wingdings" pitchFamily="2" charset="2"/>
              <a:buAutoNum type="arabicPeriod" startAt="2"/>
              <a:defRPr/>
            </a:pPr>
            <a:r>
              <a:rPr lang="es-MX" sz="3200">
                <a:solidFill>
                  <a:srgbClr val="990099"/>
                </a:solidFill>
                <a:effectLst/>
                <a:latin typeface="Monotype Corsiva" pitchFamily="66" charset="0"/>
              </a:rPr>
              <a:t> El nuevo párrafo se escribe con sangría por los 2 lados.</a:t>
            </a:r>
          </a:p>
          <a:p>
            <a:pPr marL="342900" indent="-342900" eaLnBrk="1" hangingPunct="1">
              <a:buClr>
                <a:srgbClr val="336600"/>
              </a:buClr>
              <a:buFont typeface="Wingdings" pitchFamily="2" charset="2"/>
              <a:buAutoNum type="arabicPeriod" startAt="2"/>
              <a:defRPr/>
            </a:pPr>
            <a:endParaRPr lang="es-MX" sz="3200">
              <a:solidFill>
                <a:srgbClr val="990099"/>
              </a:solidFill>
              <a:effectLst/>
              <a:latin typeface="Monotype Corsiva" pitchFamily="66" charset="0"/>
            </a:endParaRPr>
          </a:p>
          <a:p>
            <a:pPr marL="342900" indent="-342900" eaLnBrk="1" hangingPunct="1">
              <a:buClr>
                <a:srgbClr val="336600"/>
              </a:buClr>
              <a:buFont typeface="Wingdings" pitchFamily="2" charset="2"/>
              <a:buAutoNum type="arabicPeriod" startAt="2"/>
              <a:defRPr/>
            </a:pPr>
            <a:r>
              <a:rPr lang="es-MX" sz="3200">
                <a:solidFill>
                  <a:srgbClr val="990099"/>
                </a:solidFill>
                <a:effectLst/>
                <a:latin typeface="Monotype Corsiva" pitchFamily="66" charset="0"/>
              </a:rPr>
              <a:t>En seguida entre paréntesis se escribe el apellido del autor,</a:t>
            </a:r>
          </a:p>
          <a:p>
            <a:pPr marL="342900" indent="-342900" eaLnBrk="1" hangingPunct="1">
              <a:buClr>
                <a:schemeClr val="folHlink"/>
              </a:buClr>
              <a:buFont typeface="Wingdings" pitchFamily="2" charset="2"/>
              <a:buNone/>
              <a:defRPr/>
            </a:pPr>
            <a:r>
              <a:rPr lang="es-MX" sz="3200">
                <a:solidFill>
                  <a:srgbClr val="990099"/>
                </a:solidFill>
                <a:effectLst/>
                <a:latin typeface="Monotype Corsiva" pitchFamily="66" charset="0"/>
              </a:rPr>
              <a:t>    año de publicación y el número (s) de páginas</a:t>
            </a:r>
            <a:r>
              <a:rPr lang="es-MX">
                <a:solidFill>
                  <a:srgbClr val="990099"/>
                </a:solidFill>
                <a:effectLst/>
                <a:latin typeface="Monotype Corsiva" pitchFamily="66" charset="0"/>
              </a:rPr>
              <a:t>.</a:t>
            </a:r>
          </a:p>
          <a:p>
            <a:pPr marL="342900" indent="-342900" eaLnBrk="1" hangingPunct="1">
              <a:buClr>
                <a:schemeClr val="folHlink"/>
              </a:buClr>
              <a:buFont typeface="Wingdings" pitchFamily="2" charset="2"/>
              <a:buChar char="v"/>
              <a:defRPr/>
            </a:pPr>
            <a:endParaRPr lang="es-MX" sz="3200">
              <a:solidFill>
                <a:srgbClr val="990099"/>
              </a:solidFill>
              <a:effectLst/>
              <a:latin typeface="Monotype Corsiva" pitchFamily="66" charset="0"/>
            </a:endParaRPr>
          </a:p>
          <a:p>
            <a:pPr marL="342900" indent="-342900" eaLnBrk="1" hangingPunct="1">
              <a:buClr>
                <a:schemeClr val="folHlink"/>
              </a:buClr>
              <a:buFont typeface="Wingdings" pitchFamily="2" charset="2"/>
              <a:buNone/>
              <a:defRPr/>
            </a:pPr>
            <a:endParaRPr lang="es-MX" sz="3200">
              <a:solidFill>
                <a:srgbClr val="990099"/>
              </a:solidFill>
              <a:effectLst/>
              <a:latin typeface="Monotype Corsiva" pitchFamily="66" charset="0"/>
            </a:endParaRPr>
          </a:p>
          <a:p>
            <a:pPr marL="342900" indent="-342900" eaLnBrk="1" hangingPunct="1">
              <a:buClr>
                <a:schemeClr val="folHlink"/>
              </a:buClr>
              <a:buFont typeface="Wingdings" pitchFamily="2" charset="2"/>
              <a:buNone/>
              <a:defRPr/>
            </a:pPr>
            <a:endParaRPr lang="es-MX" sz="3200">
              <a:solidFill>
                <a:srgbClr val="CCFFCC"/>
              </a:solidFill>
              <a:effectLst/>
              <a:latin typeface="Monotype Corsiva" pitchFamily="66" charset="0"/>
            </a:endParaRPr>
          </a:p>
          <a:p>
            <a:pPr marL="342900" indent="-342900" eaLnBrk="1" hangingPunct="1">
              <a:buClr>
                <a:schemeClr val="folHlink"/>
              </a:buClr>
              <a:buFont typeface="Wingdings" pitchFamily="2" charset="2"/>
              <a:buNone/>
              <a:defRPr/>
            </a:pPr>
            <a:endParaRPr lang="es-MX" sz="3200">
              <a:solidFill>
                <a:srgbClr val="CCFFCC"/>
              </a:solidFill>
              <a:effectLst/>
              <a:latin typeface="Monotype Corsiva" pitchFamily="66" charset="0"/>
            </a:endParaRPr>
          </a:p>
          <a:p>
            <a:pPr marL="342900" indent="-342900" eaLnBrk="1" hangingPunct="1">
              <a:buClr>
                <a:schemeClr val="folHlink"/>
              </a:buClr>
              <a:buFont typeface="Wingdings" pitchFamily="2" charset="2"/>
              <a:buNone/>
              <a:defRPr/>
            </a:pPr>
            <a:endParaRPr lang="es-MX" sz="3200">
              <a:solidFill>
                <a:srgbClr val="CCFFCC"/>
              </a:solidFill>
              <a:effectLst/>
              <a:latin typeface="Monotype Corsiva" pitchFamily="66" charset="0"/>
            </a:endParaRPr>
          </a:p>
        </p:txBody>
      </p:sp>
      <p:pic>
        <p:nvPicPr>
          <p:cNvPr id="13320" name="Picture 9" descr="escribir"/>
          <p:cNvPicPr>
            <a:picLocks noChangeAspect="1" noChangeArrowheads="1"/>
          </p:cNvPicPr>
          <p:nvPr>
            <p:ph sz="half" idx="2"/>
          </p:nvPr>
        </p:nvPicPr>
        <p:blipFill>
          <a:blip r:embed="rId3" cstate="print"/>
          <a:srcRect/>
          <a:stretch>
            <a:fillRect/>
          </a:stretch>
        </p:blipFill>
        <p:spPr>
          <a:xfrm>
            <a:off x="7524750" y="333375"/>
            <a:ext cx="1317625" cy="1223963"/>
          </a:xfrm>
          <a:noFill/>
        </p:spPr>
      </p:pic>
      <p:sp>
        <p:nvSpPr>
          <p:cNvPr id="20490" name="Text Box 10"/>
          <p:cNvSpPr txBox="1">
            <a:spLocks noChangeArrowheads="1"/>
          </p:cNvSpPr>
          <p:nvPr/>
        </p:nvSpPr>
        <p:spPr bwMode="auto">
          <a:xfrm>
            <a:off x="8583613" y="6330950"/>
            <a:ext cx="441325"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10</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dissolve">
                                      <p:cBhvr>
                                        <p:cTn id="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a:defRPr/>
            </a:pPr>
            <a:r>
              <a:rPr lang="es-MX" smtClean="0"/>
              <a:t>Citas en el texto. EJEMPLO</a:t>
            </a:r>
            <a:endParaRPr lang="en-US" smtClean="0"/>
          </a:p>
        </p:txBody>
      </p:sp>
      <p:pic>
        <p:nvPicPr>
          <p:cNvPr id="21508"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21509"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21510" name="Text Box 6"/>
          <p:cNvSpPr txBox="1">
            <a:spLocks noChangeArrowheads="1"/>
          </p:cNvSpPr>
          <p:nvPr/>
        </p:nvSpPr>
        <p:spPr bwMode="auto">
          <a:xfrm>
            <a:off x="1995488" y="2286000"/>
            <a:ext cx="184150" cy="366713"/>
          </a:xfrm>
          <a:prstGeom prst="rect">
            <a:avLst/>
          </a:prstGeom>
          <a:noFill/>
          <a:ln w="9525">
            <a:noFill/>
            <a:miter lim="800000"/>
            <a:headEnd/>
            <a:tailEnd/>
          </a:ln>
        </p:spPr>
        <p:txBody>
          <a:bodyPr wrap="none">
            <a:spAutoFit/>
          </a:bodyPr>
          <a:lstStyle/>
          <a:p>
            <a:pPr eaLnBrk="1" hangingPunct="1"/>
            <a:endParaRPr lang="es-MX">
              <a:solidFill>
                <a:schemeClr val="folHlink"/>
              </a:solidFill>
              <a:effectLst/>
              <a:latin typeface="Monotype Corsiva" pitchFamily="66" charset="0"/>
            </a:endParaRPr>
          </a:p>
        </p:txBody>
      </p:sp>
      <p:sp>
        <p:nvSpPr>
          <p:cNvPr id="21511" name="Text Box 7"/>
          <p:cNvSpPr txBox="1">
            <a:spLocks noChangeArrowheads="1"/>
          </p:cNvSpPr>
          <p:nvPr/>
        </p:nvSpPr>
        <p:spPr bwMode="auto">
          <a:xfrm>
            <a:off x="500063" y="1590675"/>
            <a:ext cx="7778750" cy="822325"/>
          </a:xfrm>
          <a:prstGeom prst="rect">
            <a:avLst/>
          </a:prstGeom>
          <a:noFill/>
          <a:ln w="9525">
            <a:noFill/>
            <a:miter lim="800000"/>
            <a:headEnd/>
            <a:tailEnd/>
          </a:ln>
        </p:spPr>
        <p:txBody>
          <a:bodyPr wrap="none">
            <a:spAutoFit/>
          </a:bodyPr>
          <a:lstStyle/>
          <a:p>
            <a:pPr algn="just" eaLnBrk="1" hangingPunct="1"/>
            <a:r>
              <a:rPr lang="es-MX" sz="2400">
                <a:solidFill>
                  <a:srgbClr val="336600"/>
                </a:solidFill>
                <a:effectLst/>
                <a:latin typeface="Arial" charset="0"/>
              </a:rPr>
              <a:t>La naturaleza dota a las seres vivos de mecanismos de </a:t>
            </a:r>
          </a:p>
          <a:p>
            <a:pPr algn="just" eaLnBrk="1" hangingPunct="1"/>
            <a:r>
              <a:rPr lang="es-MX" sz="2400">
                <a:solidFill>
                  <a:srgbClr val="336600"/>
                </a:solidFill>
                <a:effectLst/>
                <a:latin typeface="Arial" charset="0"/>
              </a:rPr>
              <a:t>Adaptación, por ejemplo:</a:t>
            </a:r>
            <a:endParaRPr lang="en-US" sz="2400">
              <a:solidFill>
                <a:srgbClr val="336600"/>
              </a:solidFill>
              <a:effectLst/>
              <a:latin typeface="Arial" charset="0"/>
            </a:endParaRPr>
          </a:p>
        </p:txBody>
      </p:sp>
      <p:sp>
        <p:nvSpPr>
          <p:cNvPr id="21512" name="Text Box 8"/>
          <p:cNvSpPr txBox="1">
            <a:spLocks noChangeArrowheads="1"/>
          </p:cNvSpPr>
          <p:nvPr/>
        </p:nvSpPr>
        <p:spPr bwMode="auto">
          <a:xfrm>
            <a:off x="1636713" y="2509838"/>
            <a:ext cx="5888037" cy="4572000"/>
          </a:xfrm>
          <a:prstGeom prst="rect">
            <a:avLst/>
          </a:prstGeom>
          <a:noFill/>
          <a:ln w="9525">
            <a:noFill/>
            <a:miter lim="800000"/>
            <a:headEnd/>
            <a:tailEnd/>
          </a:ln>
        </p:spPr>
        <p:txBody>
          <a:bodyPr>
            <a:spAutoFit/>
          </a:bodyPr>
          <a:lstStyle/>
          <a:p>
            <a:pPr algn="just"/>
            <a:r>
              <a:rPr lang="es-MX" sz="2400">
                <a:solidFill>
                  <a:srgbClr val="CCFFCC"/>
                </a:solidFill>
                <a:effectLst/>
                <a:latin typeface="Garamond" pitchFamily="18" charset="0"/>
              </a:rPr>
              <a:t>           </a:t>
            </a:r>
            <a:r>
              <a:rPr lang="es-MX" sz="2000">
                <a:solidFill>
                  <a:srgbClr val="990099"/>
                </a:solidFill>
                <a:effectLst/>
                <a:latin typeface="Arial" charset="0"/>
              </a:rPr>
              <a:t>la rana arborícola norteamericana (…) al llegar el invierno simplemente se congela, y cuando retorna la primavera, sale de su capa de hielo y vuelve a la vida. Esta criatura tiene en el cuerpo una especie de sistema anticongelante: unas proteínas especiales que transforman en hielo la sangre  y otros líquidos extracelulares. De esta forma, desciende el punto de congelación en el interior de las células, y el contenido se mantiene líquido. Esto ayuda a la rana ha soportar hasta los inviernos más crudos. En primavera se  descongela, y pronto vuelve a saltar como si nada hubiera ocurrido.</a:t>
            </a:r>
            <a:r>
              <a:rPr lang="es-MX" sz="2000">
                <a:solidFill>
                  <a:srgbClr val="CCFFCC"/>
                </a:solidFill>
                <a:effectLst/>
                <a:latin typeface="Arial" charset="0"/>
              </a:rPr>
              <a:t> </a:t>
            </a:r>
            <a:r>
              <a:rPr lang="es-MX" sz="2000">
                <a:solidFill>
                  <a:srgbClr val="FF3399"/>
                </a:solidFill>
                <a:effectLst/>
                <a:latin typeface="Arial" charset="0"/>
              </a:rPr>
              <a:t>(Berndorff, 2004, p.62).</a:t>
            </a:r>
            <a:endParaRPr lang="en-US" sz="2000">
              <a:solidFill>
                <a:srgbClr val="FF3399"/>
              </a:solidFill>
              <a:effectLst/>
              <a:latin typeface="Arial" charset="0"/>
            </a:endParaRPr>
          </a:p>
          <a:p>
            <a:pPr algn="just">
              <a:spcBef>
                <a:spcPct val="50000"/>
              </a:spcBef>
            </a:pPr>
            <a:endParaRPr lang="es-MX" sz="2000">
              <a:effectLst/>
              <a:latin typeface="Arial" charset="0"/>
            </a:endParaRPr>
          </a:p>
        </p:txBody>
      </p:sp>
      <p:sp>
        <p:nvSpPr>
          <p:cNvPr id="21513" name="Line 9"/>
          <p:cNvSpPr>
            <a:spLocks noChangeShapeType="1"/>
          </p:cNvSpPr>
          <p:nvPr/>
        </p:nvSpPr>
        <p:spPr bwMode="auto">
          <a:xfrm flipV="1">
            <a:off x="468313" y="3933825"/>
            <a:ext cx="1184275" cy="28575"/>
          </a:xfrm>
          <a:prstGeom prst="line">
            <a:avLst/>
          </a:prstGeom>
          <a:noFill/>
          <a:ln w="57150">
            <a:solidFill>
              <a:srgbClr val="FF6600"/>
            </a:solidFill>
            <a:round/>
            <a:headEnd/>
            <a:tailEnd type="triangle" w="med" len="med"/>
          </a:ln>
          <a:effectLst/>
        </p:spPr>
        <p:txBody>
          <a:bodyPr/>
          <a:lstStyle/>
          <a:p>
            <a:pPr>
              <a:defRPr/>
            </a:pPr>
            <a:endParaRPr lang="en-US"/>
          </a:p>
        </p:txBody>
      </p:sp>
      <p:sp>
        <p:nvSpPr>
          <p:cNvPr id="21514" name="Line 10"/>
          <p:cNvSpPr>
            <a:spLocks noChangeShapeType="1"/>
          </p:cNvSpPr>
          <p:nvPr/>
        </p:nvSpPr>
        <p:spPr bwMode="auto">
          <a:xfrm flipH="1">
            <a:off x="7524750" y="4005263"/>
            <a:ext cx="1335088" cy="0"/>
          </a:xfrm>
          <a:prstGeom prst="line">
            <a:avLst/>
          </a:prstGeom>
          <a:noFill/>
          <a:ln w="57150">
            <a:solidFill>
              <a:srgbClr val="FF6600"/>
            </a:solidFill>
            <a:round/>
            <a:headEnd/>
            <a:tailEnd type="triangle" w="med" len="med"/>
          </a:ln>
          <a:effectLst/>
        </p:spPr>
        <p:txBody>
          <a:bodyPr/>
          <a:lstStyle/>
          <a:p>
            <a:pPr>
              <a:defRPr/>
            </a:pPr>
            <a:endParaRPr lang="en-US"/>
          </a:p>
        </p:txBody>
      </p:sp>
      <p:sp>
        <p:nvSpPr>
          <p:cNvPr id="21515" name="Rectangle 11"/>
          <p:cNvSpPr>
            <a:spLocks noChangeArrowheads="1"/>
          </p:cNvSpPr>
          <p:nvPr/>
        </p:nvSpPr>
        <p:spPr bwMode="auto">
          <a:xfrm>
            <a:off x="2190750" y="1100138"/>
            <a:ext cx="4470400" cy="457200"/>
          </a:xfrm>
          <a:prstGeom prst="rect">
            <a:avLst/>
          </a:prstGeom>
          <a:noFill/>
          <a:ln w="9525">
            <a:noFill/>
            <a:miter lim="800000"/>
            <a:headEnd/>
            <a:tailEnd/>
          </a:ln>
        </p:spPr>
        <p:txBody>
          <a:bodyPr wrap="none">
            <a:spAutoFit/>
          </a:bodyPr>
          <a:lstStyle/>
          <a:p>
            <a:r>
              <a:rPr lang="es-MX" sz="2400">
                <a:solidFill>
                  <a:srgbClr val="990099"/>
                </a:solidFill>
                <a:effectLst/>
                <a:latin typeface="Garamond" pitchFamily="18" charset="0"/>
              </a:rPr>
              <a:t>Si la frase tiene </a:t>
            </a:r>
            <a:r>
              <a:rPr lang="es-MX" sz="2400" b="1">
                <a:solidFill>
                  <a:srgbClr val="990099"/>
                </a:solidFill>
                <a:effectLst/>
                <a:latin typeface="Garamond" pitchFamily="18" charset="0"/>
              </a:rPr>
              <a:t>más de 40 palabras</a:t>
            </a:r>
          </a:p>
        </p:txBody>
      </p:sp>
      <p:sp>
        <p:nvSpPr>
          <p:cNvPr id="21516" name="Text Box 12"/>
          <p:cNvSpPr txBox="1">
            <a:spLocks noChangeArrowheads="1"/>
          </p:cNvSpPr>
          <p:nvPr/>
        </p:nvSpPr>
        <p:spPr bwMode="auto">
          <a:xfrm>
            <a:off x="395288" y="3108325"/>
            <a:ext cx="1173162" cy="641350"/>
          </a:xfrm>
          <a:prstGeom prst="rect">
            <a:avLst/>
          </a:prstGeom>
          <a:noFill/>
          <a:ln w="9525">
            <a:noFill/>
            <a:miter lim="800000"/>
            <a:headEnd/>
            <a:tailEnd/>
          </a:ln>
          <a:effectLst/>
        </p:spPr>
        <p:txBody>
          <a:bodyPr>
            <a:spAutoFit/>
          </a:bodyPr>
          <a:lstStyle/>
          <a:p>
            <a:pPr>
              <a:defRPr/>
            </a:pPr>
            <a:r>
              <a:rPr lang="es-MX" b="1">
                <a:effectLst>
                  <a:outerShdw blurRad="38100" dist="38100" dir="2700000" algn="tl">
                    <a:srgbClr val="FFFFFF"/>
                  </a:outerShdw>
                </a:effectLst>
              </a:rPr>
              <a:t>1.3 cms ó 5 espacios</a:t>
            </a:r>
            <a:endParaRPr lang="en-US" b="1">
              <a:effectLst>
                <a:outerShdw blurRad="38100" dist="38100" dir="2700000" algn="tl">
                  <a:srgbClr val="FFFFFF"/>
                </a:outerShdw>
              </a:effectLst>
            </a:endParaRPr>
          </a:p>
        </p:txBody>
      </p:sp>
      <p:sp>
        <p:nvSpPr>
          <p:cNvPr id="21517" name="Text Box 13"/>
          <p:cNvSpPr txBox="1">
            <a:spLocks noChangeArrowheads="1"/>
          </p:cNvSpPr>
          <p:nvPr/>
        </p:nvSpPr>
        <p:spPr bwMode="auto">
          <a:xfrm>
            <a:off x="8532813" y="6308725"/>
            <a:ext cx="427037"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11</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p:cTn id="7" dur="1000" fill="hold"/>
                                        <p:tgtEl>
                                          <p:spTgt spid="21512"/>
                                        </p:tgtEl>
                                        <p:attrNameLst>
                                          <p:attrName>ppt_x</p:attrName>
                                        </p:attrNameLst>
                                      </p:cBhvr>
                                      <p:tavLst>
                                        <p:tav tm="0">
                                          <p:val>
                                            <p:strVal val="#ppt_x-.2"/>
                                          </p:val>
                                        </p:tav>
                                        <p:tav tm="100000">
                                          <p:val>
                                            <p:strVal val="#ppt_x"/>
                                          </p:val>
                                        </p:tav>
                                      </p:tavLst>
                                    </p:anim>
                                    <p:anim calcmode="lin" valueType="num">
                                      <p:cBhvr>
                                        <p:cTn id="8" dur="1000" fill="hold"/>
                                        <p:tgtEl>
                                          <p:spTgt spid="215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1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1511"/>
                                        </p:tgtEl>
                                        <p:attrNameLst>
                                          <p:attrName>style.visibility</p:attrName>
                                        </p:attrNameLst>
                                      </p:cBhvr>
                                      <p:to>
                                        <p:strVal val="visible"/>
                                      </p:to>
                                    </p:set>
                                    <p:anim calcmode="lin" valueType="num">
                                      <p:cBhvr>
                                        <p:cTn id="12" dur="1000" fill="hold"/>
                                        <p:tgtEl>
                                          <p:spTgt spid="21511"/>
                                        </p:tgtEl>
                                        <p:attrNameLst>
                                          <p:attrName>ppt_x</p:attrName>
                                        </p:attrNameLst>
                                      </p:cBhvr>
                                      <p:tavLst>
                                        <p:tav tm="0">
                                          <p:val>
                                            <p:strVal val="#ppt_x-.2"/>
                                          </p:val>
                                        </p:tav>
                                        <p:tav tm="100000">
                                          <p:val>
                                            <p:strVal val="#ppt_x"/>
                                          </p:val>
                                        </p:tav>
                                      </p:tavLst>
                                    </p:anim>
                                    <p:anim calcmode="lin" valueType="num">
                                      <p:cBhvr>
                                        <p:cTn id="13" dur="1000" fill="hold"/>
                                        <p:tgtEl>
                                          <p:spTgt spid="215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511"/>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21513"/>
                                        </p:tgtEl>
                                        <p:attrNameLst>
                                          <p:attrName>style.visibility</p:attrName>
                                        </p:attrNameLst>
                                      </p:cBhvr>
                                      <p:to>
                                        <p:strVal val="visible"/>
                                      </p:to>
                                    </p:set>
                                    <p:anim calcmode="lin" valueType="num">
                                      <p:cBhvr>
                                        <p:cTn id="19" dur="1000" fill="hold"/>
                                        <p:tgtEl>
                                          <p:spTgt spid="215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21513"/>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21513"/>
                                        </p:tgtEl>
                                        <p:attrNameLst>
                                          <p:attrName>ppt_y</p:attrName>
                                        </p:attrNameLst>
                                      </p:cBhvr>
                                      <p:tavLst>
                                        <p:tav tm="0">
                                          <p:val>
                                            <p:strVal val="#ppt_y"/>
                                          </p:val>
                                        </p:tav>
                                        <p:tav tm="100000">
                                          <p:val>
                                            <p:strVal val="#ppt_y"/>
                                          </p:val>
                                        </p:tav>
                                      </p:tavLst>
                                    </p:anim>
                                    <p:animEffect transition="in" filter="fade">
                                      <p:cBhvr>
                                        <p:cTn id="22" dur="1000"/>
                                        <p:tgtEl>
                                          <p:spTgt spid="21513"/>
                                        </p:tgtEl>
                                      </p:cBhvr>
                                    </p:animEffect>
                                  </p:childTnLst>
                                </p:cTn>
                              </p:par>
                              <p:par>
                                <p:cTn id="23" presetID="48" presetClass="entr" presetSubtype="0" accel="50000" fill="hold" nodeType="withEffect">
                                  <p:stCondLst>
                                    <p:cond delay="0"/>
                                  </p:stCondLst>
                                  <p:childTnLst>
                                    <p:set>
                                      <p:cBhvr>
                                        <p:cTn id="24" dur="1" fill="hold">
                                          <p:stCondLst>
                                            <p:cond delay="0"/>
                                          </p:stCondLst>
                                        </p:cTn>
                                        <p:tgtEl>
                                          <p:spTgt spid="21514"/>
                                        </p:tgtEl>
                                        <p:attrNameLst>
                                          <p:attrName>style.visibility</p:attrName>
                                        </p:attrNameLst>
                                      </p:cBhvr>
                                      <p:to>
                                        <p:strVal val="visible"/>
                                      </p:to>
                                    </p:set>
                                    <p:anim calcmode="lin" valueType="num">
                                      <p:cBhvr>
                                        <p:cTn id="25" dur="1000" fill="hold"/>
                                        <p:tgtEl>
                                          <p:spTgt spid="215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1514"/>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1514"/>
                                        </p:tgtEl>
                                        <p:attrNameLst>
                                          <p:attrName>ppt_y</p:attrName>
                                        </p:attrNameLst>
                                      </p:cBhvr>
                                      <p:tavLst>
                                        <p:tav tm="0">
                                          <p:val>
                                            <p:strVal val="#ppt_y"/>
                                          </p:val>
                                        </p:tav>
                                        <p:tav tm="100000">
                                          <p:val>
                                            <p:strVal val="#ppt_y"/>
                                          </p:val>
                                        </p:tav>
                                      </p:tavLst>
                                    </p:anim>
                                    <p:animEffect transition="in" filter="fade">
                                      <p:cBhvr>
                                        <p:cTn id="28" dur="1000"/>
                                        <p:tgtEl>
                                          <p:spTgt spid="2151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1516"/>
                                        </p:tgtEl>
                                        <p:attrNameLst>
                                          <p:attrName>style.visibility</p:attrName>
                                        </p:attrNameLst>
                                      </p:cBhvr>
                                      <p:to>
                                        <p:strVal val="visible"/>
                                      </p:to>
                                    </p:set>
                                    <p:animEffect transition="in" filter="wipe(down)">
                                      <p:cBhvr>
                                        <p:cTn id="33" dur="580">
                                          <p:stCondLst>
                                            <p:cond delay="0"/>
                                          </p:stCondLst>
                                        </p:cTn>
                                        <p:tgtEl>
                                          <p:spTgt spid="21516"/>
                                        </p:tgtEl>
                                      </p:cBhvr>
                                    </p:animEffect>
                                    <p:anim calcmode="lin" valueType="num">
                                      <p:cBhvr>
                                        <p:cTn id="34" dur="1822" tmFilter="0,0; 0.14,0.36; 0.43,0.73; 0.71,0.91; 1.0,1.0">
                                          <p:stCondLst>
                                            <p:cond delay="0"/>
                                          </p:stCondLst>
                                        </p:cTn>
                                        <p:tgtEl>
                                          <p:spTgt spid="2151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151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151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151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1516"/>
                                        </p:tgtEl>
                                        <p:attrNameLst>
                                          <p:attrName>ppt_y</p:attrName>
                                        </p:attrNameLst>
                                      </p:cBhvr>
                                      <p:tavLst>
                                        <p:tav tm="0" fmla="#ppt_y-sin(pi*$)/81">
                                          <p:val>
                                            <p:fltVal val="0"/>
                                          </p:val>
                                        </p:tav>
                                        <p:tav tm="100000">
                                          <p:val>
                                            <p:fltVal val="1"/>
                                          </p:val>
                                        </p:tav>
                                      </p:tavLst>
                                    </p:anim>
                                    <p:animScale>
                                      <p:cBhvr>
                                        <p:cTn id="39" dur="26">
                                          <p:stCondLst>
                                            <p:cond delay="650"/>
                                          </p:stCondLst>
                                        </p:cTn>
                                        <p:tgtEl>
                                          <p:spTgt spid="21516"/>
                                        </p:tgtEl>
                                      </p:cBhvr>
                                      <p:to x="100000" y="60000"/>
                                    </p:animScale>
                                    <p:animScale>
                                      <p:cBhvr>
                                        <p:cTn id="40" dur="166" decel="50000">
                                          <p:stCondLst>
                                            <p:cond delay="676"/>
                                          </p:stCondLst>
                                        </p:cTn>
                                        <p:tgtEl>
                                          <p:spTgt spid="21516"/>
                                        </p:tgtEl>
                                      </p:cBhvr>
                                      <p:to x="100000" y="100000"/>
                                    </p:animScale>
                                    <p:animScale>
                                      <p:cBhvr>
                                        <p:cTn id="41" dur="26">
                                          <p:stCondLst>
                                            <p:cond delay="1312"/>
                                          </p:stCondLst>
                                        </p:cTn>
                                        <p:tgtEl>
                                          <p:spTgt spid="21516"/>
                                        </p:tgtEl>
                                      </p:cBhvr>
                                      <p:to x="100000" y="80000"/>
                                    </p:animScale>
                                    <p:animScale>
                                      <p:cBhvr>
                                        <p:cTn id="42" dur="166" decel="50000">
                                          <p:stCondLst>
                                            <p:cond delay="1338"/>
                                          </p:stCondLst>
                                        </p:cTn>
                                        <p:tgtEl>
                                          <p:spTgt spid="21516"/>
                                        </p:tgtEl>
                                      </p:cBhvr>
                                      <p:to x="100000" y="100000"/>
                                    </p:animScale>
                                    <p:animScale>
                                      <p:cBhvr>
                                        <p:cTn id="43" dur="26">
                                          <p:stCondLst>
                                            <p:cond delay="1642"/>
                                          </p:stCondLst>
                                        </p:cTn>
                                        <p:tgtEl>
                                          <p:spTgt spid="21516"/>
                                        </p:tgtEl>
                                      </p:cBhvr>
                                      <p:to x="100000" y="90000"/>
                                    </p:animScale>
                                    <p:animScale>
                                      <p:cBhvr>
                                        <p:cTn id="44" dur="166" decel="50000">
                                          <p:stCondLst>
                                            <p:cond delay="1668"/>
                                          </p:stCondLst>
                                        </p:cTn>
                                        <p:tgtEl>
                                          <p:spTgt spid="21516"/>
                                        </p:tgtEl>
                                      </p:cBhvr>
                                      <p:to x="100000" y="100000"/>
                                    </p:animScale>
                                    <p:animScale>
                                      <p:cBhvr>
                                        <p:cTn id="45" dur="26">
                                          <p:stCondLst>
                                            <p:cond delay="1808"/>
                                          </p:stCondLst>
                                        </p:cTn>
                                        <p:tgtEl>
                                          <p:spTgt spid="21516"/>
                                        </p:tgtEl>
                                      </p:cBhvr>
                                      <p:to x="100000" y="95000"/>
                                    </p:animScale>
                                    <p:animScale>
                                      <p:cBhvr>
                                        <p:cTn id="46" dur="166" decel="50000">
                                          <p:stCondLst>
                                            <p:cond delay="1834"/>
                                          </p:stCondLst>
                                        </p:cTn>
                                        <p:tgtEl>
                                          <p:spTgt spid="2151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0" nodeType="clickEffect">
                                  <p:stCondLst>
                                    <p:cond delay="0"/>
                                  </p:stCondLst>
                                  <p:childTnLst>
                                    <p:anim calcmode="lin" valueType="num">
                                      <p:cBhvr additive="base">
                                        <p:cTn id="50" dur="500"/>
                                        <p:tgtEl>
                                          <p:spTgt spid="21507"/>
                                        </p:tgtEl>
                                        <p:attrNameLst>
                                          <p:attrName>ppt_x</p:attrName>
                                        </p:attrNameLst>
                                      </p:cBhvr>
                                      <p:tavLst>
                                        <p:tav tm="0">
                                          <p:val>
                                            <p:strVal val="ppt_x"/>
                                          </p:val>
                                        </p:tav>
                                        <p:tav tm="100000">
                                          <p:val>
                                            <p:strVal val="ppt_x"/>
                                          </p:val>
                                        </p:tav>
                                      </p:tavLst>
                                    </p:anim>
                                    <p:anim calcmode="lin" valueType="num">
                                      <p:cBhvr additive="base">
                                        <p:cTn id="51" dur="500"/>
                                        <p:tgtEl>
                                          <p:spTgt spid="21507"/>
                                        </p:tgtEl>
                                        <p:attrNameLst>
                                          <p:attrName>ppt_y</p:attrName>
                                        </p:attrNameLst>
                                      </p:cBhvr>
                                      <p:tavLst>
                                        <p:tav tm="0">
                                          <p:val>
                                            <p:strVal val="ppt_y"/>
                                          </p:val>
                                        </p:tav>
                                        <p:tav tm="100000">
                                          <p:val>
                                            <p:strVal val="1+ppt_h/2"/>
                                          </p:val>
                                        </p:tav>
                                      </p:tavLst>
                                    </p:anim>
                                    <p:set>
                                      <p:cBhvr>
                                        <p:cTn id="52" dur="1" fill="hold">
                                          <p:stCondLst>
                                            <p:cond delay="499"/>
                                          </p:stCondLst>
                                        </p:cTn>
                                        <p:tgtEl>
                                          <p:spTgt spid="21507"/>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21508"/>
                                        </p:tgtEl>
                                        <p:attrNameLst>
                                          <p:attrName>ppt_x</p:attrName>
                                        </p:attrNameLst>
                                      </p:cBhvr>
                                      <p:tavLst>
                                        <p:tav tm="0">
                                          <p:val>
                                            <p:strVal val="ppt_x"/>
                                          </p:val>
                                        </p:tav>
                                        <p:tav tm="100000">
                                          <p:val>
                                            <p:strVal val="ppt_x"/>
                                          </p:val>
                                        </p:tav>
                                      </p:tavLst>
                                    </p:anim>
                                    <p:anim calcmode="lin" valueType="num">
                                      <p:cBhvr additive="base">
                                        <p:cTn id="55" dur="500"/>
                                        <p:tgtEl>
                                          <p:spTgt spid="21508"/>
                                        </p:tgtEl>
                                        <p:attrNameLst>
                                          <p:attrName>ppt_y</p:attrName>
                                        </p:attrNameLst>
                                      </p:cBhvr>
                                      <p:tavLst>
                                        <p:tav tm="0">
                                          <p:val>
                                            <p:strVal val="ppt_y"/>
                                          </p:val>
                                        </p:tav>
                                        <p:tav tm="100000">
                                          <p:val>
                                            <p:strVal val="1+ppt_h/2"/>
                                          </p:val>
                                        </p:tav>
                                      </p:tavLst>
                                    </p:anim>
                                    <p:set>
                                      <p:cBhvr>
                                        <p:cTn id="56" dur="1" fill="hold">
                                          <p:stCondLst>
                                            <p:cond delay="499"/>
                                          </p:stCondLst>
                                        </p:cTn>
                                        <p:tgtEl>
                                          <p:spTgt spid="21508"/>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21509"/>
                                        </p:tgtEl>
                                        <p:attrNameLst>
                                          <p:attrName>ppt_x</p:attrName>
                                        </p:attrNameLst>
                                      </p:cBhvr>
                                      <p:tavLst>
                                        <p:tav tm="0">
                                          <p:val>
                                            <p:strVal val="ppt_x"/>
                                          </p:val>
                                        </p:tav>
                                        <p:tav tm="100000">
                                          <p:val>
                                            <p:strVal val="ppt_x"/>
                                          </p:val>
                                        </p:tav>
                                      </p:tavLst>
                                    </p:anim>
                                    <p:anim calcmode="lin" valueType="num">
                                      <p:cBhvr additive="base">
                                        <p:cTn id="59" dur="500"/>
                                        <p:tgtEl>
                                          <p:spTgt spid="21509"/>
                                        </p:tgtEl>
                                        <p:attrNameLst>
                                          <p:attrName>ppt_y</p:attrName>
                                        </p:attrNameLst>
                                      </p:cBhvr>
                                      <p:tavLst>
                                        <p:tav tm="0">
                                          <p:val>
                                            <p:strVal val="ppt_y"/>
                                          </p:val>
                                        </p:tav>
                                        <p:tav tm="100000">
                                          <p:val>
                                            <p:strVal val="1+ppt_h/2"/>
                                          </p:val>
                                        </p:tav>
                                      </p:tavLst>
                                    </p:anim>
                                    <p:set>
                                      <p:cBhvr>
                                        <p:cTn id="60" dur="1" fill="hold">
                                          <p:stCondLst>
                                            <p:cond delay="499"/>
                                          </p:stCondLst>
                                        </p:cTn>
                                        <p:tgtEl>
                                          <p:spTgt spid="21509"/>
                                        </p:tgtEl>
                                        <p:attrNameLst>
                                          <p:attrName>style.visibility</p:attrName>
                                        </p:attrNameLst>
                                      </p:cBhvr>
                                      <p:to>
                                        <p:strVal val="hidden"/>
                                      </p:to>
                                    </p:set>
                                  </p:childTnLst>
                                </p:cTn>
                              </p:par>
                              <p:par>
                                <p:cTn id="61" presetID="2" presetClass="exit" presetSubtype="4" fill="hold" grpId="0" nodeType="withEffect" nodePh="1">
                                  <p:stCondLst>
                                    <p:cond delay="0"/>
                                  </p:stCondLst>
                                  <p:endCondLst>
                                    <p:cond evt="begin" delay="0">
                                      <p:tn val="61"/>
                                    </p:cond>
                                  </p:endCondLst>
                                  <p:childTnLst>
                                    <p:anim calcmode="lin" valueType="num">
                                      <p:cBhvr additive="base">
                                        <p:cTn id="62" dur="500"/>
                                        <p:tgtEl>
                                          <p:spTgt spid="21510"/>
                                        </p:tgtEl>
                                        <p:attrNameLst>
                                          <p:attrName>ppt_x</p:attrName>
                                        </p:attrNameLst>
                                      </p:cBhvr>
                                      <p:tavLst>
                                        <p:tav tm="0">
                                          <p:val>
                                            <p:strVal val="ppt_x"/>
                                          </p:val>
                                        </p:tav>
                                        <p:tav tm="100000">
                                          <p:val>
                                            <p:strVal val="ppt_x"/>
                                          </p:val>
                                        </p:tav>
                                      </p:tavLst>
                                    </p:anim>
                                    <p:anim calcmode="lin" valueType="num">
                                      <p:cBhvr additive="base">
                                        <p:cTn id="63" dur="500"/>
                                        <p:tgtEl>
                                          <p:spTgt spid="21510"/>
                                        </p:tgtEl>
                                        <p:attrNameLst>
                                          <p:attrName>ppt_y</p:attrName>
                                        </p:attrNameLst>
                                      </p:cBhvr>
                                      <p:tavLst>
                                        <p:tav tm="0">
                                          <p:val>
                                            <p:strVal val="ppt_y"/>
                                          </p:val>
                                        </p:tav>
                                        <p:tav tm="100000">
                                          <p:val>
                                            <p:strVal val="1+ppt_h/2"/>
                                          </p:val>
                                        </p:tav>
                                      </p:tavLst>
                                    </p:anim>
                                    <p:set>
                                      <p:cBhvr>
                                        <p:cTn id="64" dur="1" fill="hold">
                                          <p:stCondLst>
                                            <p:cond delay="499"/>
                                          </p:stCondLst>
                                        </p:cTn>
                                        <p:tgtEl>
                                          <p:spTgt spid="21510"/>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21511"/>
                                        </p:tgtEl>
                                        <p:attrNameLst>
                                          <p:attrName>ppt_x</p:attrName>
                                        </p:attrNameLst>
                                      </p:cBhvr>
                                      <p:tavLst>
                                        <p:tav tm="0">
                                          <p:val>
                                            <p:strVal val="ppt_x"/>
                                          </p:val>
                                        </p:tav>
                                        <p:tav tm="100000">
                                          <p:val>
                                            <p:strVal val="ppt_x"/>
                                          </p:val>
                                        </p:tav>
                                      </p:tavLst>
                                    </p:anim>
                                    <p:anim calcmode="lin" valueType="num">
                                      <p:cBhvr additive="base">
                                        <p:cTn id="67" dur="500"/>
                                        <p:tgtEl>
                                          <p:spTgt spid="21511"/>
                                        </p:tgtEl>
                                        <p:attrNameLst>
                                          <p:attrName>ppt_y</p:attrName>
                                        </p:attrNameLst>
                                      </p:cBhvr>
                                      <p:tavLst>
                                        <p:tav tm="0">
                                          <p:val>
                                            <p:strVal val="ppt_y"/>
                                          </p:val>
                                        </p:tav>
                                        <p:tav tm="100000">
                                          <p:val>
                                            <p:strVal val="1+ppt_h/2"/>
                                          </p:val>
                                        </p:tav>
                                      </p:tavLst>
                                    </p:anim>
                                    <p:set>
                                      <p:cBhvr>
                                        <p:cTn id="68" dur="1" fill="hold">
                                          <p:stCondLst>
                                            <p:cond delay="499"/>
                                          </p:stCondLst>
                                        </p:cTn>
                                        <p:tgtEl>
                                          <p:spTgt spid="21511"/>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21512"/>
                                        </p:tgtEl>
                                        <p:attrNameLst>
                                          <p:attrName>ppt_x</p:attrName>
                                        </p:attrNameLst>
                                      </p:cBhvr>
                                      <p:tavLst>
                                        <p:tav tm="0">
                                          <p:val>
                                            <p:strVal val="ppt_x"/>
                                          </p:val>
                                        </p:tav>
                                        <p:tav tm="100000">
                                          <p:val>
                                            <p:strVal val="ppt_x"/>
                                          </p:val>
                                        </p:tav>
                                      </p:tavLst>
                                    </p:anim>
                                    <p:anim calcmode="lin" valueType="num">
                                      <p:cBhvr additive="base">
                                        <p:cTn id="71" dur="500"/>
                                        <p:tgtEl>
                                          <p:spTgt spid="21512"/>
                                        </p:tgtEl>
                                        <p:attrNameLst>
                                          <p:attrName>ppt_y</p:attrName>
                                        </p:attrNameLst>
                                      </p:cBhvr>
                                      <p:tavLst>
                                        <p:tav tm="0">
                                          <p:val>
                                            <p:strVal val="ppt_y"/>
                                          </p:val>
                                        </p:tav>
                                        <p:tav tm="100000">
                                          <p:val>
                                            <p:strVal val="1+ppt_h/2"/>
                                          </p:val>
                                        </p:tav>
                                      </p:tavLst>
                                    </p:anim>
                                    <p:set>
                                      <p:cBhvr>
                                        <p:cTn id="72" dur="1" fill="hold">
                                          <p:stCondLst>
                                            <p:cond delay="499"/>
                                          </p:stCondLst>
                                        </p:cTn>
                                        <p:tgtEl>
                                          <p:spTgt spid="21512"/>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21513"/>
                                        </p:tgtEl>
                                        <p:attrNameLst>
                                          <p:attrName>ppt_x</p:attrName>
                                        </p:attrNameLst>
                                      </p:cBhvr>
                                      <p:tavLst>
                                        <p:tav tm="0">
                                          <p:val>
                                            <p:strVal val="ppt_x"/>
                                          </p:val>
                                        </p:tav>
                                        <p:tav tm="100000">
                                          <p:val>
                                            <p:strVal val="ppt_x"/>
                                          </p:val>
                                        </p:tav>
                                      </p:tavLst>
                                    </p:anim>
                                    <p:anim calcmode="lin" valueType="num">
                                      <p:cBhvr additive="base">
                                        <p:cTn id="75" dur="500"/>
                                        <p:tgtEl>
                                          <p:spTgt spid="21513"/>
                                        </p:tgtEl>
                                        <p:attrNameLst>
                                          <p:attrName>ppt_y</p:attrName>
                                        </p:attrNameLst>
                                      </p:cBhvr>
                                      <p:tavLst>
                                        <p:tav tm="0">
                                          <p:val>
                                            <p:strVal val="ppt_y"/>
                                          </p:val>
                                        </p:tav>
                                        <p:tav tm="100000">
                                          <p:val>
                                            <p:strVal val="1+ppt_h/2"/>
                                          </p:val>
                                        </p:tav>
                                      </p:tavLst>
                                    </p:anim>
                                    <p:set>
                                      <p:cBhvr>
                                        <p:cTn id="76" dur="1" fill="hold">
                                          <p:stCondLst>
                                            <p:cond delay="499"/>
                                          </p:stCondLst>
                                        </p:cTn>
                                        <p:tgtEl>
                                          <p:spTgt spid="21513"/>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21514"/>
                                        </p:tgtEl>
                                        <p:attrNameLst>
                                          <p:attrName>ppt_x</p:attrName>
                                        </p:attrNameLst>
                                      </p:cBhvr>
                                      <p:tavLst>
                                        <p:tav tm="0">
                                          <p:val>
                                            <p:strVal val="ppt_x"/>
                                          </p:val>
                                        </p:tav>
                                        <p:tav tm="100000">
                                          <p:val>
                                            <p:strVal val="ppt_x"/>
                                          </p:val>
                                        </p:tav>
                                      </p:tavLst>
                                    </p:anim>
                                    <p:anim calcmode="lin" valueType="num">
                                      <p:cBhvr additive="base">
                                        <p:cTn id="79" dur="500"/>
                                        <p:tgtEl>
                                          <p:spTgt spid="21514"/>
                                        </p:tgtEl>
                                        <p:attrNameLst>
                                          <p:attrName>ppt_y</p:attrName>
                                        </p:attrNameLst>
                                      </p:cBhvr>
                                      <p:tavLst>
                                        <p:tav tm="0">
                                          <p:val>
                                            <p:strVal val="ppt_y"/>
                                          </p:val>
                                        </p:tav>
                                        <p:tav tm="100000">
                                          <p:val>
                                            <p:strVal val="1+ppt_h/2"/>
                                          </p:val>
                                        </p:tav>
                                      </p:tavLst>
                                    </p:anim>
                                    <p:set>
                                      <p:cBhvr>
                                        <p:cTn id="80" dur="1" fill="hold">
                                          <p:stCondLst>
                                            <p:cond delay="499"/>
                                          </p:stCondLst>
                                        </p:cTn>
                                        <p:tgtEl>
                                          <p:spTgt spid="21514"/>
                                        </p:tgtEl>
                                        <p:attrNameLst>
                                          <p:attrName>style.visibility</p:attrName>
                                        </p:attrNameLst>
                                      </p:cBhvr>
                                      <p:to>
                                        <p:strVal val="hidden"/>
                                      </p:to>
                                    </p:set>
                                  </p:childTnLst>
                                </p:cTn>
                              </p:par>
                              <p:par>
                                <p:cTn id="81" presetID="2" presetClass="exit" presetSubtype="4" fill="hold" grpId="0" nodeType="withEffect">
                                  <p:stCondLst>
                                    <p:cond delay="0"/>
                                  </p:stCondLst>
                                  <p:childTnLst>
                                    <p:anim calcmode="lin" valueType="num">
                                      <p:cBhvr additive="base">
                                        <p:cTn id="82" dur="500"/>
                                        <p:tgtEl>
                                          <p:spTgt spid="21515"/>
                                        </p:tgtEl>
                                        <p:attrNameLst>
                                          <p:attrName>ppt_x</p:attrName>
                                        </p:attrNameLst>
                                      </p:cBhvr>
                                      <p:tavLst>
                                        <p:tav tm="0">
                                          <p:val>
                                            <p:strVal val="ppt_x"/>
                                          </p:val>
                                        </p:tav>
                                        <p:tav tm="100000">
                                          <p:val>
                                            <p:strVal val="ppt_x"/>
                                          </p:val>
                                        </p:tav>
                                      </p:tavLst>
                                    </p:anim>
                                    <p:anim calcmode="lin" valueType="num">
                                      <p:cBhvr additive="base">
                                        <p:cTn id="83" dur="500"/>
                                        <p:tgtEl>
                                          <p:spTgt spid="21515"/>
                                        </p:tgtEl>
                                        <p:attrNameLst>
                                          <p:attrName>ppt_y</p:attrName>
                                        </p:attrNameLst>
                                      </p:cBhvr>
                                      <p:tavLst>
                                        <p:tav tm="0">
                                          <p:val>
                                            <p:strVal val="ppt_y"/>
                                          </p:val>
                                        </p:tav>
                                        <p:tav tm="100000">
                                          <p:val>
                                            <p:strVal val="1+ppt_h/2"/>
                                          </p:val>
                                        </p:tav>
                                      </p:tavLst>
                                    </p:anim>
                                    <p:set>
                                      <p:cBhvr>
                                        <p:cTn id="84" dur="1" fill="hold">
                                          <p:stCondLst>
                                            <p:cond delay="499"/>
                                          </p:stCondLst>
                                        </p:cTn>
                                        <p:tgtEl>
                                          <p:spTgt spid="21515"/>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21516"/>
                                        </p:tgtEl>
                                        <p:attrNameLst>
                                          <p:attrName>ppt_x</p:attrName>
                                        </p:attrNameLst>
                                      </p:cBhvr>
                                      <p:tavLst>
                                        <p:tav tm="0">
                                          <p:val>
                                            <p:strVal val="ppt_x"/>
                                          </p:val>
                                        </p:tav>
                                        <p:tav tm="100000">
                                          <p:val>
                                            <p:strVal val="ppt_x"/>
                                          </p:val>
                                        </p:tav>
                                      </p:tavLst>
                                    </p:anim>
                                    <p:anim calcmode="lin" valueType="num">
                                      <p:cBhvr additive="base">
                                        <p:cTn id="87" dur="500"/>
                                        <p:tgtEl>
                                          <p:spTgt spid="21516"/>
                                        </p:tgtEl>
                                        <p:attrNameLst>
                                          <p:attrName>ppt_y</p:attrName>
                                        </p:attrNameLst>
                                      </p:cBhvr>
                                      <p:tavLst>
                                        <p:tav tm="0">
                                          <p:val>
                                            <p:strVal val="ppt_y"/>
                                          </p:val>
                                        </p:tav>
                                        <p:tav tm="100000">
                                          <p:val>
                                            <p:strVal val="1+ppt_h/2"/>
                                          </p:val>
                                        </p:tav>
                                      </p:tavLst>
                                    </p:anim>
                                    <p:set>
                                      <p:cBhvr>
                                        <p:cTn id="88" dur="1" fill="hold">
                                          <p:stCondLst>
                                            <p:cond delay="499"/>
                                          </p:stCondLst>
                                        </p:cTn>
                                        <p:tgtEl>
                                          <p:spTgt spid="215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10" grpId="0"/>
      <p:bldP spid="21511" grpId="0"/>
      <p:bldP spid="21511" grpId="1"/>
      <p:bldP spid="21512" grpId="0"/>
      <p:bldP spid="21512" grpId="1"/>
      <p:bldP spid="21515" grpId="0"/>
      <p:bldP spid="21516" grpId="0"/>
      <p:bldP spid="2151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440363" y="6491288"/>
            <a:ext cx="3421062" cy="366712"/>
          </a:xfrm>
          <a:prstGeom prst="rect">
            <a:avLst/>
          </a:prstGeom>
          <a:noFill/>
          <a:ln w="9525">
            <a:noFill/>
            <a:miter lim="800000"/>
            <a:headEnd/>
            <a:tailEnd/>
          </a:ln>
        </p:spPr>
        <p:txBody>
          <a:bodyPr>
            <a:spAutoFit/>
          </a:bodyPr>
          <a:lstStyle/>
          <a:p>
            <a:pPr eaLnBrk="1" hangingPunct="1">
              <a:spcBef>
                <a:spcPct val="50000"/>
              </a:spcBef>
            </a:pPr>
            <a:endParaRPr lang="es-MX">
              <a:effectLst/>
              <a:latin typeface="Monotype Corsiva" pitchFamily="66" charset="0"/>
            </a:endParaRPr>
          </a:p>
        </p:txBody>
      </p:sp>
      <p:sp>
        <p:nvSpPr>
          <p:cNvPr id="52227" name="Rectangle 3"/>
          <p:cNvSpPr>
            <a:spLocks noGrp="1" noChangeArrowheads="1"/>
          </p:cNvSpPr>
          <p:nvPr>
            <p:ph type="title"/>
          </p:nvPr>
        </p:nvSpPr>
        <p:spPr/>
        <p:txBody>
          <a:bodyPr/>
          <a:lstStyle/>
          <a:p>
            <a:pPr>
              <a:defRPr/>
            </a:pPr>
            <a:r>
              <a:rPr lang="es-MX" smtClean="0"/>
              <a:t>Citas en el texto. EJEMPLO</a:t>
            </a:r>
            <a:endParaRPr lang="en-US" smtClean="0"/>
          </a:p>
        </p:txBody>
      </p:sp>
      <p:pic>
        <p:nvPicPr>
          <p:cNvPr id="15364"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15365"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15366" name="Text Box 6"/>
          <p:cNvSpPr txBox="1">
            <a:spLocks noChangeArrowheads="1"/>
          </p:cNvSpPr>
          <p:nvPr/>
        </p:nvSpPr>
        <p:spPr bwMode="auto">
          <a:xfrm>
            <a:off x="1995488" y="2286000"/>
            <a:ext cx="184150" cy="366713"/>
          </a:xfrm>
          <a:prstGeom prst="rect">
            <a:avLst/>
          </a:prstGeom>
          <a:noFill/>
          <a:ln w="9525">
            <a:noFill/>
            <a:miter lim="800000"/>
            <a:headEnd/>
            <a:tailEnd/>
          </a:ln>
        </p:spPr>
        <p:txBody>
          <a:bodyPr wrap="none">
            <a:spAutoFit/>
          </a:bodyPr>
          <a:lstStyle/>
          <a:p>
            <a:pPr eaLnBrk="1" hangingPunct="1"/>
            <a:endParaRPr lang="es-MX">
              <a:solidFill>
                <a:schemeClr val="folHlink"/>
              </a:solidFill>
              <a:effectLst/>
              <a:latin typeface="Monotype Corsiva" pitchFamily="66" charset="0"/>
            </a:endParaRPr>
          </a:p>
        </p:txBody>
      </p:sp>
      <p:sp>
        <p:nvSpPr>
          <p:cNvPr id="52231" name="Text Box 7"/>
          <p:cNvSpPr txBox="1">
            <a:spLocks noChangeArrowheads="1"/>
          </p:cNvSpPr>
          <p:nvPr/>
        </p:nvSpPr>
        <p:spPr bwMode="auto">
          <a:xfrm>
            <a:off x="2341563" y="1316038"/>
            <a:ext cx="4908550" cy="519112"/>
          </a:xfrm>
          <a:prstGeom prst="rect">
            <a:avLst/>
          </a:prstGeom>
          <a:noFill/>
          <a:ln w="9525">
            <a:noFill/>
            <a:miter lim="800000"/>
            <a:headEnd/>
            <a:tailEnd/>
          </a:ln>
        </p:spPr>
        <p:txBody>
          <a:bodyPr wrap="none">
            <a:spAutoFit/>
          </a:bodyPr>
          <a:lstStyle/>
          <a:p>
            <a:pPr algn="ctr" eaLnBrk="1" hangingPunct="1"/>
            <a:r>
              <a:rPr lang="es-MX" sz="2800" b="1">
                <a:solidFill>
                  <a:srgbClr val="990099"/>
                </a:solidFill>
                <a:effectLst/>
                <a:latin typeface="Arial" charset="0"/>
              </a:rPr>
              <a:t>Si se repite el mismo autor</a:t>
            </a:r>
            <a:r>
              <a:rPr lang="es-MX" sz="2800">
                <a:solidFill>
                  <a:schemeClr val="folHlink"/>
                </a:solidFill>
                <a:effectLst/>
                <a:latin typeface="Arial" charset="0"/>
              </a:rPr>
              <a:t>. </a:t>
            </a:r>
            <a:endParaRPr lang="en-US" sz="2800">
              <a:solidFill>
                <a:schemeClr val="folHlink"/>
              </a:solidFill>
              <a:effectLst/>
              <a:latin typeface="Arial" charset="0"/>
            </a:endParaRPr>
          </a:p>
        </p:txBody>
      </p:sp>
      <p:sp>
        <p:nvSpPr>
          <p:cNvPr id="15368" name="Text Box 8"/>
          <p:cNvSpPr txBox="1">
            <a:spLocks noChangeArrowheads="1"/>
          </p:cNvSpPr>
          <p:nvPr/>
        </p:nvSpPr>
        <p:spPr bwMode="auto">
          <a:xfrm>
            <a:off x="2003425" y="2362200"/>
            <a:ext cx="5168900" cy="1066800"/>
          </a:xfrm>
          <a:prstGeom prst="rect">
            <a:avLst/>
          </a:prstGeom>
          <a:noFill/>
          <a:ln w="9525">
            <a:noFill/>
            <a:miter lim="800000"/>
            <a:headEnd/>
            <a:tailEnd/>
          </a:ln>
        </p:spPr>
        <p:txBody>
          <a:bodyPr>
            <a:spAutoFit/>
          </a:bodyPr>
          <a:lstStyle/>
          <a:p>
            <a:pPr eaLnBrk="1" hangingPunct="1">
              <a:buClr>
                <a:schemeClr val="folHlink"/>
              </a:buClr>
              <a:buFont typeface="Wingdings" pitchFamily="2" charset="2"/>
              <a:buNone/>
            </a:pPr>
            <a:endParaRPr lang="es-MX" sz="3200">
              <a:solidFill>
                <a:schemeClr val="folHlink"/>
              </a:solidFill>
              <a:effectLst/>
              <a:latin typeface="Monotype Corsiva" pitchFamily="66" charset="0"/>
            </a:endParaRPr>
          </a:p>
          <a:p>
            <a:pPr eaLnBrk="1" hangingPunct="1">
              <a:buClr>
                <a:schemeClr val="folHlink"/>
              </a:buClr>
              <a:buFont typeface="Wingdings" pitchFamily="2" charset="2"/>
              <a:buNone/>
            </a:pPr>
            <a:endParaRPr lang="es-MX" sz="3200">
              <a:solidFill>
                <a:schemeClr val="folHlink"/>
              </a:solidFill>
              <a:effectLst/>
              <a:latin typeface="Monotype Corsiva" pitchFamily="66" charset="0"/>
            </a:endParaRPr>
          </a:p>
        </p:txBody>
      </p:sp>
      <p:sp>
        <p:nvSpPr>
          <p:cNvPr id="15369" name="Rectangle 9"/>
          <p:cNvSpPr>
            <a:spLocks noChangeArrowheads="1"/>
          </p:cNvSpPr>
          <p:nvPr/>
        </p:nvSpPr>
        <p:spPr bwMode="auto">
          <a:xfrm>
            <a:off x="0" y="3246438"/>
            <a:ext cx="184150" cy="366712"/>
          </a:xfrm>
          <a:prstGeom prst="rect">
            <a:avLst/>
          </a:prstGeom>
          <a:noFill/>
          <a:ln w="9525">
            <a:noFill/>
            <a:miter lim="800000"/>
            <a:headEnd/>
            <a:tailEnd/>
          </a:ln>
        </p:spPr>
        <p:txBody>
          <a:bodyPr wrap="none" anchor="ctr">
            <a:spAutoFit/>
          </a:bodyPr>
          <a:lstStyle/>
          <a:p>
            <a:pPr eaLnBrk="1" hangingPunct="1"/>
            <a:endParaRPr lang="es-MX">
              <a:effectLst/>
              <a:latin typeface="Arial" charset="0"/>
            </a:endParaRPr>
          </a:p>
        </p:txBody>
      </p:sp>
      <p:sp>
        <p:nvSpPr>
          <p:cNvPr id="15370" name="Rectangle 10"/>
          <p:cNvSpPr>
            <a:spLocks noChangeArrowheads="1"/>
          </p:cNvSpPr>
          <p:nvPr/>
        </p:nvSpPr>
        <p:spPr bwMode="auto">
          <a:xfrm>
            <a:off x="0" y="3246438"/>
            <a:ext cx="184150" cy="366712"/>
          </a:xfrm>
          <a:prstGeom prst="rect">
            <a:avLst/>
          </a:prstGeom>
          <a:noFill/>
          <a:ln w="9525">
            <a:noFill/>
            <a:miter lim="800000"/>
            <a:headEnd/>
            <a:tailEnd/>
          </a:ln>
        </p:spPr>
        <p:txBody>
          <a:bodyPr wrap="none" anchor="ctr">
            <a:spAutoFit/>
          </a:bodyPr>
          <a:lstStyle/>
          <a:p>
            <a:pPr eaLnBrk="1" hangingPunct="1"/>
            <a:endParaRPr lang="es-MX">
              <a:effectLst/>
              <a:latin typeface="Arial" charset="0"/>
            </a:endParaRPr>
          </a:p>
        </p:txBody>
      </p:sp>
      <p:sp>
        <p:nvSpPr>
          <p:cNvPr id="52235" name="Text Box 11"/>
          <p:cNvSpPr txBox="1">
            <a:spLocks noChangeArrowheads="1"/>
          </p:cNvSpPr>
          <p:nvPr/>
        </p:nvSpPr>
        <p:spPr bwMode="auto">
          <a:xfrm>
            <a:off x="473075" y="2073275"/>
            <a:ext cx="7620000" cy="4492625"/>
          </a:xfrm>
          <a:prstGeom prst="rect">
            <a:avLst/>
          </a:prstGeom>
          <a:noFill/>
          <a:ln w="9525">
            <a:noFill/>
            <a:miter lim="800000"/>
            <a:headEnd/>
            <a:tailEnd/>
          </a:ln>
        </p:spPr>
        <p:txBody>
          <a:bodyPr>
            <a:spAutoFit/>
          </a:bodyPr>
          <a:lstStyle/>
          <a:p>
            <a:pPr eaLnBrk="1" hangingPunct="1"/>
            <a:r>
              <a:rPr lang="es-MX" sz="1600">
                <a:solidFill>
                  <a:srgbClr val="336600"/>
                </a:solidFill>
                <a:effectLst/>
                <a:latin typeface="Arial" charset="0"/>
              </a:rPr>
              <a:t>Para desempeñar su trabajo y lograr el objetivo de que las clases sean un éxito; además de ir sembrando el gusto, el deseo de participar en una clase virtual, el facilitador debe de “cultivar el servicio al cliente” (Foster, 1997, p.15), esto se logra siguiendo estas indicaciones:</a:t>
            </a:r>
          </a:p>
          <a:p>
            <a:pPr eaLnBrk="1" hangingPunct="1"/>
            <a:r>
              <a:rPr lang="es-MX" sz="1600">
                <a:solidFill>
                  <a:srgbClr val="336600"/>
                </a:solidFill>
                <a:effectLst/>
                <a:latin typeface="Arial" charset="0"/>
              </a:rPr>
              <a:t>“Ser fácil de localizar” (p.16) Tanto el alumno como el profesor tutor y/o titular cuando lo requieran deben de encontrar al facilitador para hacerlo partícipe de sus dudas, comentarios e indicaciones, por eso es importante que les comunique el lugar físico en donde se encuentra su área de trabajo, así como los medios de comunicación a través de los cuales se puede iniciar un contacto como: dirección de correo electrónico, número de messenger, icq y/o teléfono.</a:t>
            </a:r>
          </a:p>
          <a:p>
            <a:pPr eaLnBrk="1" hangingPunct="1"/>
            <a:r>
              <a:rPr lang="es-MX" sz="1600">
                <a:solidFill>
                  <a:srgbClr val="336600"/>
                </a:solidFill>
                <a:effectLst/>
                <a:latin typeface="Arial" charset="0"/>
              </a:rPr>
              <a:t>“Conocer el producto” (p.28) , es decir, conocer la clase virtual; existe un medio fácil y accesible para que esto sea posible: la página web de la materia o bien el curso en plataforma blackboard, sólo se necesita que el facilitador esté conectado a internet y en cuestiones de segundos accede al curso, donde lee acerca de las actividades de la materia, el equipo docente, las fechas de entrega, las políticas del curso y de evaluación, es importante conocer esta información porque “no hay nada que destruya la credibilidad con mayor rapidez que una mirada perdida y una mirada interrogativa como respuesta a una pregunta sencilla” (p.28).</a:t>
            </a:r>
            <a:endParaRPr lang="en-US" sz="1600">
              <a:solidFill>
                <a:srgbClr val="336600"/>
              </a:solidFill>
              <a:effectLst/>
              <a:latin typeface="Arial" charset="0"/>
            </a:endParaRPr>
          </a:p>
        </p:txBody>
      </p:sp>
      <p:sp>
        <p:nvSpPr>
          <p:cNvPr id="52236" name="Line 12"/>
          <p:cNvSpPr>
            <a:spLocks noChangeShapeType="1"/>
          </p:cNvSpPr>
          <p:nvPr/>
        </p:nvSpPr>
        <p:spPr bwMode="auto">
          <a:xfrm>
            <a:off x="4846638" y="2895600"/>
            <a:ext cx="1965325" cy="0"/>
          </a:xfrm>
          <a:prstGeom prst="line">
            <a:avLst/>
          </a:prstGeom>
          <a:noFill/>
          <a:ln w="38100">
            <a:solidFill>
              <a:srgbClr val="FF6600"/>
            </a:solidFill>
            <a:round/>
            <a:headEnd/>
            <a:tailEnd/>
          </a:ln>
          <a:effectLst/>
        </p:spPr>
        <p:txBody>
          <a:bodyPr/>
          <a:lstStyle/>
          <a:p>
            <a:pPr>
              <a:defRPr/>
            </a:pPr>
            <a:endParaRPr lang="en-US"/>
          </a:p>
        </p:txBody>
      </p:sp>
      <p:sp>
        <p:nvSpPr>
          <p:cNvPr id="52237" name="Line 13"/>
          <p:cNvSpPr>
            <a:spLocks noChangeShapeType="1"/>
          </p:cNvSpPr>
          <p:nvPr/>
        </p:nvSpPr>
        <p:spPr bwMode="auto">
          <a:xfrm>
            <a:off x="2489200" y="3340100"/>
            <a:ext cx="736600" cy="0"/>
          </a:xfrm>
          <a:prstGeom prst="line">
            <a:avLst/>
          </a:prstGeom>
          <a:noFill/>
          <a:ln w="38100">
            <a:solidFill>
              <a:srgbClr val="FF6600"/>
            </a:solidFill>
            <a:round/>
            <a:headEnd/>
            <a:tailEnd/>
          </a:ln>
          <a:effectLst/>
        </p:spPr>
        <p:txBody>
          <a:bodyPr/>
          <a:lstStyle/>
          <a:p>
            <a:pPr>
              <a:defRPr/>
            </a:pPr>
            <a:endParaRPr lang="en-US"/>
          </a:p>
        </p:txBody>
      </p:sp>
      <p:sp>
        <p:nvSpPr>
          <p:cNvPr id="52238" name="Line 14"/>
          <p:cNvSpPr>
            <a:spLocks noChangeShapeType="1"/>
          </p:cNvSpPr>
          <p:nvPr/>
        </p:nvSpPr>
        <p:spPr bwMode="auto">
          <a:xfrm>
            <a:off x="2503488" y="4814888"/>
            <a:ext cx="736600" cy="0"/>
          </a:xfrm>
          <a:prstGeom prst="line">
            <a:avLst/>
          </a:prstGeom>
          <a:noFill/>
          <a:ln w="38100">
            <a:solidFill>
              <a:srgbClr val="FF6600"/>
            </a:solidFill>
            <a:round/>
            <a:headEnd/>
            <a:tailEnd/>
          </a:ln>
          <a:effectLst/>
        </p:spPr>
        <p:txBody>
          <a:bodyPr/>
          <a:lstStyle/>
          <a:p>
            <a:pPr>
              <a:defRPr/>
            </a:pPr>
            <a:endParaRPr lang="en-US"/>
          </a:p>
        </p:txBody>
      </p:sp>
      <p:sp>
        <p:nvSpPr>
          <p:cNvPr id="52239" name="Line 15"/>
          <p:cNvSpPr>
            <a:spLocks noChangeShapeType="1"/>
          </p:cNvSpPr>
          <p:nvPr/>
        </p:nvSpPr>
        <p:spPr bwMode="auto">
          <a:xfrm>
            <a:off x="6415088" y="6554788"/>
            <a:ext cx="736600" cy="0"/>
          </a:xfrm>
          <a:prstGeom prst="line">
            <a:avLst/>
          </a:prstGeom>
          <a:noFill/>
          <a:ln w="38100">
            <a:solidFill>
              <a:srgbClr val="FF6600"/>
            </a:solidFill>
            <a:round/>
            <a:headEnd/>
            <a:tailEnd/>
          </a:ln>
          <a:effectLst/>
        </p:spPr>
        <p:txBody>
          <a:bodyPr/>
          <a:lstStyle/>
          <a:p>
            <a:pPr>
              <a:defRPr/>
            </a:pPr>
            <a:endParaRPr lang="en-US"/>
          </a:p>
        </p:txBody>
      </p:sp>
      <p:sp>
        <p:nvSpPr>
          <p:cNvPr id="52240" name="Text Box 16"/>
          <p:cNvSpPr txBox="1">
            <a:spLocks noChangeArrowheads="1"/>
          </p:cNvSpPr>
          <p:nvPr/>
        </p:nvSpPr>
        <p:spPr bwMode="auto">
          <a:xfrm>
            <a:off x="8358188" y="6215063"/>
            <a:ext cx="441325"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31</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additive="base">
                                        <p:cTn id="7" dur="500" fill="hold"/>
                                        <p:tgtEl>
                                          <p:spTgt spid="52231"/>
                                        </p:tgtEl>
                                        <p:attrNameLst>
                                          <p:attrName>ppt_x</p:attrName>
                                        </p:attrNameLst>
                                      </p:cBhvr>
                                      <p:tavLst>
                                        <p:tav tm="0">
                                          <p:val>
                                            <p:strVal val="#ppt_x"/>
                                          </p:val>
                                        </p:tav>
                                        <p:tav tm="100000">
                                          <p:val>
                                            <p:strVal val="#ppt_x"/>
                                          </p:val>
                                        </p:tav>
                                      </p:tavLst>
                                    </p:anim>
                                    <p:anim calcmode="lin" valueType="num">
                                      <p:cBhvr additive="base">
                                        <p:cTn id="8" dur="500" fill="hold"/>
                                        <p:tgtEl>
                                          <p:spTgt spid="522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2235">
                                            <p:txEl>
                                              <p:pRg st="0" end="0"/>
                                            </p:txEl>
                                          </p:spTgt>
                                        </p:tgtEl>
                                        <p:attrNameLst>
                                          <p:attrName>style.visibility</p:attrName>
                                        </p:attrNameLst>
                                      </p:cBhvr>
                                      <p:to>
                                        <p:strVal val="visible"/>
                                      </p:to>
                                    </p:set>
                                    <p:animEffect transition="in" filter="box(in)">
                                      <p:cBhvr>
                                        <p:cTn id="13" dur="500"/>
                                        <p:tgtEl>
                                          <p:spTgt spid="522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52235">
                                            <p:txEl>
                                              <p:pRg st="1" end="1"/>
                                            </p:txEl>
                                          </p:spTgt>
                                        </p:tgtEl>
                                        <p:attrNameLst>
                                          <p:attrName>style.visibility</p:attrName>
                                        </p:attrNameLst>
                                      </p:cBhvr>
                                      <p:to>
                                        <p:strVal val="visible"/>
                                      </p:to>
                                    </p:set>
                                    <p:animEffect transition="in" filter="box(in)">
                                      <p:cBhvr>
                                        <p:cTn id="18" dur="500"/>
                                        <p:tgtEl>
                                          <p:spTgt spid="5223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2235">
                                            <p:txEl>
                                              <p:pRg st="2" end="2"/>
                                            </p:txEl>
                                          </p:spTgt>
                                        </p:tgtEl>
                                        <p:attrNameLst>
                                          <p:attrName>style.visibility</p:attrName>
                                        </p:attrNameLst>
                                      </p:cBhvr>
                                      <p:to>
                                        <p:strVal val="visible"/>
                                      </p:to>
                                    </p:set>
                                    <p:animEffect transition="in" filter="box(in)">
                                      <p:cBhvr>
                                        <p:cTn id="23" dur="500"/>
                                        <p:tgtEl>
                                          <p:spTgt spid="52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0" y="6400800"/>
            <a:ext cx="3421063" cy="457200"/>
          </a:xfrm>
          <a:prstGeom prst="rect">
            <a:avLst/>
          </a:prstGeom>
          <a:noFill/>
          <a:ln w="9525">
            <a:noFill/>
            <a:miter lim="800000"/>
            <a:headEnd/>
            <a:tailEnd/>
          </a:ln>
        </p:spPr>
        <p:txBody>
          <a:bodyPr>
            <a:spAutoFit/>
          </a:bodyPr>
          <a:lstStyle/>
          <a:p>
            <a:pPr eaLnBrk="1" hangingPunct="1">
              <a:spcBef>
                <a:spcPct val="50000"/>
              </a:spcBef>
            </a:pPr>
            <a:endParaRPr lang="es-MX" sz="2400">
              <a:effectLst/>
              <a:latin typeface="Monotype Corsiva" pitchFamily="66" charset="0"/>
            </a:endParaRPr>
          </a:p>
        </p:txBody>
      </p:sp>
      <p:sp>
        <p:nvSpPr>
          <p:cNvPr id="60419" name="Rectangle 3"/>
          <p:cNvSpPr>
            <a:spLocks noGrp="1" noChangeArrowheads="1"/>
          </p:cNvSpPr>
          <p:nvPr>
            <p:ph type="title"/>
          </p:nvPr>
        </p:nvSpPr>
        <p:spPr/>
        <p:txBody>
          <a:bodyPr/>
          <a:lstStyle/>
          <a:p>
            <a:pPr>
              <a:defRPr/>
            </a:pPr>
            <a:r>
              <a:rPr lang="es-MX" smtClean="0"/>
              <a:t>Referencias</a:t>
            </a:r>
            <a:endParaRPr lang="en-US" smtClean="0"/>
          </a:p>
        </p:txBody>
      </p:sp>
      <p:pic>
        <p:nvPicPr>
          <p:cNvPr id="16388"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16389"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60429" name="Text Box 13"/>
          <p:cNvSpPr txBox="1">
            <a:spLocks noChangeArrowheads="1"/>
          </p:cNvSpPr>
          <p:nvPr/>
        </p:nvSpPr>
        <p:spPr bwMode="auto">
          <a:xfrm>
            <a:off x="250825" y="2781300"/>
            <a:ext cx="8820150" cy="1768475"/>
          </a:xfrm>
          <a:prstGeom prst="rect">
            <a:avLst/>
          </a:prstGeom>
          <a:noFill/>
          <a:ln w="9525">
            <a:noFill/>
            <a:miter lim="800000"/>
            <a:headEnd/>
            <a:tailEnd/>
          </a:ln>
        </p:spPr>
        <p:txBody>
          <a:bodyPr>
            <a:spAutoFit/>
          </a:bodyPr>
          <a:lstStyle/>
          <a:p>
            <a:pPr algn="ctr" eaLnBrk="1" hangingPunct="1">
              <a:buFontTx/>
              <a:buBlip>
                <a:blip r:embed="rId3"/>
              </a:buBlip>
            </a:pPr>
            <a:r>
              <a:rPr lang="es-MX" sz="2800" b="1">
                <a:effectLst/>
                <a:latin typeface="Arial" charset="0"/>
              </a:rPr>
              <a:t> En el estilo APA, la bibliografía recibe el nombre de </a:t>
            </a:r>
          </a:p>
          <a:p>
            <a:pPr algn="ctr" eaLnBrk="1" hangingPunct="1"/>
            <a:r>
              <a:rPr lang="es-MX" sz="5400" b="1">
                <a:solidFill>
                  <a:srgbClr val="990099"/>
                </a:solidFill>
                <a:effectLst/>
                <a:latin typeface="Arial" charset="0"/>
              </a:rPr>
              <a:t>REFERENCIAS</a:t>
            </a:r>
            <a:endParaRPr lang="en-US" sz="5400" b="1">
              <a:solidFill>
                <a:srgbClr val="990099"/>
              </a:solidFill>
              <a:effectLst/>
              <a:latin typeface="Arial" charset="0"/>
            </a:endParaRPr>
          </a:p>
        </p:txBody>
      </p:sp>
      <p:pic>
        <p:nvPicPr>
          <p:cNvPr id="16391" name="Picture 14" descr="img catalogo 1"/>
          <p:cNvPicPr>
            <a:picLocks noChangeAspect="1" noChangeArrowheads="1"/>
          </p:cNvPicPr>
          <p:nvPr>
            <p:ph sz="half" idx="2"/>
          </p:nvPr>
        </p:nvPicPr>
        <p:blipFill>
          <a:blip r:embed="rId4" cstate="print"/>
          <a:srcRect/>
          <a:stretch>
            <a:fillRect/>
          </a:stretch>
        </p:blipFill>
        <p:spPr>
          <a:xfrm>
            <a:off x="250825" y="692150"/>
            <a:ext cx="936625" cy="655638"/>
          </a:xfrm>
          <a:noFill/>
        </p:spPr>
      </p:pic>
      <p:sp>
        <p:nvSpPr>
          <p:cNvPr id="60431" name="Text Box 15"/>
          <p:cNvSpPr txBox="1">
            <a:spLocks noChangeArrowheads="1"/>
          </p:cNvSpPr>
          <p:nvPr/>
        </p:nvSpPr>
        <p:spPr bwMode="auto">
          <a:xfrm>
            <a:off x="8459788" y="6308725"/>
            <a:ext cx="441325"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38</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9"/>
                                        </p:tgtEl>
                                        <p:attrNameLst>
                                          <p:attrName>style.visibility</p:attrName>
                                        </p:attrNameLst>
                                      </p:cBhvr>
                                      <p:to>
                                        <p:strVal val="visible"/>
                                      </p:to>
                                    </p:set>
                                    <p:animEffect transition="in" filter="dissolve">
                                      <p:cBhvr>
                                        <p:cTn id="7"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0" y="7292975"/>
            <a:ext cx="3421063" cy="457200"/>
          </a:xfrm>
          <a:prstGeom prst="rect">
            <a:avLst/>
          </a:prstGeom>
          <a:noFill/>
          <a:ln w="9525">
            <a:noFill/>
            <a:miter lim="800000"/>
            <a:headEnd/>
            <a:tailEnd/>
          </a:ln>
        </p:spPr>
        <p:txBody>
          <a:bodyPr>
            <a:spAutoFit/>
          </a:bodyPr>
          <a:lstStyle/>
          <a:p>
            <a:pPr eaLnBrk="1" hangingPunct="1">
              <a:spcBef>
                <a:spcPct val="50000"/>
              </a:spcBef>
            </a:pPr>
            <a:endParaRPr lang="es-MX" sz="2400">
              <a:effectLst/>
              <a:latin typeface="Monotype Corsiva" pitchFamily="66" charset="0"/>
            </a:endParaRPr>
          </a:p>
        </p:txBody>
      </p:sp>
      <p:sp>
        <p:nvSpPr>
          <p:cNvPr id="26627" name="Rectangle 3"/>
          <p:cNvSpPr>
            <a:spLocks noGrp="1" noChangeArrowheads="1"/>
          </p:cNvSpPr>
          <p:nvPr>
            <p:ph type="title"/>
          </p:nvPr>
        </p:nvSpPr>
        <p:spPr/>
        <p:txBody>
          <a:bodyPr/>
          <a:lstStyle/>
          <a:p>
            <a:pPr>
              <a:defRPr/>
            </a:pPr>
            <a:r>
              <a:rPr lang="es-MX" smtClean="0"/>
              <a:t>Referencias. </a:t>
            </a:r>
            <a:endParaRPr lang="en-US" smtClean="0"/>
          </a:p>
        </p:txBody>
      </p:sp>
      <p:pic>
        <p:nvPicPr>
          <p:cNvPr id="17412"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17413"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26632" name="Text Box 8"/>
          <p:cNvSpPr txBox="1">
            <a:spLocks noChangeArrowheads="1"/>
          </p:cNvSpPr>
          <p:nvPr/>
        </p:nvSpPr>
        <p:spPr bwMode="auto">
          <a:xfrm>
            <a:off x="395288" y="1989138"/>
            <a:ext cx="6840537" cy="1066800"/>
          </a:xfrm>
          <a:prstGeom prst="rect">
            <a:avLst/>
          </a:prstGeom>
          <a:noFill/>
          <a:ln w="9525">
            <a:noFill/>
            <a:miter lim="800000"/>
            <a:headEnd/>
            <a:tailEnd/>
          </a:ln>
        </p:spPr>
        <p:txBody>
          <a:bodyPr>
            <a:spAutoFit/>
          </a:bodyPr>
          <a:lstStyle/>
          <a:p>
            <a:pPr eaLnBrk="1" hangingPunct="1">
              <a:buFontTx/>
              <a:buBlip>
                <a:blip r:embed="rId3"/>
              </a:buBlip>
            </a:pPr>
            <a:r>
              <a:rPr lang="es-MX">
                <a:effectLst/>
                <a:latin typeface="Monotype Corsiva" pitchFamily="66" charset="0"/>
              </a:rPr>
              <a:t>    </a:t>
            </a:r>
            <a:r>
              <a:rPr lang="es-MX" sz="3200">
                <a:solidFill>
                  <a:srgbClr val="336600"/>
                </a:solidFill>
                <a:effectLst/>
                <a:latin typeface="Monotype Corsiva" pitchFamily="66" charset="0"/>
              </a:rPr>
              <a:t>Se incluyen</a:t>
            </a:r>
            <a:r>
              <a:rPr lang="es-MX" sz="3200">
                <a:solidFill>
                  <a:srgbClr val="CCFFCC"/>
                </a:solidFill>
                <a:effectLst/>
                <a:latin typeface="Monotype Corsiva" pitchFamily="66" charset="0"/>
              </a:rPr>
              <a:t> </a:t>
            </a:r>
            <a:r>
              <a:rPr lang="es-MX" sz="3200" b="1">
                <a:solidFill>
                  <a:srgbClr val="990099"/>
                </a:solidFill>
                <a:effectLst/>
                <a:latin typeface="Monotype Corsiva" pitchFamily="66" charset="0"/>
              </a:rPr>
              <a:t>al final</a:t>
            </a:r>
            <a:r>
              <a:rPr lang="es-MX" sz="3200">
                <a:solidFill>
                  <a:srgbClr val="CCFFCC"/>
                </a:solidFill>
                <a:effectLst/>
                <a:latin typeface="Monotype Corsiva" pitchFamily="66" charset="0"/>
              </a:rPr>
              <a:t> </a:t>
            </a:r>
            <a:r>
              <a:rPr lang="es-MX" sz="3200">
                <a:solidFill>
                  <a:srgbClr val="336600"/>
                </a:solidFill>
                <a:effectLst/>
                <a:latin typeface="Monotype Corsiva" pitchFamily="66" charset="0"/>
              </a:rPr>
              <a:t>del trabajo de investigación</a:t>
            </a:r>
            <a:endParaRPr lang="en-US" sz="2400">
              <a:solidFill>
                <a:srgbClr val="336600"/>
              </a:solidFill>
              <a:effectLst/>
              <a:latin typeface="Monotype Corsiva" pitchFamily="66" charset="0"/>
            </a:endParaRPr>
          </a:p>
        </p:txBody>
      </p:sp>
      <p:sp>
        <p:nvSpPr>
          <p:cNvPr id="26636" name="Text Box 12"/>
          <p:cNvSpPr txBox="1">
            <a:spLocks noChangeArrowheads="1"/>
          </p:cNvSpPr>
          <p:nvPr/>
        </p:nvSpPr>
        <p:spPr bwMode="auto">
          <a:xfrm>
            <a:off x="395288" y="3429000"/>
            <a:ext cx="6964362" cy="701675"/>
          </a:xfrm>
          <a:prstGeom prst="rect">
            <a:avLst/>
          </a:prstGeom>
          <a:noFill/>
          <a:ln w="9525">
            <a:noFill/>
            <a:miter lim="800000"/>
            <a:headEnd/>
            <a:tailEnd/>
          </a:ln>
        </p:spPr>
        <p:txBody>
          <a:bodyPr wrap="none">
            <a:spAutoFit/>
          </a:bodyPr>
          <a:lstStyle/>
          <a:p>
            <a:pPr eaLnBrk="1" hangingPunct="1">
              <a:buFontTx/>
              <a:buBlip>
                <a:blip r:embed="rId3"/>
              </a:buBlip>
            </a:pPr>
            <a:r>
              <a:rPr lang="es-MX">
                <a:effectLst/>
                <a:latin typeface="Monotype Corsiva" pitchFamily="66" charset="0"/>
              </a:rPr>
              <a:t>   </a:t>
            </a:r>
            <a:r>
              <a:rPr lang="es-MX" sz="3200">
                <a:solidFill>
                  <a:srgbClr val="336600"/>
                </a:solidFill>
                <a:effectLst/>
                <a:latin typeface="Monotype Corsiva" pitchFamily="66" charset="0"/>
              </a:rPr>
              <a:t>Inicia la sección con el título de</a:t>
            </a:r>
            <a:r>
              <a:rPr lang="es-MX" sz="3200">
                <a:solidFill>
                  <a:srgbClr val="CCFFCC"/>
                </a:solidFill>
                <a:effectLst/>
                <a:latin typeface="Monotype Corsiva" pitchFamily="66" charset="0"/>
              </a:rPr>
              <a:t> </a:t>
            </a:r>
            <a:r>
              <a:rPr lang="es-MX" sz="4000" b="1">
                <a:solidFill>
                  <a:srgbClr val="990099"/>
                </a:solidFill>
                <a:effectLst/>
                <a:latin typeface="Monotype Corsiva" pitchFamily="66" charset="0"/>
              </a:rPr>
              <a:t>referencias</a:t>
            </a:r>
            <a:endParaRPr lang="en-US" sz="3200" b="1">
              <a:solidFill>
                <a:srgbClr val="990099"/>
              </a:solidFill>
              <a:effectLst/>
              <a:latin typeface="Monotype Corsiva" pitchFamily="66" charset="0"/>
            </a:endParaRPr>
          </a:p>
        </p:txBody>
      </p:sp>
      <p:sp>
        <p:nvSpPr>
          <p:cNvPr id="17416" name="Text Box 20"/>
          <p:cNvSpPr txBox="1">
            <a:spLocks noChangeArrowheads="1"/>
          </p:cNvSpPr>
          <p:nvPr/>
        </p:nvSpPr>
        <p:spPr bwMode="auto">
          <a:xfrm>
            <a:off x="363538" y="434975"/>
            <a:ext cx="1914525" cy="366713"/>
          </a:xfrm>
          <a:prstGeom prst="rect">
            <a:avLst/>
          </a:prstGeom>
          <a:noFill/>
          <a:ln w="9525">
            <a:noFill/>
            <a:miter lim="800000"/>
            <a:headEnd/>
            <a:tailEnd/>
          </a:ln>
        </p:spPr>
        <p:txBody>
          <a:bodyPr>
            <a:spAutoFit/>
          </a:bodyPr>
          <a:lstStyle/>
          <a:p>
            <a:pPr>
              <a:spcBef>
                <a:spcPct val="50000"/>
              </a:spcBef>
            </a:pPr>
            <a:endParaRPr lang="es-MX">
              <a:effectLst/>
              <a:latin typeface="Garamond" pitchFamily="18" charset="0"/>
            </a:endParaRPr>
          </a:p>
        </p:txBody>
      </p:sp>
      <p:pic>
        <p:nvPicPr>
          <p:cNvPr id="17417" name="Picture 21" descr="img catalogo 1"/>
          <p:cNvPicPr>
            <a:picLocks noChangeAspect="1" noChangeArrowheads="1"/>
          </p:cNvPicPr>
          <p:nvPr>
            <p:ph sz="quarter" idx="3"/>
          </p:nvPr>
        </p:nvPicPr>
        <p:blipFill>
          <a:blip r:embed="rId4" cstate="print"/>
          <a:srcRect/>
          <a:stretch>
            <a:fillRect/>
          </a:stretch>
        </p:blipFill>
        <p:spPr>
          <a:xfrm>
            <a:off x="250825" y="692150"/>
            <a:ext cx="900113" cy="630238"/>
          </a:xfrm>
          <a:noFill/>
        </p:spPr>
      </p:pic>
      <p:sp>
        <p:nvSpPr>
          <p:cNvPr id="26646" name="Text Box 22"/>
          <p:cNvSpPr txBox="1">
            <a:spLocks noChangeArrowheads="1"/>
          </p:cNvSpPr>
          <p:nvPr/>
        </p:nvSpPr>
        <p:spPr bwMode="auto">
          <a:xfrm>
            <a:off x="1835150" y="1341438"/>
            <a:ext cx="5094288" cy="519112"/>
          </a:xfrm>
          <a:prstGeom prst="rect">
            <a:avLst/>
          </a:prstGeom>
          <a:noFill/>
          <a:ln w="9525">
            <a:noFill/>
            <a:miter lim="800000"/>
            <a:headEnd/>
            <a:tailEnd/>
          </a:ln>
          <a:effectLst/>
        </p:spPr>
        <p:txBody>
          <a:bodyPr wrap="none">
            <a:spAutoFit/>
          </a:bodyPr>
          <a:lstStyle/>
          <a:p>
            <a:pPr algn="ctr" eaLnBrk="1" hangingPunct="1">
              <a:defRPr/>
            </a:pPr>
            <a:r>
              <a:rPr lang="es-MX" sz="2800" b="1">
                <a:solidFill>
                  <a:srgbClr val="0000CC"/>
                </a:solidFill>
                <a:effectLst>
                  <a:outerShdw blurRad="38100" dist="38100" dir="2700000" algn="tl">
                    <a:srgbClr val="000000"/>
                  </a:outerShdw>
                </a:effectLst>
                <a:latin typeface="Arial" charset="0"/>
              </a:rPr>
              <a:t>Recomendaciones generales</a:t>
            </a:r>
            <a:endParaRPr lang="en-US" sz="2800" b="1">
              <a:solidFill>
                <a:srgbClr val="0000CC"/>
              </a:solidFill>
              <a:effectLst>
                <a:outerShdw blurRad="38100" dist="38100" dir="2700000" algn="tl">
                  <a:srgbClr val="000000"/>
                </a:outerShdw>
              </a:effectLst>
              <a:latin typeface="Arial" charset="0"/>
            </a:endParaRPr>
          </a:p>
        </p:txBody>
      </p:sp>
      <p:grpSp>
        <p:nvGrpSpPr>
          <p:cNvPr id="2" name="Group 27"/>
          <p:cNvGrpSpPr>
            <a:grpSpLocks/>
          </p:cNvGrpSpPr>
          <p:nvPr/>
        </p:nvGrpSpPr>
        <p:grpSpPr bwMode="auto">
          <a:xfrm>
            <a:off x="6791325" y="1773238"/>
            <a:ext cx="1765300" cy="1382712"/>
            <a:chOff x="4286" y="1117"/>
            <a:chExt cx="1112" cy="871"/>
          </a:xfrm>
        </p:grpSpPr>
        <p:grpSp>
          <p:nvGrpSpPr>
            <p:cNvPr id="17423" name="Group 9"/>
            <p:cNvGrpSpPr>
              <a:grpSpLocks/>
            </p:cNvGrpSpPr>
            <p:nvPr/>
          </p:nvGrpSpPr>
          <p:grpSpPr bwMode="auto">
            <a:xfrm>
              <a:off x="4286" y="1117"/>
              <a:ext cx="1112" cy="871"/>
              <a:chOff x="4494" y="1491"/>
              <a:chExt cx="1112" cy="871"/>
            </a:xfrm>
          </p:grpSpPr>
          <p:pic>
            <p:nvPicPr>
              <p:cNvPr id="17425" name="Picture 10" descr="j0239929"/>
              <p:cNvPicPr>
                <a:picLocks noChangeAspect="1" noChangeArrowheads="1"/>
              </p:cNvPicPr>
              <p:nvPr/>
            </p:nvPicPr>
            <p:blipFill>
              <a:blip r:embed="rId5" cstate="print"/>
              <a:srcRect/>
              <a:stretch>
                <a:fillRect/>
              </a:stretch>
            </p:blipFill>
            <p:spPr bwMode="auto">
              <a:xfrm>
                <a:off x="4494" y="1491"/>
                <a:ext cx="1112" cy="871"/>
              </a:xfrm>
              <a:prstGeom prst="rect">
                <a:avLst/>
              </a:prstGeom>
              <a:noFill/>
              <a:ln w="9525">
                <a:noFill/>
                <a:miter lim="800000"/>
                <a:headEnd/>
                <a:tailEnd/>
              </a:ln>
            </p:spPr>
          </p:pic>
          <p:sp>
            <p:nvSpPr>
              <p:cNvPr id="17426" name="Text Box 11"/>
              <p:cNvSpPr txBox="1">
                <a:spLocks noChangeArrowheads="1"/>
              </p:cNvSpPr>
              <p:nvPr/>
            </p:nvSpPr>
            <p:spPr bwMode="auto">
              <a:xfrm rot="-1593903">
                <a:off x="4922" y="1586"/>
                <a:ext cx="573" cy="135"/>
              </a:xfrm>
              <a:prstGeom prst="rect">
                <a:avLst/>
              </a:prstGeom>
              <a:noFill/>
              <a:ln w="9525">
                <a:noFill/>
                <a:miter lim="800000"/>
                <a:headEnd/>
                <a:tailEnd/>
              </a:ln>
            </p:spPr>
            <p:txBody>
              <a:bodyPr>
                <a:spAutoFit/>
              </a:bodyPr>
              <a:lstStyle/>
              <a:p>
                <a:pPr eaLnBrk="1" hangingPunct="1"/>
                <a:r>
                  <a:rPr lang="es-MX" sz="800" b="1">
                    <a:solidFill>
                      <a:schemeClr val="bg2"/>
                    </a:solidFill>
                    <a:effectLst/>
                    <a:latin typeface="Arial Narrow" pitchFamily="34" charset="0"/>
                  </a:rPr>
                  <a:t>Referencias</a:t>
                </a:r>
                <a:endParaRPr lang="en-US" sz="800" b="1">
                  <a:solidFill>
                    <a:schemeClr val="bg2"/>
                  </a:solidFill>
                  <a:effectLst/>
                  <a:latin typeface="Arial Narrow" pitchFamily="34" charset="0"/>
                </a:endParaRPr>
              </a:p>
            </p:txBody>
          </p:sp>
        </p:grpSp>
        <p:sp>
          <p:nvSpPr>
            <p:cNvPr id="26647" name="Text Box 23"/>
            <p:cNvSpPr txBox="1">
              <a:spLocks noChangeArrowheads="1"/>
            </p:cNvSpPr>
            <p:nvPr/>
          </p:nvSpPr>
          <p:spPr bwMode="auto">
            <a:xfrm>
              <a:off x="4830" y="1221"/>
              <a:ext cx="356" cy="404"/>
            </a:xfrm>
            <a:prstGeom prst="rect">
              <a:avLst/>
            </a:prstGeom>
            <a:noFill/>
            <a:ln w="9525">
              <a:noFill/>
              <a:miter lim="800000"/>
              <a:headEnd/>
              <a:tailEnd/>
            </a:ln>
            <a:effectLst/>
          </p:spPr>
          <p:txBody>
            <a:bodyPr wrap="none">
              <a:spAutoFit/>
            </a:bodyPr>
            <a:lstStyle/>
            <a:p>
              <a:pPr>
                <a:defRPr/>
              </a:pPr>
              <a:r>
                <a:rPr lang="es-MX">
                  <a:solidFill>
                    <a:srgbClr val="0000CC"/>
                  </a:solidFill>
                  <a:effectLst>
                    <a:outerShdw blurRad="38100" dist="38100" dir="2700000" algn="tl">
                      <a:srgbClr val="000000"/>
                    </a:outerShdw>
                  </a:effectLst>
                </a:rPr>
                <a:t>----</a:t>
              </a:r>
            </a:p>
            <a:p>
              <a:pPr>
                <a:defRPr/>
              </a:pPr>
              <a:r>
                <a:rPr lang="es-MX">
                  <a:solidFill>
                    <a:srgbClr val="0000CC"/>
                  </a:solidFill>
                  <a:effectLst>
                    <a:outerShdw blurRad="38100" dist="38100" dir="2700000" algn="tl">
                      <a:srgbClr val="000000"/>
                    </a:outerShdw>
                  </a:effectLst>
                </a:rPr>
                <a:t>-----</a:t>
              </a:r>
              <a:endParaRPr lang="es-ES">
                <a:solidFill>
                  <a:srgbClr val="0000CC"/>
                </a:solidFill>
                <a:effectLst>
                  <a:outerShdw blurRad="38100" dist="38100" dir="2700000" algn="tl">
                    <a:srgbClr val="000000"/>
                  </a:outerShdw>
                </a:effectLst>
              </a:endParaRPr>
            </a:p>
          </p:txBody>
        </p:sp>
      </p:grpSp>
      <p:sp>
        <p:nvSpPr>
          <p:cNvPr id="26648" name="Rectangle 24"/>
          <p:cNvSpPr>
            <a:spLocks noChangeArrowheads="1"/>
          </p:cNvSpPr>
          <p:nvPr/>
        </p:nvSpPr>
        <p:spPr bwMode="auto">
          <a:xfrm>
            <a:off x="3995738" y="4292600"/>
            <a:ext cx="1655762" cy="2160588"/>
          </a:xfrm>
          <a:prstGeom prst="rect">
            <a:avLst/>
          </a:prstGeom>
          <a:solidFill>
            <a:schemeClr val="bg2"/>
          </a:solidFill>
          <a:ln w="9525">
            <a:solidFill>
              <a:schemeClr val="tx1"/>
            </a:solidFill>
            <a:miter lim="800000"/>
            <a:headEnd/>
            <a:tailEnd/>
          </a:ln>
          <a:effectLst/>
        </p:spPr>
        <p:txBody>
          <a:bodyPr wrap="none" anchor="ctr"/>
          <a:lstStyle/>
          <a:p>
            <a:pPr algn="ctr">
              <a:defRPr/>
            </a:pPr>
            <a:endParaRPr lang="es-ES">
              <a:effectLst>
                <a:outerShdw blurRad="38100" dist="38100" dir="2700000" algn="tl">
                  <a:srgbClr val="C0C0C0"/>
                </a:outerShdw>
              </a:effectLst>
            </a:endParaRPr>
          </a:p>
        </p:txBody>
      </p:sp>
      <p:sp>
        <p:nvSpPr>
          <p:cNvPr id="26650" name="Text Box 26"/>
          <p:cNvSpPr txBox="1">
            <a:spLocks noChangeArrowheads="1"/>
          </p:cNvSpPr>
          <p:nvPr/>
        </p:nvSpPr>
        <p:spPr bwMode="auto">
          <a:xfrm>
            <a:off x="4211638" y="4437063"/>
            <a:ext cx="1263650" cy="366712"/>
          </a:xfrm>
          <a:prstGeom prst="rect">
            <a:avLst/>
          </a:prstGeom>
          <a:noFill/>
          <a:ln w="9525">
            <a:noFill/>
            <a:miter lim="800000"/>
            <a:headEnd/>
            <a:tailEnd/>
          </a:ln>
          <a:effectLst/>
        </p:spPr>
        <p:txBody>
          <a:bodyPr wrap="none">
            <a:spAutoFit/>
          </a:bodyPr>
          <a:lstStyle/>
          <a:p>
            <a:pPr>
              <a:defRPr/>
            </a:pPr>
            <a:r>
              <a:rPr lang="es-MX">
                <a:effectLst>
                  <a:outerShdw blurRad="38100" dist="38100" dir="2700000" algn="tl">
                    <a:srgbClr val="FFFFFF"/>
                  </a:outerShdw>
                </a:effectLst>
              </a:rPr>
              <a:t>Referencias</a:t>
            </a:r>
            <a:endParaRPr lang="es-ES">
              <a:effectLst>
                <a:outerShdw blurRad="38100" dist="38100" dir="2700000" algn="tl">
                  <a:srgbClr val="FFFFFF"/>
                </a:outerShdw>
              </a:effectLst>
            </a:endParaRPr>
          </a:p>
        </p:txBody>
      </p:sp>
      <p:sp>
        <p:nvSpPr>
          <p:cNvPr id="26652" name="Text Box 28"/>
          <p:cNvSpPr txBox="1">
            <a:spLocks noChangeArrowheads="1"/>
          </p:cNvSpPr>
          <p:nvPr/>
        </p:nvSpPr>
        <p:spPr bwMode="auto">
          <a:xfrm>
            <a:off x="8286750" y="6286500"/>
            <a:ext cx="642938" cy="400050"/>
          </a:xfrm>
          <a:prstGeom prst="rect">
            <a:avLst/>
          </a:prstGeom>
          <a:noFill/>
          <a:ln w="9525">
            <a:noFill/>
            <a:miter lim="800000"/>
            <a:headEnd/>
            <a:tailEnd/>
          </a:ln>
          <a:effectLst/>
        </p:spPr>
        <p:txBody>
          <a:bodyPr>
            <a:spAutoFit/>
          </a:bodyPr>
          <a:lstStyle/>
          <a:p>
            <a:pPr>
              <a:defRPr/>
            </a:pPr>
            <a:r>
              <a:rPr lang="es-MX" sz="2000" b="1" dirty="0">
                <a:effectLst>
                  <a:outerShdw blurRad="38100" dist="38100" dir="2700000" algn="tl">
                    <a:srgbClr val="FFFFFF"/>
                  </a:outerShdw>
                </a:effectLst>
                <a:hlinkClick r:id="rId6" action="ppaction://hlinksldjump"/>
              </a:rPr>
              <a:t>39</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fade">
                                      <p:cBhvr>
                                        <p:cTn id="7" dur="1000"/>
                                        <p:tgtEl>
                                          <p:spTgt spid="26632"/>
                                        </p:tgtEl>
                                      </p:cBhvr>
                                    </p:animEffect>
                                    <p:anim calcmode="lin" valueType="num">
                                      <p:cBhvr>
                                        <p:cTn id="8" dur="1000" fill="hold"/>
                                        <p:tgtEl>
                                          <p:spTgt spid="26632"/>
                                        </p:tgtEl>
                                        <p:attrNameLst>
                                          <p:attrName>ppt_x</p:attrName>
                                        </p:attrNameLst>
                                      </p:cBhvr>
                                      <p:tavLst>
                                        <p:tav tm="0">
                                          <p:val>
                                            <p:strVal val="#ppt_x"/>
                                          </p:val>
                                        </p:tav>
                                        <p:tav tm="100000">
                                          <p:val>
                                            <p:strVal val="#ppt_x"/>
                                          </p:val>
                                        </p:tav>
                                      </p:tavLst>
                                    </p:anim>
                                    <p:anim calcmode="lin" valueType="num">
                                      <p:cBhvr>
                                        <p:cTn id="9" dur="900" decel="100000" fill="hold"/>
                                        <p:tgtEl>
                                          <p:spTgt spid="266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3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6636"/>
                                        </p:tgtEl>
                                        <p:attrNameLst>
                                          <p:attrName>style.visibility</p:attrName>
                                        </p:attrNameLst>
                                      </p:cBhvr>
                                      <p:to>
                                        <p:strVal val="visible"/>
                                      </p:to>
                                    </p:set>
                                    <p:animEffect transition="in" filter="fade">
                                      <p:cBhvr>
                                        <p:cTn id="21" dur="1000"/>
                                        <p:tgtEl>
                                          <p:spTgt spid="26636"/>
                                        </p:tgtEl>
                                      </p:cBhvr>
                                    </p:animEffect>
                                    <p:anim calcmode="lin" valueType="num">
                                      <p:cBhvr>
                                        <p:cTn id="22" dur="1000" fill="hold"/>
                                        <p:tgtEl>
                                          <p:spTgt spid="26636"/>
                                        </p:tgtEl>
                                        <p:attrNameLst>
                                          <p:attrName>ppt_x</p:attrName>
                                        </p:attrNameLst>
                                      </p:cBhvr>
                                      <p:tavLst>
                                        <p:tav tm="0">
                                          <p:val>
                                            <p:strVal val="#ppt_x"/>
                                          </p:val>
                                        </p:tav>
                                        <p:tav tm="100000">
                                          <p:val>
                                            <p:strVal val="#ppt_x"/>
                                          </p:val>
                                        </p:tav>
                                      </p:tavLst>
                                    </p:anim>
                                    <p:anim calcmode="lin" valueType="num">
                                      <p:cBhvr>
                                        <p:cTn id="23" dur="900" decel="100000" fill="hold"/>
                                        <p:tgtEl>
                                          <p:spTgt spid="2663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663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6648"/>
                                        </p:tgtEl>
                                        <p:attrNameLst>
                                          <p:attrName>style.visibility</p:attrName>
                                        </p:attrNameLst>
                                      </p:cBhvr>
                                      <p:to>
                                        <p:strVal val="visible"/>
                                      </p:to>
                                    </p:set>
                                    <p:animEffect transition="in" filter="fade">
                                      <p:cBhvr>
                                        <p:cTn id="27" dur="1000"/>
                                        <p:tgtEl>
                                          <p:spTgt spid="26648"/>
                                        </p:tgtEl>
                                      </p:cBhvr>
                                    </p:animEffect>
                                    <p:anim calcmode="lin" valueType="num">
                                      <p:cBhvr>
                                        <p:cTn id="28" dur="1000" fill="hold"/>
                                        <p:tgtEl>
                                          <p:spTgt spid="26648"/>
                                        </p:tgtEl>
                                        <p:attrNameLst>
                                          <p:attrName>ppt_x</p:attrName>
                                        </p:attrNameLst>
                                      </p:cBhvr>
                                      <p:tavLst>
                                        <p:tav tm="0">
                                          <p:val>
                                            <p:strVal val="#ppt_x"/>
                                          </p:val>
                                        </p:tav>
                                        <p:tav tm="100000">
                                          <p:val>
                                            <p:strVal val="#ppt_x"/>
                                          </p:val>
                                        </p:tav>
                                      </p:tavLst>
                                    </p:anim>
                                    <p:anim calcmode="lin" valueType="num">
                                      <p:cBhvr>
                                        <p:cTn id="29" dur="900" decel="100000" fill="hold"/>
                                        <p:tgtEl>
                                          <p:spTgt spid="2664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6648"/>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6650"/>
                                        </p:tgtEl>
                                        <p:attrNameLst>
                                          <p:attrName>style.visibility</p:attrName>
                                        </p:attrNameLst>
                                      </p:cBhvr>
                                      <p:to>
                                        <p:strVal val="visible"/>
                                      </p:to>
                                    </p:set>
                                    <p:animEffect transition="in" filter="fade">
                                      <p:cBhvr>
                                        <p:cTn id="33" dur="1000"/>
                                        <p:tgtEl>
                                          <p:spTgt spid="26650"/>
                                        </p:tgtEl>
                                      </p:cBhvr>
                                    </p:animEffect>
                                    <p:anim calcmode="lin" valueType="num">
                                      <p:cBhvr>
                                        <p:cTn id="34" dur="1000" fill="hold"/>
                                        <p:tgtEl>
                                          <p:spTgt spid="26650"/>
                                        </p:tgtEl>
                                        <p:attrNameLst>
                                          <p:attrName>ppt_x</p:attrName>
                                        </p:attrNameLst>
                                      </p:cBhvr>
                                      <p:tavLst>
                                        <p:tav tm="0">
                                          <p:val>
                                            <p:strVal val="#ppt_x"/>
                                          </p:val>
                                        </p:tav>
                                        <p:tav tm="100000">
                                          <p:val>
                                            <p:strVal val="#ppt_x"/>
                                          </p:val>
                                        </p:tav>
                                      </p:tavLst>
                                    </p:anim>
                                    <p:anim calcmode="lin" valueType="num">
                                      <p:cBhvr>
                                        <p:cTn id="35" dur="900" decel="100000" fill="hold"/>
                                        <p:tgtEl>
                                          <p:spTgt spid="2665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P spid="26636" grpId="0"/>
      <p:bldP spid="26648" grpId="0" animBg="1"/>
      <p:bldP spid="266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idx="4294967295"/>
          </p:nvPr>
        </p:nvSpPr>
        <p:spPr>
          <a:xfrm>
            <a:off x="457200" y="71438"/>
            <a:ext cx="8229600" cy="1011237"/>
          </a:xfrm>
          <a:noFill/>
          <a:ln/>
        </p:spPr>
        <p:txBody>
          <a:bodyPr lIns="91440" tIns="45720" rIns="91440" bIns="45720" anchor="ctr"/>
          <a:lstStyle/>
          <a:p>
            <a:r>
              <a:rPr lang="es-MX" b="1" smtClean="0">
                <a:effectLst/>
              </a:rPr>
              <a:t>¿Qué escribo en cada párrafo?</a:t>
            </a:r>
          </a:p>
        </p:txBody>
      </p:sp>
      <p:sp>
        <p:nvSpPr>
          <p:cNvPr id="3" name="2 Marcador de contenido"/>
          <p:cNvSpPr>
            <a:spLocks noGrp="1"/>
          </p:cNvSpPr>
          <p:nvPr>
            <p:ph idx="4294967295"/>
          </p:nvPr>
        </p:nvSpPr>
        <p:spPr>
          <a:xfrm>
            <a:off x="285750" y="1714500"/>
            <a:ext cx="8715375" cy="5000625"/>
          </a:xfrm>
        </p:spPr>
        <p:txBody>
          <a:bodyPr lIns="91440" tIns="45720" rIns="91440" bIns="45720">
            <a:noAutofit/>
          </a:bodyPr>
          <a:lstStyle/>
          <a:p>
            <a:pPr>
              <a:buFontTx/>
              <a:buNone/>
            </a:pPr>
            <a:r>
              <a:rPr lang="es-MX" sz="2200" u="sng" smtClean="0">
                <a:effectLst/>
              </a:rPr>
              <a:t>SUGERENCIAS IMPORTANTES</a:t>
            </a:r>
            <a:r>
              <a:rPr lang="es-MX" sz="2200" smtClean="0">
                <a:effectLst/>
              </a:rPr>
              <a:t>:</a:t>
            </a:r>
          </a:p>
          <a:p>
            <a:pPr>
              <a:buFontTx/>
              <a:buNone/>
            </a:pPr>
            <a:endParaRPr lang="es-MX" sz="2200" smtClean="0">
              <a:effectLst/>
            </a:endParaRPr>
          </a:p>
          <a:p>
            <a:pPr>
              <a:buFontTx/>
              <a:buAutoNum type="arabicPeriod"/>
            </a:pPr>
            <a:r>
              <a:rPr lang="es-MX" sz="2200" smtClean="0">
                <a:effectLst/>
              </a:rPr>
              <a:t>Primero debe ser introductorio</a:t>
            </a:r>
            <a:r>
              <a:rPr lang="es-MX" sz="2200" b="1" u="sng" smtClean="0">
                <a:effectLst/>
              </a:rPr>
              <a:t>: ¿De qué tratarás? ¿Cómo lo defines? ¿Cuál es tu propósito? </a:t>
            </a:r>
            <a:r>
              <a:rPr lang="es-MX" sz="2200" smtClean="0">
                <a:effectLst/>
              </a:rPr>
              <a:t>¿Por qué es importante? ¿Para quién? ¿Qué se te dificultó? ¿Cómo lo superaste? ¿Qué se te facilitó?</a:t>
            </a:r>
            <a:r>
              <a:rPr lang="es-MX" sz="2200" b="1" u="sng" smtClean="0">
                <a:effectLst/>
              </a:rPr>
              <a:t> Anuncia con pocas palabras los subtemas que vas a desarrollar.</a:t>
            </a:r>
          </a:p>
          <a:p>
            <a:pPr>
              <a:buFontTx/>
              <a:buAutoNum type="arabicPeriod"/>
            </a:pPr>
            <a:r>
              <a:rPr lang="es-MX" sz="2200" smtClean="0">
                <a:effectLst/>
              </a:rPr>
              <a:t>El segundo o los siguientes párrafos. Deben presentar el desarrollo del objeto de estudio. En ellos anota datos específicos, muy precisos, del tema que vas a tratar.</a:t>
            </a:r>
          </a:p>
          <a:p>
            <a:pPr>
              <a:buFontTx/>
              <a:buAutoNum type="arabicPeriod"/>
            </a:pPr>
            <a:r>
              <a:rPr lang="es-MX" sz="2200" smtClean="0">
                <a:effectLst/>
              </a:rPr>
              <a:t>El último párrafo debe presentar las conclusiones: resumen, invitación, compromiso, con efecto de sembrar dudas. Retoma la idea central y redacta con ella una expresión que impacte al lector. Recuerda escribir pocas conclusiones con frases cortas y vocabulario directo.</a:t>
            </a:r>
          </a:p>
        </p:txBody>
      </p:sp>
      <p:sp>
        <p:nvSpPr>
          <p:cNvPr id="41988" name="3 CuadroTexto"/>
          <p:cNvSpPr txBox="1">
            <a:spLocks noChangeArrowheads="1"/>
          </p:cNvSpPr>
          <p:nvPr/>
        </p:nvSpPr>
        <p:spPr bwMode="auto">
          <a:xfrm>
            <a:off x="357188" y="1000125"/>
            <a:ext cx="3505200" cy="461963"/>
          </a:xfrm>
          <a:prstGeom prst="rect">
            <a:avLst/>
          </a:prstGeom>
          <a:noFill/>
          <a:ln w="9525">
            <a:noFill/>
            <a:miter lim="800000"/>
            <a:headEnd/>
            <a:tailEnd/>
          </a:ln>
        </p:spPr>
        <p:txBody>
          <a:bodyPr wrap="none">
            <a:spAutoFit/>
          </a:bodyPr>
          <a:lstStyle/>
          <a:p>
            <a:pPr eaLnBrk="1" hangingPunct="1"/>
            <a:r>
              <a:rPr lang="es-MX" sz="2400" b="1">
                <a:effectLst/>
                <a:latin typeface="Calibri" pitchFamily="34" charset="0"/>
                <a:cs typeface="Arial" charset="0"/>
              </a:rPr>
              <a:t>Funciones de los párrafos: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p:txBody>
          <a:bodyPr/>
          <a:lstStyle/>
          <a:p>
            <a:pPr>
              <a:defRPr/>
            </a:pPr>
            <a:r>
              <a:rPr lang="es-MX" smtClean="0"/>
              <a:t>Referencias. </a:t>
            </a:r>
            <a:endParaRPr lang="en-US" smtClean="0"/>
          </a:p>
        </p:txBody>
      </p:sp>
      <p:pic>
        <p:nvPicPr>
          <p:cNvPr id="62468"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62469"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62470" name="Rectangle 6"/>
          <p:cNvSpPr>
            <a:spLocks noChangeArrowheads="1"/>
          </p:cNvSpPr>
          <p:nvPr/>
        </p:nvSpPr>
        <p:spPr bwMode="auto">
          <a:xfrm>
            <a:off x="0" y="5924550"/>
            <a:ext cx="184150" cy="366713"/>
          </a:xfrm>
          <a:prstGeom prst="rect">
            <a:avLst/>
          </a:prstGeom>
          <a:noFill/>
          <a:ln w="9525">
            <a:noFill/>
            <a:miter lim="800000"/>
            <a:headEnd/>
            <a:tailEnd/>
          </a:ln>
        </p:spPr>
        <p:txBody>
          <a:bodyPr wrap="none" anchor="ctr">
            <a:spAutoFit/>
          </a:bodyPr>
          <a:lstStyle/>
          <a:p>
            <a:pPr eaLnBrk="1" hangingPunct="1"/>
            <a:endParaRPr lang="es-MX">
              <a:effectLst/>
              <a:latin typeface="Arial" charset="0"/>
            </a:endParaRPr>
          </a:p>
        </p:txBody>
      </p:sp>
      <p:sp>
        <p:nvSpPr>
          <p:cNvPr id="62471" name="Rectangle 7"/>
          <p:cNvSpPr>
            <a:spLocks noChangeArrowheads="1"/>
          </p:cNvSpPr>
          <p:nvPr/>
        </p:nvSpPr>
        <p:spPr bwMode="auto">
          <a:xfrm>
            <a:off x="0" y="5924550"/>
            <a:ext cx="184150" cy="366713"/>
          </a:xfrm>
          <a:prstGeom prst="rect">
            <a:avLst/>
          </a:prstGeom>
          <a:noFill/>
          <a:ln w="9525">
            <a:noFill/>
            <a:miter lim="800000"/>
            <a:headEnd/>
            <a:tailEnd/>
          </a:ln>
        </p:spPr>
        <p:txBody>
          <a:bodyPr wrap="none" anchor="ctr">
            <a:spAutoFit/>
          </a:bodyPr>
          <a:lstStyle/>
          <a:p>
            <a:pPr eaLnBrk="1" hangingPunct="1"/>
            <a:endParaRPr lang="es-MX">
              <a:effectLst/>
              <a:latin typeface="Arial" charset="0"/>
            </a:endParaRPr>
          </a:p>
        </p:txBody>
      </p:sp>
      <p:sp>
        <p:nvSpPr>
          <p:cNvPr id="62477" name="Text Box 13"/>
          <p:cNvSpPr txBox="1">
            <a:spLocks noChangeArrowheads="1"/>
          </p:cNvSpPr>
          <p:nvPr/>
        </p:nvSpPr>
        <p:spPr bwMode="auto">
          <a:xfrm>
            <a:off x="107950" y="2060575"/>
            <a:ext cx="6624638" cy="1554163"/>
          </a:xfrm>
          <a:prstGeom prst="rect">
            <a:avLst/>
          </a:prstGeom>
          <a:noFill/>
          <a:ln w="9525">
            <a:noFill/>
            <a:miter lim="800000"/>
            <a:headEnd/>
            <a:tailEnd/>
          </a:ln>
        </p:spPr>
        <p:txBody>
          <a:bodyPr>
            <a:spAutoFit/>
          </a:bodyPr>
          <a:lstStyle/>
          <a:p>
            <a:pPr eaLnBrk="1" hangingPunct="1">
              <a:buFontTx/>
              <a:buBlip>
                <a:blip r:embed="rId3"/>
              </a:buBlip>
            </a:pPr>
            <a:r>
              <a:rPr lang="es-MX">
                <a:effectLst/>
                <a:latin typeface="Monotype Corsiva" pitchFamily="66" charset="0"/>
              </a:rPr>
              <a:t>     </a:t>
            </a:r>
            <a:r>
              <a:rPr lang="es-MX" sz="3200">
                <a:solidFill>
                  <a:srgbClr val="990099"/>
                </a:solidFill>
                <a:effectLst/>
                <a:latin typeface="Monotype Corsiva" pitchFamily="66" charset="0"/>
              </a:rPr>
              <a:t>No incluir  las fuentes que no se citaron en el documento de investigación, aunque se haya consultado</a:t>
            </a:r>
            <a:endParaRPr lang="en-US" sz="2400">
              <a:solidFill>
                <a:srgbClr val="990099"/>
              </a:solidFill>
              <a:effectLst/>
              <a:latin typeface="Monotype Corsiva" pitchFamily="66" charset="0"/>
            </a:endParaRPr>
          </a:p>
        </p:txBody>
      </p:sp>
      <p:pic>
        <p:nvPicPr>
          <p:cNvPr id="62479" name="Picture 15" descr="HH00892_"/>
          <p:cNvPicPr>
            <a:picLocks noChangeAspect="1" noChangeArrowheads="1"/>
          </p:cNvPicPr>
          <p:nvPr>
            <p:ph sz="half" idx="1"/>
          </p:nvPr>
        </p:nvPicPr>
        <p:blipFill>
          <a:blip r:embed="rId4" cstate="print"/>
          <a:srcRect/>
          <a:stretch>
            <a:fillRect/>
          </a:stretch>
        </p:blipFill>
        <p:spPr>
          <a:xfrm>
            <a:off x="7451725" y="2636838"/>
            <a:ext cx="647700" cy="585787"/>
          </a:xfrm>
          <a:noFill/>
        </p:spPr>
      </p:pic>
      <p:grpSp>
        <p:nvGrpSpPr>
          <p:cNvPr id="2" name="Group 24"/>
          <p:cNvGrpSpPr>
            <a:grpSpLocks/>
          </p:cNvGrpSpPr>
          <p:nvPr/>
        </p:nvGrpSpPr>
        <p:grpSpPr bwMode="auto">
          <a:xfrm>
            <a:off x="6588125" y="1916113"/>
            <a:ext cx="863600" cy="619125"/>
            <a:chOff x="2744" y="1933"/>
            <a:chExt cx="861" cy="662"/>
          </a:xfrm>
        </p:grpSpPr>
        <p:pic>
          <p:nvPicPr>
            <p:cNvPr id="18451" name="Picture 16" descr="j0089782"/>
            <p:cNvPicPr>
              <a:picLocks noChangeAspect="1" noChangeArrowheads="1"/>
            </p:cNvPicPr>
            <p:nvPr/>
          </p:nvPicPr>
          <p:blipFill>
            <a:blip r:embed="rId5" cstate="print"/>
            <a:srcRect/>
            <a:stretch>
              <a:fillRect/>
            </a:stretch>
          </p:blipFill>
          <p:spPr bwMode="auto">
            <a:xfrm>
              <a:off x="2829" y="1995"/>
              <a:ext cx="703" cy="553"/>
            </a:xfrm>
            <a:prstGeom prst="rect">
              <a:avLst/>
            </a:prstGeom>
            <a:noFill/>
            <a:ln w="9525">
              <a:noFill/>
              <a:miter lim="800000"/>
              <a:headEnd/>
              <a:tailEnd/>
            </a:ln>
          </p:spPr>
        </p:pic>
        <p:sp>
          <p:nvSpPr>
            <p:cNvPr id="62481" name="Line 17"/>
            <p:cNvSpPr>
              <a:spLocks noChangeShapeType="1"/>
            </p:cNvSpPr>
            <p:nvPr/>
          </p:nvSpPr>
          <p:spPr bwMode="auto">
            <a:xfrm flipH="1">
              <a:off x="2815" y="1986"/>
              <a:ext cx="785" cy="550"/>
            </a:xfrm>
            <a:prstGeom prst="line">
              <a:avLst/>
            </a:prstGeom>
            <a:noFill/>
            <a:ln w="38100">
              <a:solidFill>
                <a:srgbClr val="FF6600"/>
              </a:solidFill>
              <a:round/>
              <a:headEnd/>
              <a:tailEnd/>
            </a:ln>
            <a:effectLst/>
          </p:spPr>
          <p:txBody>
            <a:bodyPr/>
            <a:lstStyle/>
            <a:p>
              <a:pPr>
                <a:defRPr/>
              </a:pPr>
              <a:endParaRPr lang="en-US"/>
            </a:p>
          </p:txBody>
        </p:sp>
        <p:sp>
          <p:nvSpPr>
            <p:cNvPr id="62482" name="Line 18"/>
            <p:cNvSpPr>
              <a:spLocks noChangeShapeType="1"/>
            </p:cNvSpPr>
            <p:nvPr/>
          </p:nvSpPr>
          <p:spPr bwMode="auto">
            <a:xfrm>
              <a:off x="2744" y="1933"/>
              <a:ext cx="861" cy="662"/>
            </a:xfrm>
            <a:prstGeom prst="line">
              <a:avLst/>
            </a:prstGeom>
            <a:noFill/>
            <a:ln w="38100">
              <a:solidFill>
                <a:srgbClr val="FF6600"/>
              </a:solidFill>
              <a:round/>
              <a:headEnd/>
              <a:tailEnd/>
            </a:ln>
            <a:effectLst/>
          </p:spPr>
          <p:txBody>
            <a:bodyPr/>
            <a:lstStyle/>
            <a:p>
              <a:pPr>
                <a:defRPr/>
              </a:pPr>
              <a:endParaRPr lang="en-US"/>
            </a:p>
          </p:txBody>
        </p:sp>
      </p:grpSp>
      <p:sp>
        <p:nvSpPr>
          <p:cNvPr id="62483" name="Text Box 19"/>
          <p:cNvSpPr txBox="1">
            <a:spLocks noChangeArrowheads="1"/>
          </p:cNvSpPr>
          <p:nvPr/>
        </p:nvSpPr>
        <p:spPr bwMode="auto">
          <a:xfrm>
            <a:off x="8101013" y="2133600"/>
            <a:ext cx="685800" cy="1311275"/>
          </a:xfrm>
          <a:prstGeom prst="rect">
            <a:avLst/>
          </a:prstGeom>
          <a:noFill/>
          <a:ln w="9525">
            <a:noFill/>
            <a:miter lim="800000"/>
            <a:headEnd/>
            <a:tailEnd/>
          </a:ln>
        </p:spPr>
        <p:txBody>
          <a:bodyPr>
            <a:spAutoFit/>
          </a:bodyPr>
          <a:lstStyle/>
          <a:p>
            <a:pPr eaLnBrk="1" hangingPunct="1"/>
            <a:r>
              <a:rPr lang="en-US" sz="8000" b="1">
                <a:solidFill>
                  <a:srgbClr val="FF6600"/>
                </a:solidFill>
                <a:effectLst/>
                <a:latin typeface="Monotype Corsiva" pitchFamily="66" charset="0"/>
                <a:sym typeface="Wingdings 2" pitchFamily="18" charset="2"/>
              </a:rPr>
              <a:t></a:t>
            </a:r>
          </a:p>
        </p:txBody>
      </p:sp>
      <p:sp>
        <p:nvSpPr>
          <p:cNvPr id="62484" name="Text Box 20"/>
          <p:cNvSpPr txBox="1">
            <a:spLocks noChangeArrowheads="1"/>
          </p:cNvSpPr>
          <p:nvPr/>
        </p:nvSpPr>
        <p:spPr bwMode="auto">
          <a:xfrm>
            <a:off x="363538" y="434975"/>
            <a:ext cx="1914525" cy="366713"/>
          </a:xfrm>
          <a:prstGeom prst="rect">
            <a:avLst/>
          </a:prstGeom>
          <a:noFill/>
          <a:ln w="9525">
            <a:noFill/>
            <a:miter lim="800000"/>
            <a:headEnd/>
            <a:tailEnd/>
          </a:ln>
        </p:spPr>
        <p:txBody>
          <a:bodyPr>
            <a:spAutoFit/>
          </a:bodyPr>
          <a:lstStyle/>
          <a:p>
            <a:pPr>
              <a:spcBef>
                <a:spcPct val="50000"/>
              </a:spcBef>
            </a:pPr>
            <a:endParaRPr lang="es-MX">
              <a:effectLst/>
              <a:latin typeface="Garamond" pitchFamily="18" charset="0"/>
            </a:endParaRPr>
          </a:p>
        </p:txBody>
      </p:sp>
      <p:pic>
        <p:nvPicPr>
          <p:cNvPr id="62485" name="Picture 21" descr="img catalogo 1"/>
          <p:cNvPicPr>
            <a:picLocks noChangeAspect="1" noChangeArrowheads="1"/>
          </p:cNvPicPr>
          <p:nvPr>
            <p:ph sz="quarter" idx="3"/>
          </p:nvPr>
        </p:nvPicPr>
        <p:blipFill>
          <a:blip r:embed="rId6" cstate="print"/>
          <a:srcRect/>
          <a:stretch>
            <a:fillRect/>
          </a:stretch>
        </p:blipFill>
        <p:spPr>
          <a:xfrm>
            <a:off x="250825" y="692150"/>
            <a:ext cx="900113" cy="630238"/>
          </a:xfrm>
          <a:noFill/>
        </p:spPr>
      </p:pic>
      <p:sp>
        <p:nvSpPr>
          <p:cNvPr id="62486" name="Text Box 22"/>
          <p:cNvSpPr txBox="1">
            <a:spLocks noChangeArrowheads="1"/>
          </p:cNvSpPr>
          <p:nvPr/>
        </p:nvSpPr>
        <p:spPr bwMode="auto">
          <a:xfrm>
            <a:off x="1835150" y="1341438"/>
            <a:ext cx="5094288" cy="519112"/>
          </a:xfrm>
          <a:prstGeom prst="rect">
            <a:avLst/>
          </a:prstGeom>
          <a:noFill/>
          <a:ln w="9525">
            <a:noFill/>
            <a:miter lim="800000"/>
            <a:headEnd/>
            <a:tailEnd/>
          </a:ln>
          <a:effectLst/>
        </p:spPr>
        <p:txBody>
          <a:bodyPr wrap="none">
            <a:spAutoFit/>
          </a:bodyPr>
          <a:lstStyle/>
          <a:p>
            <a:pPr algn="ctr" eaLnBrk="1" hangingPunct="1">
              <a:defRPr/>
            </a:pPr>
            <a:r>
              <a:rPr lang="es-MX" sz="2800" b="1">
                <a:solidFill>
                  <a:srgbClr val="0000CC"/>
                </a:solidFill>
                <a:effectLst>
                  <a:outerShdw blurRad="38100" dist="38100" dir="2700000" algn="tl">
                    <a:srgbClr val="000000"/>
                  </a:outerShdw>
                </a:effectLst>
                <a:latin typeface="Arial" charset="0"/>
              </a:rPr>
              <a:t>Recomendaciones generales</a:t>
            </a:r>
            <a:endParaRPr lang="en-US" sz="2800" b="1">
              <a:solidFill>
                <a:srgbClr val="0000CC"/>
              </a:solidFill>
              <a:effectLst>
                <a:outerShdw blurRad="38100" dist="38100" dir="2700000" algn="tl">
                  <a:srgbClr val="000000"/>
                </a:outerShdw>
              </a:effectLst>
              <a:latin typeface="Arial" charset="0"/>
            </a:endParaRPr>
          </a:p>
        </p:txBody>
      </p:sp>
      <p:pic>
        <p:nvPicPr>
          <p:cNvPr id="62489" name="Picture 25" descr="j0281179"/>
          <p:cNvPicPr>
            <a:picLocks noChangeAspect="1" noChangeArrowheads="1"/>
          </p:cNvPicPr>
          <p:nvPr/>
        </p:nvPicPr>
        <p:blipFill>
          <a:blip r:embed="rId7" cstate="print"/>
          <a:srcRect/>
          <a:stretch>
            <a:fillRect/>
          </a:stretch>
        </p:blipFill>
        <p:spPr bwMode="auto">
          <a:xfrm>
            <a:off x="7092950" y="3860800"/>
            <a:ext cx="1295400" cy="709613"/>
          </a:xfrm>
          <a:prstGeom prst="rect">
            <a:avLst/>
          </a:prstGeom>
          <a:noFill/>
          <a:ln w="9525">
            <a:noFill/>
            <a:miter lim="800000"/>
            <a:headEnd/>
            <a:tailEnd/>
          </a:ln>
        </p:spPr>
      </p:pic>
      <p:sp>
        <p:nvSpPr>
          <p:cNvPr id="62490" name="Text Box 26"/>
          <p:cNvSpPr txBox="1">
            <a:spLocks noChangeArrowheads="1"/>
          </p:cNvSpPr>
          <p:nvPr/>
        </p:nvSpPr>
        <p:spPr bwMode="auto">
          <a:xfrm>
            <a:off x="17463" y="3933825"/>
            <a:ext cx="7226300" cy="579438"/>
          </a:xfrm>
          <a:prstGeom prst="rect">
            <a:avLst/>
          </a:prstGeom>
          <a:noFill/>
          <a:ln w="9525">
            <a:noFill/>
            <a:miter lim="800000"/>
            <a:headEnd/>
            <a:tailEnd/>
          </a:ln>
        </p:spPr>
        <p:txBody>
          <a:bodyPr wrap="none">
            <a:spAutoFit/>
          </a:bodyPr>
          <a:lstStyle/>
          <a:p>
            <a:pPr eaLnBrk="1" hangingPunct="1">
              <a:buFontTx/>
              <a:buBlip>
                <a:blip r:embed="rId3"/>
              </a:buBlip>
            </a:pPr>
            <a:r>
              <a:rPr lang="es-MX">
                <a:effectLst/>
                <a:latin typeface="Monotype Corsiva" pitchFamily="66" charset="0"/>
              </a:rPr>
              <a:t>    </a:t>
            </a:r>
            <a:r>
              <a:rPr lang="es-MX" sz="3200">
                <a:solidFill>
                  <a:srgbClr val="336600"/>
                </a:solidFill>
                <a:effectLst/>
                <a:latin typeface="Monotype Corsiva" pitchFamily="66" charset="0"/>
              </a:rPr>
              <a:t>Las referencias es escriben</a:t>
            </a:r>
            <a:r>
              <a:rPr lang="es-MX" sz="3200">
                <a:solidFill>
                  <a:srgbClr val="990099"/>
                </a:solidFill>
                <a:effectLst/>
                <a:latin typeface="Monotype Corsiva" pitchFamily="66" charset="0"/>
              </a:rPr>
              <a:t> en orden alfabético</a:t>
            </a:r>
            <a:r>
              <a:rPr lang="es-MX" sz="3200">
                <a:solidFill>
                  <a:srgbClr val="CCFFCC"/>
                </a:solidFill>
                <a:effectLst/>
                <a:latin typeface="Monotype Corsiva" pitchFamily="66" charset="0"/>
              </a:rPr>
              <a:t>. </a:t>
            </a:r>
            <a:endParaRPr lang="en-US" sz="2400">
              <a:effectLst/>
              <a:latin typeface="Monotype Corsiva" pitchFamily="66" charset="0"/>
            </a:endParaRPr>
          </a:p>
        </p:txBody>
      </p:sp>
      <p:pic>
        <p:nvPicPr>
          <p:cNvPr id="62491" name="Picture 27" descr="j0136545"/>
          <p:cNvPicPr>
            <a:picLocks noChangeAspect="1" noChangeArrowheads="1"/>
          </p:cNvPicPr>
          <p:nvPr>
            <p:ph sz="quarter" idx="2"/>
          </p:nvPr>
        </p:nvPicPr>
        <p:blipFill>
          <a:blip r:embed="rId8" cstate="print"/>
          <a:srcRect/>
          <a:stretch>
            <a:fillRect/>
          </a:stretch>
        </p:blipFill>
        <p:spPr>
          <a:xfrm>
            <a:off x="7451725" y="4868863"/>
            <a:ext cx="917575" cy="1090612"/>
          </a:xfrm>
          <a:noFill/>
        </p:spPr>
      </p:pic>
      <p:sp>
        <p:nvSpPr>
          <p:cNvPr id="62492" name="Text Box 28"/>
          <p:cNvSpPr txBox="1">
            <a:spLocks noChangeArrowheads="1"/>
          </p:cNvSpPr>
          <p:nvPr/>
        </p:nvSpPr>
        <p:spPr bwMode="auto">
          <a:xfrm>
            <a:off x="0" y="4797425"/>
            <a:ext cx="7034213" cy="1066800"/>
          </a:xfrm>
          <a:prstGeom prst="rect">
            <a:avLst/>
          </a:prstGeom>
          <a:noFill/>
          <a:ln w="9525">
            <a:noFill/>
            <a:miter lim="800000"/>
            <a:headEnd/>
            <a:tailEnd/>
          </a:ln>
        </p:spPr>
        <p:txBody>
          <a:bodyPr wrap="none">
            <a:spAutoFit/>
          </a:bodyPr>
          <a:lstStyle/>
          <a:p>
            <a:pPr eaLnBrk="1" hangingPunct="1">
              <a:buFontTx/>
              <a:buBlip>
                <a:blip r:embed="rId3"/>
              </a:buBlip>
            </a:pPr>
            <a:r>
              <a:rPr lang="es-MX">
                <a:effectLst/>
                <a:latin typeface="Monotype Corsiva" pitchFamily="66" charset="0"/>
              </a:rPr>
              <a:t>   </a:t>
            </a:r>
            <a:r>
              <a:rPr lang="es-MX" sz="3200">
                <a:solidFill>
                  <a:srgbClr val="336600"/>
                </a:solidFill>
                <a:effectLst/>
                <a:latin typeface="Monotype Corsiva" pitchFamily="66" charset="0"/>
              </a:rPr>
              <a:t>Al escribir una referencia se</a:t>
            </a:r>
            <a:r>
              <a:rPr lang="es-MX" sz="3200">
                <a:solidFill>
                  <a:srgbClr val="990099"/>
                </a:solidFill>
                <a:effectLst/>
                <a:latin typeface="Monotype Corsiva" pitchFamily="66" charset="0"/>
              </a:rPr>
              <a:t> inicia escribiendo </a:t>
            </a:r>
          </a:p>
          <a:p>
            <a:pPr eaLnBrk="1" hangingPunct="1"/>
            <a:r>
              <a:rPr lang="es-MX" sz="3200">
                <a:solidFill>
                  <a:srgbClr val="990099"/>
                </a:solidFill>
                <a:effectLst/>
                <a:latin typeface="Monotype Corsiva" pitchFamily="66" charset="0"/>
              </a:rPr>
              <a:t>   el autor  (</a:t>
            </a:r>
            <a:r>
              <a:rPr lang="es-MX" sz="3200">
                <a:solidFill>
                  <a:srgbClr val="FF3399"/>
                </a:solidFill>
                <a:effectLst/>
                <a:latin typeface="Monotype Corsiva" pitchFamily="66" charset="0"/>
              </a:rPr>
              <a:t>apellido más inicial de nombre</a:t>
            </a:r>
            <a:r>
              <a:rPr lang="es-MX" sz="3200">
                <a:solidFill>
                  <a:srgbClr val="990099"/>
                </a:solidFill>
                <a:effectLst/>
                <a:latin typeface="Monotype Corsiva" pitchFamily="66" charset="0"/>
              </a:rPr>
              <a:t>)</a:t>
            </a:r>
            <a:endParaRPr lang="en-US" sz="3200" b="1">
              <a:solidFill>
                <a:srgbClr val="990099"/>
              </a:solidFill>
              <a:effectLst/>
              <a:latin typeface="Monotype Corsiva" pitchFamily="66" charset="0"/>
            </a:endParaRPr>
          </a:p>
        </p:txBody>
      </p:sp>
      <p:sp>
        <p:nvSpPr>
          <p:cNvPr id="62493" name="Text Box 29"/>
          <p:cNvSpPr txBox="1">
            <a:spLocks noChangeArrowheads="1"/>
          </p:cNvSpPr>
          <p:nvPr/>
        </p:nvSpPr>
        <p:spPr bwMode="auto">
          <a:xfrm>
            <a:off x="8286750" y="6072188"/>
            <a:ext cx="441325"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40</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2477"/>
                                        </p:tgtEl>
                                        <p:attrNameLst>
                                          <p:attrName>style.visibility</p:attrName>
                                        </p:attrNameLst>
                                      </p:cBhvr>
                                      <p:to>
                                        <p:strVal val="visible"/>
                                      </p:to>
                                    </p:set>
                                    <p:animEffect transition="in" filter="fade">
                                      <p:cBhvr>
                                        <p:cTn id="7" dur="1000"/>
                                        <p:tgtEl>
                                          <p:spTgt spid="62477"/>
                                        </p:tgtEl>
                                      </p:cBhvr>
                                    </p:animEffect>
                                    <p:anim calcmode="lin" valueType="num">
                                      <p:cBhvr>
                                        <p:cTn id="8" dur="1000" fill="hold"/>
                                        <p:tgtEl>
                                          <p:spTgt spid="62477"/>
                                        </p:tgtEl>
                                        <p:attrNameLst>
                                          <p:attrName>ppt_x</p:attrName>
                                        </p:attrNameLst>
                                      </p:cBhvr>
                                      <p:tavLst>
                                        <p:tav tm="0">
                                          <p:val>
                                            <p:strVal val="#ppt_x"/>
                                          </p:val>
                                        </p:tav>
                                        <p:tav tm="100000">
                                          <p:val>
                                            <p:strVal val="#ppt_x"/>
                                          </p:val>
                                        </p:tav>
                                      </p:tavLst>
                                    </p:anim>
                                    <p:anim calcmode="lin" valueType="num">
                                      <p:cBhvr>
                                        <p:cTn id="9" dur="900" decel="100000" fill="hold"/>
                                        <p:tgtEl>
                                          <p:spTgt spid="6247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247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2479"/>
                                        </p:tgtEl>
                                        <p:attrNameLst>
                                          <p:attrName>style.visibility</p:attrName>
                                        </p:attrNameLst>
                                      </p:cBhvr>
                                      <p:to>
                                        <p:strVal val="visible"/>
                                      </p:to>
                                    </p:set>
                                    <p:animEffect transition="in" filter="fade">
                                      <p:cBhvr>
                                        <p:cTn id="19" dur="1000"/>
                                        <p:tgtEl>
                                          <p:spTgt spid="62479"/>
                                        </p:tgtEl>
                                      </p:cBhvr>
                                    </p:animEffect>
                                    <p:anim calcmode="lin" valueType="num">
                                      <p:cBhvr>
                                        <p:cTn id="20" dur="1000" fill="hold"/>
                                        <p:tgtEl>
                                          <p:spTgt spid="62479"/>
                                        </p:tgtEl>
                                        <p:attrNameLst>
                                          <p:attrName>ppt_x</p:attrName>
                                        </p:attrNameLst>
                                      </p:cBhvr>
                                      <p:tavLst>
                                        <p:tav tm="0">
                                          <p:val>
                                            <p:strVal val="#ppt_x"/>
                                          </p:val>
                                        </p:tav>
                                        <p:tav tm="100000">
                                          <p:val>
                                            <p:strVal val="#ppt_x"/>
                                          </p:val>
                                        </p:tav>
                                      </p:tavLst>
                                    </p:anim>
                                    <p:anim calcmode="lin" valueType="num">
                                      <p:cBhvr>
                                        <p:cTn id="21" dur="900" decel="100000" fill="hold"/>
                                        <p:tgtEl>
                                          <p:spTgt spid="6247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247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62483"/>
                                        </p:tgtEl>
                                        <p:attrNameLst>
                                          <p:attrName>style.visibility</p:attrName>
                                        </p:attrNameLst>
                                      </p:cBhvr>
                                      <p:to>
                                        <p:strVal val="visible"/>
                                      </p:to>
                                    </p:set>
                                    <p:animEffect transition="in" filter="fade">
                                      <p:cBhvr>
                                        <p:cTn id="25" dur="1000"/>
                                        <p:tgtEl>
                                          <p:spTgt spid="62483"/>
                                        </p:tgtEl>
                                      </p:cBhvr>
                                    </p:animEffect>
                                    <p:anim calcmode="lin" valueType="num">
                                      <p:cBhvr>
                                        <p:cTn id="26" dur="1000" fill="hold"/>
                                        <p:tgtEl>
                                          <p:spTgt spid="62483"/>
                                        </p:tgtEl>
                                        <p:attrNameLst>
                                          <p:attrName>ppt_x</p:attrName>
                                        </p:attrNameLst>
                                      </p:cBhvr>
                                      <p:tavLst>
                                        <p:tav tm="0">
                                          <p:val>
                                            <p:strVal val="#ppt_x"/>
                                          </p:val>
                                        </p:tav>
                                        <p:tav tm="100000">
                                          <p:val>
                                            <p:strVal val="#ppt_x"/>
                                          </p:val>
                                        </p:tav>
                                      </p:tavLst>
                                    </p:anim>
                                    <p:anim calcmode="lin" valueType="num">
                                      <p:cBhvr>
                                        <p:cTn id="27" dur="900" decel="100000" fill="hold"/>
                                        <p:tgtEl>
                                          <p:spTgt spid="6248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483"/>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62490"/>
                                        </p:tgtEl>
                                        <p:attrNameLst>
                                          <p:attrName>style.visibility</p:attrName>
                                        </p:attrNameLst>
                                      </p:cBhvr>
                                      <p:to>
                                        <p:strVal val="visible"/>
                                      </p:to>
                                    </p:set>
                                    <p:animEffect transition="in" filter="fade">
                                      <p:cBhvr>
                                        <p:cTn id="33" dur="1000"/>
                                        <p:tgtEl>
                                          <p:spTgt spid="62490"/>
                                        </p:tgtEl>
                                      </p:cBhvr>
                                    </p:animEffect>
                                    <p:anim calcmode="lin" valueType="num">
                                      <p:cBhvr>
                                        <p:cTn id="34" dur="1000" fill="hold"/>
                                        <p:tgtEl>
                                          <p:spTgt spid="62490"/>
                                        </p:tgtEl>
                                        <p:attrNameLst>
                                          <p:attrName>ppt_x</p:attrName>
                                        </p:attrNameLst>
                                      </p:cBhvr>
                                      <p:tavLst>
                                        <p:tav tm="0">
                                          <p:val>
                                            <p:strVal val="#ppt_x"/>
                                          </p:val>
                                        </p:tav>
                                        <p:tav tm="100000">
                                          <p:val>
                                            <p:strVal val="#ppt_x"/>
                                          </p:val>
                                        </p:tav>
                                      </p:tavLst>
                                    </p:anim>
                                    <p:anim calcmode="lin" valueType="num">
                                      <p:cBhvr>
                                        <p:cTn id="35" dur="900" decel="100000" fill="hold"/>
                                        <p:tgtEl>
                                          <p:spTgt spid="6249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2490"/>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62489"/>
                                        </p:tgtEl>
                                        <p:attrNameLst>
                                          <p:attrName>style.visibility</p:attrName>
                                        </p:attrNameLst>
                                      </p:cBhvr>
                                      <p:to>
                                        <p:strVal val="visible"/>
                                      </p:to>
                                    </p:set>
                                    <p:animEffect transition="in" filter="fade">
                                      <p:cBhvr>
                                        <p:cTn id="39" dur="1000"/>
                                        <p:tgtEl>
                                          <p:spTgt spid="62489"/>
                                        </p:tgtEl>
                                      </p:cBhvr>
                                    </p:animEffect>
                                    <p:anim calcmode="lin" valueType="num">
                                      <p:cBhvr>
                                        <p:cTn id="40" dur="1000" fill="hold"/>
                                        <p:tgtEl>
                                          <p:spTgt spid="62489"/>
                                        </p:tgtEl>
                                        <p:attrNameLst>
                                          <p:attrName>ppt_x</p:attrName>
                                        </p:attrNameLst>
                                      </p:cBhvr>
                                      <p:tavLst>
                                        <p:tav tm="0">
                                          <p:val>
                                            <p:strVal val="#ppt_x"/>
                                          </p:val>
                                        </p:tav>
                                        <p:tav tm="100000">
                                          <p:val>
                                            <p:strVal val="#ppt_x"/>
                                          </p:val>
                                        </p:tav>
                                      </p:tavLst>
                                    </p:anim>
                                    <p:anim calcmode="lin" valueType="num">
                                      <p:cBhvr>
                                        <p:cTn id="41" dur="900" decel="100000" fill="hold"/>
                                        <p:tgtEl>
                                          <p:spTgt spid="6248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2489"/>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2492"/>
                                        </p:tgtEl>
                                        <p:attrNameLst>
                                          <p:attrName>style.visibility</p:attrName>
                                        </p:attrNameLst>
                                      </p:cBhvr>
                                      <p:to>
                                        <p:strVal val="visible"/>
                                      </p:to>
                                    </p:set>
                                    <p:animEffect transition="in" filter="fade">
                                      <p:cBhvr>
                                        <p:cTn id="47" dur="1000"/>
                                        <p:tgtEl>
                                          <p:spTgt spid="62492"/>
                                        </p:tgtEl>
                                      </p:cBhvr>
                                    </p:animEffect>
                                    <p:anim calcmode="lin" valueType="num">
                                      <p:cBhvr>
                                        <p:cTn id="48" dur="1000" fill="hold"/>
                                        <p:tgtEl>
                                          <p:spTgt spid="62492"/>
                                        </p:tgtEl>
                                        <p:attrNameLst>
                                          <p:attrName>ppt_x</p:attrName>
                                        </p:attrNameLst>
                                      </p:cBhvr>
                                      <p:tavLst>
                                        <p:tav tm="0">
                                          <p:val>
                                            <p:strVal val="#ppt_x"/>
                                          </p:val>
                                        </p:tav>
                                        <p:tav tm="100000">
                                          <p:val>
                                            <p:strVal val="#ppt_x"/>
                                          </p:val>
                                        </p:tav>
                                      </p:tavLst>
                                    </p:anim>
                                    <p:anim calcmode="lin" valueType="num">
                                      <p:cBhvr>
                                        <p:cTn id="49" dur="900" decel="100000" fill="hold"/>
                                        <p:tgtEl>
                                          <p:spTgt spid="6249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249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62491"/>
                                        </p:tgtEl>
                                        <p:attrNameLst>
                                          <p:attrName>style.visibility</p:attrName>
                                        </p:attrNameLst>
                                      </p:cBhvr>
                                      <p:to>
                                        <p:strVal val="visible"/>
                                      </p:to>
                                    </p:set>
                                    <p:animEffect transition="in" filter="fade">
                                      <p:cBhvr>
                                        <p:cTn id="53" dur="1000"/>
                                        <p:tgtEl>
                                          <p:spTgt spid="62491"/>
                                        </p:tgtEl>
                                      </p:cBhvr>
                                    </p:animEffect>
                                    <p:anim calcmode="lin" valueType="num">
                                      <p:cBhvr>
                                        <p:cTn id="54" dur="1000" fill="hold"/>
                                        <p:tgtEl>
                                          <p:spTgt spid="62491"/>
                                        </p:tgtEl>
                                        <p:attrNameLst>
                                          <p:attrName>ppt_x</p:attrName>
                                        </p:attrNameLst>
                                      </p:cBhvr>
                                      <p:tavLst>
                                        <p:tav tm="0">
                                          <p:val>
                                            <p:strVal val="#ppt_x"/>
                                          </p:val>
                                        </p:tav>
                                        <p:tav tm="100000">
                                          <p:val>
                                            <p:strVal val="#ppt_x"/>
                                          </p:val>
                                        </p:tav>
                                      </p:tavLst>
                                    </p:anim>
                                    <p:anim calcmode="lin" valueType="num">
                                      <p:cBhvr>
                                        <p:cTn id="55" dur="900" decel="100000" fill="hold"/>
                                        <p:tgtEl>
                                          <p:spTgt spid="62491"/>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2491"/>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62467"/>
                                        </p:tgtEl>
                                        <p:attrNameLst>
                                          <p:attrName>ppt_x</p:attrName>
                                        </p:attrNameLst>
                                      </p:cBhvr>
                                      <p:tavLst>
                                        <p:tav tm="0">
                                          <p:val>
                                            <p:strVal val="ppt_x"/>
                                          </p:val>
                                        </p:tav>
                                        <p:tav tm="100000">
                                          <p:val>
                                            <p:strVal val="ppt_x"/>
                                          </p:val>
                                        </p:tav>
                                      </p:tavLst>
                                    </p:anim>
                                    <p:anim calcmode="lin" valueType="num">
                                      <p:cBhvr additive="base">
                                        <p:cTn id="61" dur="500"/>
                                        <p:tgtEl>
                                          <p:spTgt spid="62467"/>
                                        </p:tgtEl>
                                        <p:attrNameLst>
                                          <p:attrName>ppt_y</p:attrName>
                                        </p:attrNameLst>
                                      </p:cBhvr>
                                      <p:tavLst>
                                        <p:tav tm="0">
                                          <p:val>
                                            <p:strVal val="ppt_y"/>
                                          </p:val>
                                        </p:tav>
                                        <p:tav tm="100000">
                                          <p:val>
                                            <p:strVal val="1+ppt_h/2"/>
                                          </p:val>
                                        </p:tav>
                                      </p:tavLst>
                                    </p:anim>
                                    <p:set>
                                      <p:cBhvr>
                                        <p:cTn id="62" dur="1" fill="hold">
                                          <p:stCondLst>
                                            <p:cond delay="499"/>
                                          </p:stCondLst>
                                        </p:cTn>
                                        <p:tgtEl>
                                          <p:spTgt spid="62467"/>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62468"/>
                                        </p:tgtEl>
                                        <p:attrNameLst>
                                          <p:attrName>ppt_x</p:attrName>
                                        </p:attrNameLst>
                                      </p:cBhvr>
                                      <p:tavLst>
                                        <p:tav tm="0">
                                          <p:val>
                                            <p:strVal val="ppt_x"/>
                                          </p:val>
                                        </p:tav>
                                        <p:tav tm="100000">
                                          <p:val>
                                            <p:strVal val="ppt_x"/>
                                          </p:val>
                                        </p:tav>
                                      </p:tavLst>
                                    </p:anim>
                                    <p:anim calcmode="lin" valueType="num">
                                      <p:cBhvr additive="base">
                                        <p:cTn id="65" dur="500"/>
                                        <p:tgtEl>
                                          <p:spTgt spid="62468"/>
                                        </p:tgtEl>
                                        <p:attrNameLst>
                                          <p:attrName>ppt_y</p:attrName>
                                        </p:attrNameLst>
                                      </p:cBhvr>
                                      <p:tavLst>
                                        <p:tav tm="0">
                                          <p:val>
                                            <p:strVal val="ppt_y"/>
                                          </p:val>
                                        </p:tav>
                                        <p:tav tm="100000">
                                          <p:val>
                                            <p:strVal val="1+ppt_h/2"/>
                                          </p:val>
                                        </p:tav>
                                      </p:tavLst>
                                    </p:anim>
                                    <p:set>
                                      <p:cBhvr>
                                        <p:cTn id="66" dur="1" fill="hold">
                                          <p:stCondLst>
                                            <p:cond delay="499"/>
                                          </p:stCondLst>
                                        </p:cTn>
                                        <p:tgtEl>
                                          <p:spTgt spid="62468"/>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62469"/>
                                        </p:tgtEl>
                                        <p:attrNameLst>
                                          <p:attrName>ppt_x</p:attrName>
                                        </p:attrNameLst>
                                      </p:cBhvr>
                                      <p:tavLst>
                                        <p:tav tm="0">
                                          <p:val>
                                            <p:strVal val="ppt_x"/>
                                          </p:val>
                                        </p:tav>
                                        <p:tav tm="100000">
                                          <p:val>
                                            <p:strVal val="ppt_x"/>
                                          </p:val>
                                        </p:tav>
                                      </p:tavLst>
                                    </p:anim>
                                    <p:anim calcmode="lin" valueType="num">
                                      <p:cBhvr additive="base">
                                        <p:cTn id="69" dur="500"/>
                                        <p:tgtEl>
                                          <p:spTgt spid="62469"/>
                                        </p:tgtEl>
                                        <p:attrNameLst>
                                          <p:attrName>ppt_y</p:attrName>
                                        </p:attrNameLst>
                                      </p:cBhvr>
                                      <p:tavLst>
                                        <p:tav tm="0">
                                          <p:val>
                                            <p:strVal val="ppt_y"/>
                                          </p:val>
                                        </p:tav>
                                        <p:tav tm="100000">
                                          <p:val>
                                            <p:strVal val="1+ppt_h/2"/>
                                          </p:val>
                                        </p:tav>
                                      </p:tavLst>
                                    </p:anim>
                                    <p:set>
                                      <p:cBhvr>
                                        <p:cTn id="70" dur="1" fill="hold">
                                          <p:stCondLst>
                                            <p:cond delay="499"/>
                                          </p:stCondLst>
                                        </p:cTn>
                                        <p:tgtEl>
                                          <p:spTgt spid="62469"/>
                                        </p:tgtEl>
                                        <p:attrNameLst>
                                          <p:attrName>style.visibility</p:attrName>
                                        </p:attrNameLst>
                                      </p:cBhvr>
                                      <p:to>
                                        <p:strVal val="hidden"/>
                                      </p:to>
                                    </p:set>
                                  </p:childTnLst>
                                </p:cTn>
                              </p:par>
                              <p:par>
                                <p:cTn id="71" presetID="2" presetClass="exit" presetSubtype="4" fill="hold" grpId="0" nodeType="withEffect" nodePh="1">
                                  <p:stCondLst>
                                    <p:cond delay="0"/>
                                  </p:stCondLst>
                                  <p:endCondLst>
                                    <p:cond evt="begin" delay="0">
                                      <p:tn val="71"/>
                                    </p:cond>
                                  </p:endCondLst>
                                  <p:childTnLst>
                                    <p:anim calcmode="lin" valueType="num">
                                      <p:cBhvr additive="base">
                                        <p:cTn id="72" dur="500"/>
                                        <p:tgtEl>
                                          <p:spTgt spid="62470"/>
                                        </p:tgtEl>
                                        <p:attrNameLst>
                                          <p:attrName>ppt_x</p:attrName>
                                        </p:attrNameLst>
                                      </p:cBhvr>
                                      <p:tavLst>
                                        <p:tav tm="0">
                                          <p:val>
                                            <p:strVal val="ppt_x"/>
                                          </p:val>
                                        </p:tav>
                                        <p:tav tm="100000">
                                          <p:val>
                                            <p:strVal val="ppt_x"/>
                                          </p:val>
                                        </p:tav>
                                      </p:tavLst>
                                    </p:anim>
                                    <p:anim calcmode="lin" valueType="num">
                                      <p:cBhvr additive="base">
                                        <p:cTn id="73" dur="500"/>
                                        <p:tgtEl>
                                          <p:spTgt spid="62470"/>
                                        </p:tgtEl>
                                        <p:attrNameLst>
                                          <p:attrName>ppt_y</p:attrName>
                                        </p:attrNameLst>
                                      </p:cBhvr>
                                      <p:tavLst>
                                        <p:tav tm="0">
                                          <p:val>
                                            <p:strVal val="ppt_y"/>
                                          </p:val>
                                        </p:tav>
                                        <p:tav tm="100000">
                                          <p:val>
                                            <p:strVal val="1+ppt_h/2"/>
                                          </p:val>
                                        </p:tav>
                                      </p:tavLst>
                                    </p:anim>
                                    <p:set>
                                      <p:cBhvr>
                                        <p:cTn id="74" dur="1" fill="hold">
                                          <p:stCondLst>
                                            <p:cond delay="499"/>
                                          </p:stCondLst>
                                        </p:cTn>
                                        <p:tgtEl>
                                          <p:spTgt spid="62470"/>
                                        </p:tgtEl>
                                        <p:attrNameLst>
                                          <p:attrName>style.visibility</p:attrName>
                                        </p:attrNameLst>
                                      </p:cBhvr>
                                      <p:to>
                                        <p:strVal val="hidden"/>
                                      </p:to>
                                    </p:set>
                                  </p:childTnLst>
                                </p:cTn>
                              </p:par>
                              <p:par>
                                <p:cTn id="75" presetID="2" presetClass="exit" presetSubtype="4" fill="hold" grpId="0" nodeType="withEffect" nodePh="1">
                                  <p:stCondLst>
                                    <p:cond delay="0"/>
                                  </p:stCondLst>
                                  <p:endCondLst>
                                    <p:cond evt="begin" delay="0">
                                      <p:tn val="75"/>
                                    </p:cond>
                                  </p:endCondLst>
                                  <p:childTnLst>
                                    <p:anim calcmode="lin" valueType="num">
                                      <p:cBhvr additive="base">
                                        <p:cTn id="76" dur="500"/>
                                        <p:tgtEl>
                                          <p:spTgt spid="62471"/>
                                        </p:tgtEl>
                                        <p:attrNameLst>
                                          <p:attrName>ppt_x</p:attrName>
                                        </p:attrNameLst>
                                      </p:cBhvr>
                                      <p:tavLst>
                                        <p:tav tm="0">
                                          <p:val>
                                            <p:strVal val="ppt_x"/>
                                          </p:val>
                                        </p:tav>
                                        <p:tav tm="100000">
                                          <p:val>
                                            <p:strVal val="ppt_x"/>
                                          </p:val>
                                        </p:tav>
                                      </p:tavLst>
                                    </p:anim>
                                    <p:anim calcmode="lin" valueType="num">
                                      <p:cBhvr additive="base">
                                        <p:cTn id="77" dur="500"/>
                                        <p:tgtEl>
                                          <p:spTgt spid="62471"/>
                                        </p:tgtEl>
                                        <p:attrNameLst>
                                          <p:attrName>ppt_y</p:attrName>
                                        </p:attrNameLst>
                                      </p:cBhvr>
                                      <p:tavLst>
                                        <p:tav tm="0">
                                          <p:val>
                                            <p:strVal val="ppt_y"/>
                                          </p:val>
                                        </p:tav>
                                        <p:tav tm="100000">
                                          <p:val>
                                            <p:strVal val="1+ppt_h/2"/>
                                          </p:val>
                                        </p:tav>
                                      </p:tavLst>
                                    </p:anim>
                                    <p:set>
                                      <p:cBhvr>
                                        <p:cTn id="78" dur="1" fill="hold">
                                          <p:stCondLst>
                                            <p:cond delay="499"/>
                                          </p:stCondLst>
                                        </p:cTn>
                                        <p:tgtEl>
                                          <p:spTgt spid="62471"/>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62477"/>
                                        </p:tgtEl>
                                        <p:attrNameLst>
                                          <p:attrName>ppt_x</p:attrName>
                                        </p:attrNameLst>
                                      </p:cBhvr>
                                      <p:tavLst>
                                        <p:tav tm="0">
                                          <p:val>
                                            <p:strVal val="ppt_x"/>
                                          </p:val>
                                        </p:tav>
                                        <p:tav tm="100000">
                                          <p:val>
                                            <p:strVal val="ppt_x"/>
                                          </p:val>
                                        </p:tav>
                                      </p:tavLst>
                                    </p:anim>
                                    <p:anim calcmode="lin" valueType="num">
                                      <p:cBhvr additive="base">
                                        <p:cTn id="81" dur="500"/>
                                        <p:tgtEl>
                                          <p:spTgt spid="62477"/>
                                        </p:tgtEl>
                                        <p:attrNameLst>
                                          <p:attrName>ppt_y</p:attrName>
                                        </p:attrNameLst>
                                      </p:cBhvr>
                                      <p:tavLst>
                                        <p:tav tm="0">
                                          <p:val>
                                            <p:strVal val="ppt_y"/>
                                          </p:val>
                                        </p:tav>
                                        <p:tav tm="100000">
                                          <p:val>
                                            <p:strVal val="1+ppt_h/2"/>
                                          </p:val>
                                        </p:tav>
                                      </p:tavLst>
                                    </p:anim>
                                    <p:set>
                                      <p:cBhvr>
                                        <p:cTn id="82" dur="1" fill="hold">
                                          <p:stCondLst>
                                            <p:cond delay="499"/>
                                          </p:stCondLst>
                                        </p:cTn>
                                        <p:tgtEl>
                                          <p:spTgt spid="62477"/>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62479"/>
                                        </p:tgtEl>
                                        <p:attrNameLst>
                                          <p:attrName>ppt_x</p:attrName>
                                        </p:attrNameLst>
                                      </p:cBhvr>
                                      <p:tavLst>
                                        <p:tav tm="0">
                                          <p:val>
                                            <p:strVal val="ppt_x"/>
                                          </p:val>
                                        </p:tav>
                                        <p:tav tm="100000">
                                          <p:val>
                                            <p:strVal val="ppt_x"/>
                                          </p:val>
                                        </p:tav>
                                      </p:tavLst>
                                    </p:anim>
                                    <p:anim calcmode="lin" valueType="num">
                                      <p:cBhvr additive="base">
                                        <p:cTn id="85" dur="500"/>
                                        <p:tgtEl>
                                          <p:spTgt spid="62479"/>
                                        </p:tgtEl>
                                        <p:attrNameLst>
                                          <p:attrName>ppt_y</p:attrName>
                                        </p:attrNameLst>
                                      </p:cBhvr>
                                      <p:tavLst>
                                        <p:tav tm="0">
                                          <p:val>
                                            <p:strVal val="ppt_y"/>
                                          </p:val>
                                        </p:tav>
                                        <p:tav tm="100000">
                                          <p:val>
                                            <p:strVal val="1+ppt_h/2"/>
                                          </p:val>
                                        </p:tav>
                                      </p:tavLst>
                                    </p:anim>
                                    <p:set>
                                      <p:cBhvr>
                                        <p:cTn id="86" dur="1" fill="hold">
                                          <p:stCondLst>
                                            <p:cond delay="499"/>
                                          </p:stCondLst>
                                        </p:cTn>
                                        <p:tgtEl>
                                          <p:spTgt spid="62479"/>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2"/>
                                        </p:tgtEl>
                                        <p:attrNameLst>
                                          <p:attrName>ppt_x</p:attrName>
                                        </p:attrNameLst>
                                      </p:cBhvr>
                                      <p:tavLst>
                                        <p:tav tm="0">
                                          <p:val>
                                            <p:strVal val="ppt_x"/>
                                          </p:val>
                                        </p:tav>
                                        <p:tav tm="100000">
                                          <p:val>
                                            <p:strVal val="ppt_x"/>
                                          </p:val>
                                        </p:tav>
                                      </p:tavLst>
                                    </p:anim>
                                    <p:anim calcmode="lin" valueType="num">
                                      <p:cBhvr additive="base">
                                        <p:cTn id="89" dur="500"/>
                                        <p:tgtEl>
                                          <p:spTgt spid="2"/>
                                        </p:tgtEl>
                                        <p:attrNameLst>
                                          <p:attrName>ppt_y</p:attrName>
                                        </p:attrNameLst>
                                      </p:cBhvr>
                                      <p:tavLst>
                                        <p:tav tm="0">
                                          <p:val>
                                            <p:strVal val="ppt_y"/>
                                          </p:val>
                                        </p:tav>
                                        <p:tav tm="100000">
                                          <p:val>
                                            <p:strVal val="1+ppt_h/2"/>
                                          </p:val>
                                        </p:tav>
                                      </p:tavLst>
                                    </p:anim>
                                    <p:set>
                                      <p:cBhvr>
                                        <p:cTn id="90" dur="1" fill="hold">
                                          <p:stCondLst>
                                            <p:cond delay="499"/>
                                          </p:stCondLst>
                                        </p:cTn>
                                        <p:tgtEl>
                                          <p:spTgt spid="2"/>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62483"/>
                                        </p:tgtEl>
                                        <p:attrNameLst>
                                          <p:attrName>ppt_x</p:attrName>
                                        </p:attrNameLst>
                                      </p:cBhvr>
                                      <p:tavLst>
                                        <p:tav tm="0">
                                          <p:val>
                                            <p:strVal val="ppt_x"/>
                                          </p:val>
                                        </p:tav>
                                        <p:tav tm="100000">
                                          <p:val>
                                            <p:strVal val="ppt_x"/>
                                          </p:val>
                                        </p:tav>
                                      </p:tavLst>
                                    </p:anim>
                                    <p:anim calcmode="lin" valueType="num">
                                      <p:cBhvr additive="base">
                                        <p:cTn id="93" dur="500"/>
                                        <p:tgtEl>
                                          <p:spTgt spid="62483"/>
                                        </p:tgtEl>
                                        <p:attrNameLst>
                                          <p:attrName>ppt_y</p:attrName>
                                        </p:attrNameLst>
                                      </p:cBhvr>
                                      <p:tavLst>
                                        <p:tav tm="0">
                                          <p:val>
                                            <p:strVal val="ppt_y"/>
                                          </p:val>
                                        </p:tav>
                                        <p:tav tm="100000">
                                          <p:val>
                                            <p:strVal val="1+ppt_h/2"/>
                                          </p:val>
                                        </p:tav>
                                      </p:tavLst>
                                    </p:anim>
                                    <p:set>
                                      <p:cBhvr>
                                        <p:cTn id="94" dur="1" fill="hold">
                                          <p:stCondLst>
                                            <p:cond delay="499"/>
                                          </p:stCondLst>
                                        </p:cTn>
                                        <p:tgtEl>
                                          <p:spTgt spid="62483"/>
                                        </p:tgtEl>
                                        <p:attrNameLst>
                                          <p:attrName>style.visibility</p:attrName>
                                        </p:attrNameLst>
                                      </p:cBhvr>
                                      <p:to>
                                        <p:strVal val="hidden"/>
                                      </p:to>
                                    </p:set>
                                  </p:childTnLst>
                                </p:cTn>
                              </p:par>
                              <p:par>
                                <p:cTn id="95" presetID="2" presetClass="exit" presetSubtype="4" fill="hold" grpId="0" nodeType="withEffect" nodePh="1">
                                  <p:stCondLst>
                                    <p:cond delay="0"/>
                                  </p:stCondLst>
                                  <p:endCondLst>
                                    <p:cond evt="begin" delay="0">
                                      <p:tn val="95"/>
                                    </p:cond>
                                  </p:endCondLst>
                                  <p:childTnLst>
                                    <p:anim calcmode="lin" valueType="num">
                                      <p:cBhvr additive="base">
                                        <p:cTn id="96" dur="500"/>
                                        <p:tgtEl>
                                          <p:spTgt spid="62484"/>
                                        </p:tgtEl>
                                        <p:attrNameLst>
                                          <p:attrName>ppt_x</p:attrName>
                                        </p:attrNameLst>
                                      </p:cBhvr>
                                      <p:tavLst>
                                        <p:tav tm="0">
                                          <p:val>
                                            <p:strVal val="ppt_x"/>
                                          </p:val>
                                        </p:tav>
                                        <p:tav tm="100000">
                                          <p:val>
                                            <p:strVal val="ppt_x"/>
                                          </p:val>
                                        </p:tav>
                                      </p:tavLst>
                                    </p:anim>
                                    <p:anim calcmode="lin" valueType="num">
                                      <p:cBhvr additive="base">
                                        <p:cTn id="97" dur="500"/>
                                        <p:tgtEl>
                                          <p:spTgt spid="62484"/>
                                        </p:tgtEl>
                                        <p:attrNameLst>
                                          <p:attrName>ppt_y</p:attrName>
                                        </p:attrNameLst>
                                      </p:cBhvr>
                                      <p:tavLst>
                                        <p:tav tm="0">
                                          <p:val>
                                            <p:strVal val="ppt_y"/>
                                          </p:val>
                                        </p:tav>
                                        <p:tav tm="100000">
                                          <p:val>
                                            <p:strVal val="1+ppt_h/2"/>
                                          </p:val>
                                        </p:tav>
                                      </p:tavLst>
                                    </p:anim>
                                    <p:set>
                                      <p:cBhvr>
                                        <p:cTn id="98" dur="1" fill="hold">
                                          <p:stCondLst>
                                            <p:cond delay="499"/>
                                          </p:stCondLst>
                                        </p:cTn>
                                        <p:tgtEl>
                                          <p:spTgt spid="62484"/>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62485"/>
                                        </p:tgtEl>
                                        <p:attrNameLst>
                                          <p:attrName>ppt_x</p:attrName>
                                        </p:attrNameLst>
                                      </p:cBhvr>
                                      <p:tavLst>
                                        <p:tav tm="0">
                                          <p:val>
                                            <p:strVal val="ppt_x"/>
                                          </p:val>
                                        </p:tav>
                                        <p:tav tm="100000">
                                          <p:val>
                                            <p:strVal val="ppt_x"/>
                                          </p:val>
                                        </p:tav>
                                      </p:tavLst>
                                    </p:anim>
                                    <p:anim calcmode="lin" valueType="num">
                                      <p:cBhvr additive="base">
                                        <p:cTn id="101" dur="500"/>
                                        <p:tgtEl>
                                          <p:spTgt spid="62485"/>
                                        </p:tgtEl>
                                        <p:attrNameLst>
                                          <p:attrName>ppt_y</p:attrName>
                                        </p:attrNameLst>
                                      </p:cBhvr>
                                      <p:tavLst>
                                        <p:tav tm="0">
                                          <p:val>
                                            <p:strVal val="ppt_y"/>
                                          </p:val>
                                        </p:tav>
                                        <p:tav tm="100000">
                                          <p:val>
                                            <p:strVal val="1+ppt_h/2"/>
                                          </p:val>
                                        </p:tav>
                                      </p:tavLst>
                                    </p:anim>
                                    <p:set>
                                      <p:cBhvr>
                                        <p:cTn id="102" dur="1" fill="hold">
                                          <p:stCondLst>
                                            <p:cond delay="499"/>
                                          </p:stCondLst>
                                        </p:cTn>
                                        <p:tgtEl>
                                          <p:spTgt spid="62485"/>
                                        </p:tgtEl>
                                        <p:attrNameLst>
                                          <p:attrName>style.visibility</p:attrName>
                                        </p:attrNameLst>
                                      </p:cBhvr>
                                      <p:to>
                                        <p:strVal val="hidden"/>
                                      </p:to>
                                    </p:set>
                                  </p:childTnLst>
                                </p:cTn>
                              </p:par>
                              <p:par>
                                <p:cTn id="103" presetID="2" presetClass="exit" presetSubtype="4" fill="hold" grpId="0" nodeType="withEffect">
                                  <p:stCondLst>
                                    <p:cond delay="0"/>
                                  </p:stCondLst>
                                  <p:childTnLst>
                                    <p:anim calcmode="lin" valueType="num">
                                      <p:cBhvr additive="base">
                                        <p:cTn id="104" dur="500"/>
                                        <p:tgtEl>
                                          <p:spTgt spid="62486"/>
                                        </p:tgtEl>
                                        <p:attrNameLst>
                                          <p:attrName>ppt_x</p:attrName>
                                        </p:attrNameLst>
                                      </p:cBhvr>
                                      <p:tavLst>
                                        <p:tav tm="0">
                                          <p:val>
                                            <p:strVal val="ppt_x"/>
                                          </p:val>
                                        </p:tav>
                                        <p:tav tm="100000">
                                          <p:val>
                                            <p:strVal val="ppt_x"/>
                                          </p:val>
                                        </p:tav>
                                      </p:tavLst>
                                    </p:anim>
                                    <p:anim calcmode="lin" valueType="num">
                                      <p:cBhvr additive="base">
                                        <p:cTn id="105" dur="500"/>
                                        <p:tgtEl>
                                          <p:spTgt spid="62486"/>
                                        </p:tgtEl>
                                        <p:attrNameLst>
                                          <p:attrName>ppt_y</p:attrName>
                                        </p:attrNameLst>
                                      </p:cBhvr>
                                      <p:tavLst>
                                        <p:tav tm="0">
                                          <p:val>
                                            <p:strVal val="ppt_y"/>
                                          </p:val>
                                        </p:tav>
                                        <p:tav tm="100000">
                                          <p:val>
                                            <p:strVal val="1+ppt_h/2"/>
                                          </p:val>
                                        </p:tav>
                                      </p:tavLst>
                                    </p:anim>
                                    <p:set>
                                      <p:cBhvr>
                                        <p:cTn id="106" dur="1" fill="hold">
                                          <p:stCondLst>
                                            <p:cond delay="499"/>
                                          </p:stCondLst>
                                        </p:cTn>
                                        <p:tgtEl>
                                          <p:spTgt spid="62486"/>
                                        </p:tgtEl>
                                        <p:attrNameLst>
                                          <p:attrName>style.visibility</p:attrName>
                                        </p:attrNameLst>
                                      </p:cBhvr>
                                      <p:to>
                                        <p:strVal val="hidden"/>
                                      </p:to>
                                    </p:set>
                                  </p:childTnLst>
                                </p:cTn>
                              </p:par>
                              <p:par>
                                <p:cTn id="107" presetID="2" presetClass="exit" presetSubtype="4" fill="hold" nodeType="withEffect">
                                  <p:stCondLst>
                                    <p:cond delay="0"/>
                                  </p:stCondLst>
                                  <p:childTnLst>
                                    <p:anim calcmode="lin" valueType="num">
                                      <p:cBhvr additive="base">
                                        <p:cTn id="108" dur="500"/>
                                        <p:tgtEl>
                                          <p:spTgt spid="62489"/>
                                        </p:tgtEl>
                                        <p:attrNameLst>
                                          <p:attrName>ppt_x</p:attrName>
                                        </p:attrNameLst>
                                      </p:cBhvr>
                                      <p:tavLst>
                                        <p:tav tm="0">
                                          <p:val>
                                            <p:strVal val="ppt_x"/>
                                          </p:val>
                                        </p:tav>
                                        <p:tav tm="100000">
                                          <p:val>
                                            <p:strVal val="ppt_x"/>
                                          </p:val>
                                        </p:tav>
                                      </p:tavLst>
                                    </p:anim>
                                    <p:anim calcmode="lin" valueType="num">
                                      <p:cBhvr additive="base">
                                        <p:cTn id="109" dur="500"/>
                                        <p:tgtEl>
                                          <p:spTgt spid="62489"/>
                                        </p:tgtEl>
                                        <p:attrNameLst>
                                          <p:attrName>ppt_y</p:attrName>
                                        </p:attrNameLst>
                                      </p:cBhvr>
                                      <p:tavLst>
                                        <p:tav tm="0">
                                          <p:val>
                                            <p:strVal val="ppt_y"/>
                                          </p:val>
                                        </p:tav>
                                        <p:tav tm="100000">
                                          <p:val>
                                            <p:strVal val="1+ppt_h/2"/>
                                          </p:val>
                                        </p:tav>
                                      </p:tavLst>
                                    </p:anim>
                                    <p:set>
                                      <p:cBhvr>
                                        <p:cTn id="110" dur="1" fill="hold">
                                          <p:stCondLst>
                                            <p:cond delay="499"/>
                                          </p:stCondLst>
                                        </p:cTn>
                                        <p:tgtEl>
                                          <p:spTgt spid="62489"/>
                                        </p:tgtEl>
                                        <p:attrNameLst>
                                          <p:attrName>style.visibility</p:attrName>
                                        </p:attrNameLst>
                                      </p:cBhvr>
                                      <p:to>
                                        <p:strVal val="hidden"/>
                                      </p:to>
                                    </p:set>
                                  </p:childTnLst>
                                </p:cTn>
                              </p:par>
                              <p:par>
                                <p:cTn id="111" presetID="2" presetClass="exit" presetSubtype="4" fill="hold" grpId="1" nodeType="withEffect">
                                  <p:stCondLst>
                                    <p:cond delay="0"/>
                                  </p:stCondLst>
                                  <p:childTnLst>
                                    <p:anim calcmode="lin" valueType="num">
                                      <p:cBhvr additive="base">
                                        <p:cTn id="112" dur="500"/>
                                        <p:tgtEl>
                                          <p:spTgt spid="62490"/>
                                        </p:tgtEl>
                                        <p:attrNameLst>
                                          <p:attrName>ppt_x</p:attrName>
                                        </p:attrNameLst>
                                      </p:cBhvr>
                                      <p:tavLst>
                                        <p:tav tm="0">
                                          <p:val>
                                            <p:strVal val="ppt_x"/>
                                          </p:val>
                                        </p:tav>
                                        <p:tav tm="100000">
                                          <p:val>
                                            <p:strVal val="ppt_x"/>
                                          </p:val>
                                        </p:tav>
                                      </p:tavLst>
                                    </p:anim>
                                    <p:anim calcmode="lin" valueType="num">
                                      <p:cBhvr additive="base">
                                        <p:cTn id="113" dur="500"/>
                                        <p:tgtEl>
                                          <p:spTgt spid="62490"/>
                                        </p:tgtEl>
                                        <p:attrNameLst>
                                          <p:attrName>ppt_y</p:attrName>
                                        </p:attrNameLst>
                                      </p:cBhvr>
                                      <p:tavLst>
                                        <p:tav tm="0">
                                          <p:val>
                                            <p:strVal val="ppt_y"/>
                                          </p:val>
                                        </p:tav>
                                        <p:tav tm="100000">
                                          <p:val>
                                            <p:strVal val="1+ppt_h/2"/>
                                          </p:val>
                                        </p:tav>
                                      </p:tavLst>
                                    </p:anim>
                                    <p:set>
                                      <p:cBhvr>
                                        <p:cTn id="114" dur="1" fill="hold">
                                          <p:stCondLst>
                                            <p:cond delay="499"/>
                                          </p:stCondLst>
                                        </p:cTn>
                                        <p:tgtEl>
                                          <p:spTgt spid="62490"/>
                                        </p:tgtEl>
                                        <p:attrNameLst>
                                          <p:attrName>style.visibility</p:attrName>
                                        </p:attrNameLst>
                                      </p:cBhvr>
                                      <p:to>
                                        <p:strVal val="hidden"/>
                                      </p:to>
                                    </p:set>
                                  </p:childTnLst>
                                </p:cTn>
                              </p:par>
                              <p:par>
                                <p:cTn id="115" presetID="2" presetClass="exit" presetSubtype="4" fill="hold" nodeType="withEffect">
                                  <p:stCondLst>
                                    <p:cond delay="0"/>
                                  </p:stCondLst>
                                  <p:childTnLst>
                                    <p:anim calcmode="lin" valueType="num">
                                      <p:cBhvr additive="base">
                                        <p:cTn id="116" dur="500"/>
                                        <p:tgtEl>
                                          <p:spTgt spid="62491"/>
                                        </p:tgtEl>
                                        <p:attrNameLst>
                                          <p:attrName>ppt_x</p:attrName>
                                        </p:attrNameLst>
                                      </p:cBhvr>
                                      <p:tavLst>
                                        <p:tav tm="0">
                                          <p:val>
                                            <p:strVal val="ppt_x"/>
                                          </p:val>
                                        </p:tav>
                                        <p:tav tm="100000">
                                          <p:val>
                                            <p:strVal val="ppt_x"/>
                                          </p:val>
                                        </p:tav>
                                      </p:tavLst>
                                    </p:anim>
                                    <p:anim calcmode="lin" valueType="num">
                                      <p:cBhvr additive="base">
                                        <p:cTn id="117" dur="500"/>
                                        <p:tgtEl>
                                          <p:spTgt spid="62491"/>
                                        </p:tgtEl>
                                        <p:attrNameLst>
                                          <p:attrName>ppt_y</p:attrName>
                                        </p:attrNameLst>
                                      </p:cBhvr>
                                      <p:tavLst>
                                        <p:tav tm="0">
                                          <p:val>
                                            <p:strVal val="ppt_y"/>
                                          </p:val>
                                        </p:tav>
                                        <p:tav tm="100000">
                                          <p:val>
                                            <p:strVal val="1+ppt_h/2"/>
                                          </p:val>
                                        </p:tav>
                                      </p:tavLst>
                                    </p:anim>
                                    <p:set>
                                      <p:cBhvr>
                                        <p:cTn id="118" dur="1" fill="hold">
                                          <p:stCondLst>
                                            <p:cond delay="499"/>
                                          </p:stCondLst>
                                        </p:cTn>
                                        <p:tgtEl>
                                          <p:spTgt spid="62491"/>
                                        </p:tgtEl>
                                        <p:attrNameLst>
                                          <p:attrName>style.visibility</p:attrName>
                                        </p:attrNameLst>
                                      </p:cBhvr>
                                      <p:to>
                                        <p:strVal val="hidden"/>
                                      </p:to>
                                    </p:set>
                                  </p:childTnLst>
                                </p:cTn>
                              </p:par>
                              <p:par>
                                <p:cTn id="119" presetID="2" presetClass="exit" presetSubtype="4" fill="hold" grpId="1" nodeType="withEffect">
                                  <p:stCondLst>
                                    <p:cond delay="0"/>
                                  </p:stCondLst>
                                  <p:childTnLst>
                                    <p:anim calcmode="lin" valueType="num">
                                      <p:cBhvr additive="base">
                                        <p:cTn id="120" dur="500"/>
                                        <p:tgtEl>
                                          <p:spTgt spid="62492"/>
                                        </p:tgtEl>
                                        <p:attrNameLst>
                                          <p:attrName>ppt_x</p:attrName>
                                        </p:attrNameLst>
                                      </p:cBhvr>
                                      <p:tavLst>
                                        <p:tav tm="0">
                                          <p:val>
                                            <p:strVal val="ppt_x"/>
                                          </p:val>
                                        </p:tav>
                                        <p:tav tm="100000">
                                          <p:val>
                                            <p:strVal val="ppt_x"/>
                                          </p:val>
                                        </p:tav>
                                      </p:tavLst>
                                    </p:anim>
                                    <p:anim calcmode="lin" valueType="num">
                                      <p:cBhvr additive="base">
                                        <p:cTn id="121" dur="500"/>
                                        <p:tgtEl>
                                          <p:spTgt spid="62492"/>
                                        </p:tgtEl>
                                        <p:attrNameLst>
                                          <p:attrName>ppt_y</p:attrName>
                                        </p:attrNameLst>
                                      </p:cBhvr>
                                      <p:tavLst>
                                        <p:tav tm="0">
                                          <p:val>
                                            <p:strVal val="ppt_y"/>
                                          </p:val>
                                        </p:tav>
                                        <p:tav tm="100000">
                                          <p:val>
                                            <p:strVal val="1+ppt_h/2"/>
                                          </p:val>
                                        </p:tav>
                                      </p:tavLst>
                                    </p:anim>
                                    <p:set>
                                      <p:cBhvr>
                                        <p:cTn id="122" dur="1" fill="hold">
                                          <p:stCondLst>
                                            <p:cond delay="499"/>
                                          </p:stCondLst>
                                        </p:cTn>
                                        <p:tgtEl>
                                          <p:spTgt spid="624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70" grpId="0"/>
      <p:bldP spid="62471" grpId="0"/>
      <p:bldP spid="62477" grpId="0"/>
      <p:bldP spid="62477" grpId="1"/>
      <p:bldP spid="62483" grpId="0"/>
      <p:bldP spid="62483" grpId="1"/>
      <p:bldP spid="62484" grpId="0"/>
      <p:bldP spid="62486" grpId="0"/>
      <p:bldP spid="62490" grpId="0"/>
      <p:bldP spid="62490" grpId="1"/>
      <p:bldP spid="62492" grpId="0"/>
      <p:bldP spid="6249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es-MX" smtClean="0"/>
              <a:t>Referencias. </a:t>
            </a:r>
            <a:endParaRPr lang="en-US" smtClean="0"/>
          </a:p>
        </p:txBody>
      </p:sp>
      <p:pic>
        <p:nvPicPr>
          <p:cNvPr id="19459" name="Picture 3"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19460"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19461" name="Rectangle 5"/>
          <p:cNvSpPr>
            <a:spLocks noChangeArrowheads="1"/>
          </p:cNvSpPr>
          <p:nvPr/>
        </p:nvSpPr>
        <p:spPr bwMode="auto">
          <a:xfrm>
            <a:off x="0" y="5019675"/>
            <a:ext cx="184150" cy="366713"/>
          </a:xfrm>
          <a:prstGeom prst="rect">
            <a:avLst/>
          </a:prstGeom>
          <a:noFill/>
          <a:ln w="9525">
            <a:noFill/>
            <a:miter lim="800000"/>
            <a:headEnd/>
            <a:tailEnd/>
          </a:ln>
        </p:spPr>
        <p:txBody>
          <a:bodyPr wrap="none" anchor="ctr">
            <a:spAutoFit/>
          </a:bodyPr>
          <a:lstStyle/>
          <a:p>
            <a:pPr eaLnBrk="1" hangingPunct="1"/>
            <a:endParaRPr lang="es-MX">
              <a:effectLst/>
              <a:latin typeface="Arial" charset="0"/>
            </a:endParaRPr>
          </a:p>
        </p:txBody>
      </p:sp>
      <p:sp>
        <p:nvSpPr>
          <p:cNvPr id="19462" name="Rectangle 6"/>
          <p:cNvSpPr>
            <a:spLocks noChangeArrowheads="1"/>
          </p:cNvSpPr>
          <p:nvPr/>
        </p:nvSpPr>
        <p:spPr bwMode="auto">
          <a:xfrm>
            <a:off x="0" y="5019675"/>
            <a:ext cx="184150" cy="366713"/>
          </a:xfrm>
          <a:prstGeom prst="rect">
            <a:avLst/>
          </a:prstGeom>
          <a:noFill/>
          <a:ln w="9525">
            <a:noFill/>
            <a:miter lim="800000"/>
            <a:headEnd/>
            <a:tailEnd/>
          </a:ln>
        </p:spPr>
        <p:txBody>
          <a:bodyPr wrap="none" anchor="ctr">
            <a:spAutoFit/>
          </a:bodyPr>
          <a:lstStyle/>
          <a:p>
            <a:pPr eaLnBrk="1" hangingPunct="1"/>
            <a:endParaRPr lang="es-MX">
              <a:effectLst/>
              <a:latin typeface="Arial" charset="0"/>
            </a:endParaRPr>
          </a:p>
        </p:txBody>
      </p:sp>
      <p:sp>
        <p:nvSpPr>
          <p:cNvPr id="19463" name="Text Box 14"/>
          <p:cNvSpPr txBox="1">
            <a:spLocks noChangeArrowheads="1"/>
          </p:cNvSpPr>
          <p:nvPr/>
        </p:nvSpPr>
        <p:spPr bwMode="auto">
          <a:xfrm>
            <a:off x="363538" y="434975"/>
            <a:ext cx="1914525" cy="366713"/>
          </a:xfrm>
          <a:prstGeom prst="rect">
            <a:avLst/>
          </a:prstGeom>
          <a:noFill/>
          <a:ln w="9525">
            <a:noFill/>
            <a:miter lim="800000"/>
            <a:headEnd/>
            <a:tailEnd/>
          </a:ln>
        </p:spPr>
        <p:txBody>
          <a:bodyPr>
            <a:spAutoFit/>
          </a:bodyPr>
          <a:lstStyle/>
          <a:p>
            <a:pPr>
              <a:spcBef>
                <a:spcPct val="50000"/>
              </a:spcBef>
            </a:pPr>
            <a:endParaRPr lang="es-MX">
              <a:effectLst/>
              <a:latin typeface="Garamond" pitchFamily="18" charset="0"/>
            </a:endParaRPr>
          </a:p>
        </p:txBody>
      </p:sp>
      <p:pic>
        <p:nvPicPr>
          <p:cNvPr id="95247" name="Picture 15" descr="img catalogo 1"/>
          <p:cNvPicPr>
            <a:picLocks noChangeAspect="1" noChangeArrowheads="1"/>
          </p:cNvPicPr>
          <p:nvPr>
            <p:ph sz="quarter" idx="3"/>
          </p:nvPr>
        </p:nvPicPr>
        <p:blipFill>
          <a:blip r:embed="rId3" cstate="print"/>
          <a:srcRect/>
          <a:stretch>
            <a:fillRect/>
          </a:stretch>
        </p:blipFill>
        <p:spPr>
          <a:xfrm>
            <a:off x="250825" y="692150"/>
            <a:ext cx="900113" cy="630238"/>
          </a:xfrm>
          <a:noFill/>
        </p:spPr>
      </p:pic>
      <p:sp>
        <p:nvSpPr>
          <p:cNvPr id="95248" name="Text Box 16"/>
          <p:cNvSpPr txBox="1">
            <a:spLocks noChangeArrowheads="1"/>
          </p:cNvSpPr>
          <p:nvPr/>
        </p:nvSpPr>
        <p:spPr bwMode="auto">
          <a:xfrm>
            <a:off x="1835150" y="1341438"/>
            <a:ext cx="5094288" cy="519112"/>
          </a:xfrm>
          <a:prstGeom prst="rect">
            <a:avLst/>
          </a:prstGeom>
          <a:noFill/>
          <a:ln w="9525">
            <a:noFill/>
            <a:miter lim="800000"/>
            <a:headEnd/>
            <a:tailEnd/>
          </a:ln>
          <a:effectLst/>
        </p:spPr>
        <p:txBody>
          <a:bodyPr wrap="none">
            <a:spAutoFit/>
          </a:bodyPr>
          <a:lstStyle/>
          <a:p>
            <a:pPr algn="ctr" eaLnBrk="1" hangingPunct="1">
              <a:defRPr/>
            </a:pPr>
            <a:r>
              <a:rPr lang="es-MX" sz="2800" b="1">
                <a:solidFill>
                  <a:srgbClr val="0000CC"/>
                </a:solidFill>
                <a:effectLst>
                  <a:outerShdw blurRad="38100" dist="38100" dir="2700000" algn="tl">
                    <a:srgbClr val="000000"/>
                  </a:outerShdw>
                </a:effectLst>
                <a:latin typeface="Arial" charset="0"/>
              </a:rPr>
              <a:t>Recomendaciones generales</a:t>
            </a:r>
            <a:endParaRPr lang="en-US" sz="2800" b="1">
              <a:solidFill>
                <a:srgbClr val="0000CC"/>
              </a:solidFill>
              <a:effectLst>
                <a:outerShdw blurRad="38100" dist="38100" dir="2700000" algn="tl">
                  <a:srgbClr val="000000"/>
                </a:outerShdw>
              </a:effectLst>
              <a:latin typeface="Arial" charset="0"/>
            </a:endParaRPr>
          </a:p>
        </p:txBody>
      </p:sp>
      <p:sp>
        <p:nvSpPr>
          <p:cNvPr id="95250" name="Text Box 18"/>
          <p:cNvSpPr txBox="1">
            <a:spLocks noChangeArrowheads="1"/>
          </p:cNvSpPr>
          <p:nvPr/>
        </p:nvSpPr>
        <p:spPr bwMode="auto">
          <a:xfrm>
            <a:off x="98425" y="1947863"/>
            <a:ext cx="6572250" cy="1554162"/>
          </a:xfrm>
          <a:prstGeom prst="rect">
            <a:avLst/>
          </a:prstGeom>
          <a:noFill/>
          <a:ln w="9525">
            <a:noFill/>
            <a:miter lim="800000"/>
            <a:headEnd/>
            <a:tailEnd/>
          </a:ln>
        </p:spPr>
        <p:txBody>
          <a:bodyPr wrap="none">
            <a:spAutoFit/>
          </a:bodyPr>
          <a:lstStyle/>
          <a:p>
            <a:pPr eaLnBrk="1" hangingPunct="1">
              <a:buFontTx/>
              <a:buBlip>
                <a:blip r:embed="rId4"/>
              </a:buBlip>
            </a:pPr>
            <a:r>
              <a:rPr lang="es-MX">
                <a:effectLst/>
                <a:latin typeface="Monotype Corsiva" pitchFamily="66" charset="0"/>
              </a:rPr>
              <a:t>    </a:t>
            </a:r>
            <a:r>
              <a:rPr lang="es-MX" sz="3200">
                <a:solidFill>
                  <a:srgbClr val="336600"/>
                </a:solidFill>
                <a:effectLst/>
                <a:latin typeface="Monotype Corsiva" pitchFamily="66" charset="0"/>
              </a:rPr>
              <a:t>Cada referencia debe tener</a:t>
            </a:r>
            <a:r>
              <a:rPr lang="es-MX" sz="3200">
                <a:solidFill>
                  <a:srgbClr val="990099"/>
                </a:solidFill>
                <a:effectLst/>
                <a:latin typeface="Monotype Corsiva" pitchFamily="66" charset="0"/>
              </a:rPr>
              <a:t> una sangría </a:t>
            </a:r>
          </a:p>
          <a:p>
            <a:pPr eaLnBrk="1" hangingPunct="1"/>
            <a:r>
              <a:rPr lang="es-MX" sz="3200">
                <a:solidFill>
                  <a:srgbClr val="990099"/>
                </a:solidFill>
                <a:effectLst/>
                <a:latin typeface="Monotype Corsiva" pitchFamily="66" charset="0"/>
              </a:rPr>
              <a:t>   francesa </a:t>
            </a:r>
            <a:r>
              <a:rPr lang="es-MX" sz="3200">
                <a:solidFill>
                  <a:srgbClr val="336600"/>
                </a:solidFill>
                <a:effectLst/>
                <a:latin typeface="Monotype Corsiva" pitchFamily="66" charset="0"/>
              </a:rPr>
              <a:t>(la primera línea no lleva sangría, </a:t>
            </a:r>
          </a:p>
          <a:p>
            <a:pPr eaLnBrk="1" hangingPunct="1"/>
            <a:r>
              <a:rPr lang="es-MX" sz="3200">
                <a:solidFill>
                  <a:srgbClr val="336600"/>
                </a:solidFill>
                <a:effectLst/>
                <a:latin typeface="Monotype Corsiva" pitchFamily="66" charset="0"/>
              </a:rPr>
              <a:t>   pero si las demás).</a:t>
            </a:r>
            <a:endParaRPr lang="en-US" sz="2400">
              <a:effectLst/>
              <a:latin typeface="Monotype Corsiva" pitchFamily="66" charset="0"/>
            </a:endParaRPr>
          </a:p>
        </p:txBody>
      </p:sp>
      <p:sp>
        <p:nvSpPr>
          <p:cNvPr id="95252" name="Text Box 20"/>
          <p:cNvSpPr txBox="1">
            <a:spLocks noChangeArrowheads="1"/>
          </p:cNvSpPr>
          <p:nvPr/>
        </p:nvSpPr>
        <p:spPr bwMode="auto">
          <a:xfrm>
            <a:off x="107950" y="3676650"/>
            <a:ext cx="8469313" cy="1066800"/>
          </a:xfrm>
          <a:prstGeom prst="rect">
            <a:avLst/>
          </a:prstGeom>
          <a:noFill/>
          <a:ln w="9525">
            <a:noFill/>
            <a:miter lim="800000"/>
            <a:headEnd/>
            <a:tailEnd/>
          </a:ln>
        </p:spPr>
        <p:txBody>
          <a:bodyPr wrap="none">
            <a:spAutoFit/>
          </a:bodyPr>
          <a:lstStyle/>
          <a:p>
            <a:pPr eaLnBrk="1" hangingPunct="1">
              <a:buFontTx/>
              <a:buBlip>
                <a:blip r:embed="rId4"/>
              </a:buBlip>
            </a:pPr>
            <a:r>
              <a:rPr lang="es-MX">
                <a:effectLst/>
                <a:latin typeface="Monotype Corsiva" pitchFamily="66" charset="0"/>
              </a:rPr>
              <a:t>   </a:t>
            </a:r>
            <a:r>
              <a:rPr lang="es-MX" sz="3200">
                <a:solidFill>
                  <a:srgbClr val="336600"/>
                </a:solidFill>
                <a:effectLst/>
                <a:latin typeface="Monotype Corsiva" pitchFamily="66" charset="0"/>
              </a:rPr>
              <a:t>Se debe de poner</a:t>
            </a:r>
            <a:r>
              <a:rPr lang="es-MX" sz="3200">
                <a:solidFill>
                  <a:srgbClr val="990099"/>
                </a:solidFill>
                <a:effectLst/>
                <a:latin typeface="Monotype Corsiva" pitchFamily="66" charset="0"/>
              </a:rPr>
              <a:t> la fecha de publicación entre paréntesis</a:t>
            </a:r>
          </a:p>
          <a:p>
            <a:pPr eaLnBrk="1" hangingPunct="1"/>
            <a:r>
              <a:rPr lang="es-MX" sz="3200">
                <a:solidFill>
                  <a:srgbClr val="990099"/>
                </a:solidFill>
                <a:effectLst/>
                <a:latin typeface="Monotype Corsiva" pitchFamily="66" charset="0"/>
              </a:rPr>
              <a:t>    inmediatamente después del apellido del autor.</a:t>
            </a:r>
            <a:endParaRPr lang="en-US" sz="3200">
              <a:solidFill>
                <a:srgbClr val="990099"/>
              </a:solidFill>
              <a:effectLst/>
              <a:latin typeface="Monotype Corsiva" pitchFamily="66" charset="0"/>
            </a:endParaRPr>
          </a:p>
        </p:txBody>
      </p:sp>
      <p:sp>
        <p:nvSpPr>
          <p:cNvPr id="95255" name="Rectangle 23"/>
          <p:cNvSpPr>
            <a:spLocks noChangeArrowheads="1"/>
          </p:cNvSpPr>
          <p:nvPr/>
        </p:nvSpPr>
        <p:spPr bwMode="auto">
          <a:xfrm>
            <a:off x="7112000" y="1855788"/>
            <a:ext cx="1655763" cy="1439862"/>
          </a:xfrm>
          <a:prstGeom prst="rect">
            <a:avLst/>
          </a:prstGeom>
          <a:solidFill>
            <a:schemeClr val="bg2"/>
          </a:solidFill>
          <a:ln w="9525">
            <a:solidFill>
              <a:schemeClr val="tx1"/>
            </a:solidFill>
            <a:miter lim="800000"/>
            <a:headEnd/>
            <a:tailEnd/>
          </a:ln>
          <a:effectLst/>
        </p:spPr>
        <p:txBody>
          <a:bodyPr wrap="none" anchor="ctr"/>
          <a:lstStyle/>
          <a:p>
            <a:pPr algn="ctr">
              <a:defRPr/>
            </a:pPr>
            <a:endParaRPr lang="es-ES">
              <a:effectLst>
                <a:outerShdw blurRad="38100" dist="38100" dir="2700000" algn="tl">
                  <a:srgbClr val="C0C0C0"/>
                </a:outerShdw>
              </a:effectLst>
            </a:endParaRPr>
          </a:p>
        </p:txBody>
      </p:sp>
      <p:sp>
        <p:nvSpPr>
          <p:cNvPr id="95256" name="Text Box 24"/>
          <p:cNvSpPr txBox="1">
            <a:spLocks noChangeArrowheads="1"/>
          </p:cNvSpPr>
          <p:nvPr/>
        </p:nvSpPr>
        <p:spPr bwMode="auto">
          <a:xfrm>
            <a:off x="7092950" y="1876425"/>
            <a:ext cx="1733550" cy="1190625"/>
          </a:xfrm>
          <a:prstGeom prst="rect">
            <a:avLst/>
          </a:prstGeom>
          <a:noFill/>
          <a:ln w="9525">
            <a:noFill/>
            <a:miter lim="800000"/>
            <a:headEnd/>
            <a:tailEnd/>
          </a:ln>
          <a:effectLst/>
        </p:spPr>
        <p:txBody>
          <a:bodyPr wrap="none">
            <a:spAutoFit/>
          </a:bodyPr>
          <a:lstStyle/>
          <a:p>
            <a:pPr>
              <a:defRPr/>
            </a:pPr>
            <a:r>
              <a:rPr lang="es-MX">
                <a:effectLst>
                  <a:outerShdw blurRad="38100" dist="38100" dir="2700000" algn="tl">
                    <a:srgbClr val="FFFFFF"/>
                  </a:outerShdw>
                </a:effectLst>
              </a:rPr>
              <a:t>Lllfjjfmfmvkggo</a:t>
            </a:r>
          </a:p>
          <a:p>
            <a:pPr>
              <a:defRPr/>
            </a:pPr>
            <a:r>
              <a:rPr lang="es-MX">
                <a:effectLst>
                  <a:outerShdw blurRad="38100" dist="38100" dir="2700000" algn="tl">
                    <a:srgbClr val="FFFFFF"/>
                  </a:outerShdw>
                </a:effectLst>
              </a:rPr>
              <a:t>    fmfn85509mv</a:t>
            </a:r>
          </a:p>
          <a:p>
            <a:pPr>
              <a:defRPr/>
            </a:pPr>
            <a:r>
              <a:rPr lang="es-MX">
                <a:effectLst>
                  <a:outerShdw blurRad="38100" dist="38100" dir="2700000" algn="tl">
                    <a:srgbClr val="FFFFFF"/>
                  </a:outerShdw>
                </a:effectLst>
              </a:rPr>
              <a:t>    gmvclkkvtkkb</a:t>
            </a:r>
          </a:p>
          <a:p>
            <a:pPr>
              <a:defRPr/>
            </a:pPr>
            <a:r>
              <a:rPr lang="es-MX">
                <a:effectLst>
                  <a:outerShdw blurRad="38100" dist="38100" dir="2700000" algn="tl">
                    <a:srgbClr val="FFFFFF"/>
                  </a:outerShdw>
                </a:effectLst>
              </a:rPr>
              <a:t>    mckjvitjtiji5uj</a:t>
            </a:r>
            <a:endParaRPr lang="en-US">
              <a:effectLst>
                <a:outerShdw blurRad="38100" dist="38100" dir="2700000" algn="tl">
                  <a:srgbClr val="FFFFFF"/>
                </a:outerShdw>
              </a:effectLst>
            </a:endParaRPr>
          </a:p>
        </p:txBody>
      </p:sp>
      <p:pic>
        <p:nvPicPr>
          <p:cNvPr id="95257" name="Picture 25" descr="MCj04099450000[1]"/>
          <p:cNvPicPr>
            <a:picLocks noChangeAspect="1" noChangeArrowheads="1"/>
          </p:cNvPicPr>
          <p:nvPr/>
        </p:nvPicPr>
        <p:blipFill>
          <a:blip r:embed="rId5" cstate="print"/>
          <a:srcRect/>
          <a:stretch>
            <a:fillRect/>
          </a:stretch>
        </p:blipFill>
        <p:spPr bwMode="auto">
          <a:xfrm>
            <a:off x="7380288" y="4395788"/>
            <a:ext cx="1511300" cy="1265237"/>
          </a:xfrm>
          <a:prstGeom prst="rect">
            <a:avLst/>
          </a:prstGeom>
          <a:noFill/>
          <a:ln w="9525">
            <a:noFill/>
            <a:miter lim="800000"/>
            <a:headEnd/>
            <a:tailEnd/>
          </a:ln>
        </p:spPr>
      </p:pic>
      <p:sp>
        <p:nvSpPr>
          <p:cNvPr id="95258" name="Text Box 26"/>
          <p:cNvSpPr txBox="1">
            <a:spLocks noChangeArrowheads="1"/>
          </p:cNvSpPr>
          <p:nvPr/>
        </p:nvSpPr>
        <p:spPr bwMode="auto">
          <a:xfrm>
            <a:off x="8367713" y="6257925"/>
            <a:ext cx="441325"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41</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5256"/>
                                        </p:tgtEl>
                                        <p:attrNameLst>
                                          <p:attrName>style.visibility</p:attrName>
                                        </p:attrNameLst>
                                      </p:cBhvr>
                                      <p:to>
                                        <p:strVal val="visible"/>
                                      </p:to>
                                    </p:set>
                                    <p:animEffect transition="in" filter="fade">
                                      <p:cBhvr>
                                        <p:cTn id="7" dur="500"/>
                                        <p:tgtEl>
                                          <p:spTgt spid="95256"/>
                                        </p:tgtEl>
                                      </p:cBhvr>
                                    </p:animEffect>
                                    <p:anim calcmode="lin" valueType="num">
                                      <p:cBhvr>
                                        <p:cTn id="8" dur="500" fill="hold"/>
                                        <p:tgtEl>
                                          <p:spTgt spid="95256"/>
                                        </p:tgtEl>
                                        <p:attrNameLst>
                                          <p:attrName>ppt_x</p:attrName>
                                        </p:attrNameLst>
                                      </p:cBhvr>
                                      <p:tavLst>
                                        <p:tav tm="0">
                                          <p:val>
                                            <p:strVal val="#ppt_x-.1"/>
                                          </p:val>
                                        </p:tav>
                                        <p:tav tm="100000">
                                          <p:val>
                                            <p:strVal val="#ppt_x"/>
                                          </p:val>
                                        </p:tav>
                                      </p:tavLst>
                                    </p:anim>
                                    <p:anim calcmode="lin" valueType="num">
                                      <p:cBhvr>
                                        <p:cTn id="9" dur="500" fill="hold"/>
                                        <p:tgtEl>
                                          <p:spTgt spid="95256"/>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95250"/>
                                        </p:tgtEl>
                                        <p:attrNameLst>
                                          <p:attrName>style.visibility</p:attrName>
                                        </p:attrNameLst>
                                      </p:cBhvr>
                                      <p:to>
                                        <p:strVal val="visible"/>
                                      </p:to>
                                    </p:set>
                                    <p:animEffect transition="in" filter="fade">
                                      <p:cBhvr>
                                        <p:cTn id="12" dur="500"/>
                                        <p:tgtEl>
                                          <p:spTgt spid="95250"/>
                                        </p:tgtEl>
                                      </p:cBhvr>
                                    </p:animEffect>
                                    <p:anim calcmode="lin" valueType="num">
                                      <p:cBhvr>
                                        <p:cTn id="13" dur="500" fill="hold"/>
                                        <p:tgtEl>
                                          <p:spTgt spid="95250"/>
                                        </p:tgtEl>
                                        <p:attrNameLst>
                                          <p:attrName>ppt_x</p:attrName>
                                        </p:attrNameLst>
                                      </p:cBhvr>
                                      <p:tavLst>
                                        <p:tav tm="0">
                                          <p:val>
                                            <p:strVal val="#ppt_x-.1"/>
                                          </p:val>
                                        </p:tav>
                                        <p:tav tm="100000">
                                          <p:val>
                                            <p:strVal val="#ppt_x"/>
                                          </p:val>
                                        </p:tav>
                                      </p:tavLst>
                                    </p:anim>
                                    <p:anim calcmode="lin" valueType="num">
                                      <p:cBhvr>
                                        <p:cTn id="14" dur="500" fill="hold"/>
                                        <p:tgtEl>
                                          <p:spTgt spid="95250"/>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0"/>
                                  </p:stCondLst>
                                  <p:iterate type="lt">
                                    <p:tmPct val="10000"/>
                                  </p:iterate>
                                  <p:childTnLst>
                                    <p:set>
                                      <p:cBhvr>
                                        <p:cTn id="16" dur="1" fill="hold">
                                          <p:stCondLst>
                                            <p:cond delay="0"/>
                                          </p:stCondLst>
                                        </p:cTn>
                                        <p:tgtEl>
                                          <p:spTgt spid="95255"/>
                                        </p:tgtEl>
                                        <p:attrNameLst>
                                          <p:attrName>style.visibility</p:attrName>
                                        </p:attrNameLst>
                                      </p:cBhvr>
                                      <p:to>
                                        <p:strVal val="visible"/>
                                      </p:to>
                                    </p:set>
                                    <p:animEffect transition="in" filter="fade">
                                      <p:cBhvr>
                                        <p:cTn id="17" dur="500"/>
                                        <p:tgtEl>
                                          <p:spTgt spid="95255"/>
                                        </p:tgtEl>
                                      </p:cBhvr>
                                    </p:animEffect>
                                    <p:anim calcmode="lin" valueType="num">
                                      <p:cBhvr>
                                        <p:cTn id="18" dur="500" fill="hold"/>
                                        <p:tgtEl>
                                          <p:spTgt spid="95255"/>
                                        </p:tgtEl>
                                        <p:attrNameLst>
                                          <p:attrName>ppt_x</p:attrName>
                                        </p:attrNameLst>
                                      </p:cBhvr>
                                      <p:tavLst>
                                        <p:tav tm="0">
                                          <p:val>
                                            <p:strVal val="#ppt_x-.1"/>
                                          </p:val>
                                        </p:tav>
                                        <p:tav tm="100000">
                                          <p:val>
                                            <p:strVal val="#ppt_x"/>
                                          </p:val>
                                        </p:tav>
                                      </p:tavLst>
                                    </p:anim>
                                    <p:anim calcmode="lin" valueType="num">
                                      <p:cBhvr>
                                        <p:cTn id="19" dur="500" fill="hold"/>
                                        <p:tgtEl>
                                          <p:spTgt spid="9525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95252"/>
                                        </p:tgtEl>
                                        <p:attrNameLst>
                                          <p:attrName>style.visibility</p:attrName>
                                        </p:attrNameLst>
                                      </p:cBhvr>
                                      <p:to>
                                        <p:strVal val="visible"/>
                                      </p:to>
                                    </p:set>
                                    <p:animEffect transition="in" filter="fade">
                                      <p:cBhvr>
                                        <p:cTn id="24" dur="800" decel="100000"/>
                                        <p:tgtEl>
                                          <p:spTgt spid="95252"/>
                                        </p:tgtEl>
                                      </p:cBhvr>
                                    </p:animEffect>
                                    <p:anim calcmode="lin" valueType="num">
                                      <p:cBhvr>
                                        <p:cTn id="25" dur="800" decel="100000" fill="hold"/>
                                        <p:tgtEl>
                                          <p:spTgt spid="95252"/>
                                        </p:tgtEl>
                                        <p:attrNameLst>
                                          <p:attrName>style.rotation</p:attrName>
                                        </p:attrNameLst>
                                      </p:cBhvr>
                                      <p:tavLst>
                                        <p:tav tm="0">
                                          <p:val>
                                            <p:fltVal val="-90"/>
                                          </p:val>
                                        </p:tav>
                                        <p:tav tm="100000">
                                          <p:val>
                                            <p:fltVal val="0"/>
                                          </p:val>
                                        </p:tav>
                                      </p:tavLst>
                                    </p:anim>
                                    <p:anim calcmode="lin" valueType="num">
                                      <p:cBhvr>
                                        <p:cTn id="26" dur="800" decel="100000" fill="hold"/>
                                        <p:tgtEl>
                                          <p:spTgt spid="95252"/>
                                        </p:tgtEl>
                                        <p:attrNameLst>
                                          <p:attrName>ppt_x</p:attrName>
                                        </p:attrNameLst>
                                      </p:cBhvr>
                                      <p:tavLst>
                                        <p:tav tm="0">
                                          <p:val>
                                            <p:strVal val="#ppt_x+0.4"/>
                                          </p:val>
                                        </p:tav>
                                        <p:tav tm="100000">
                                          <p:val>
                                            <p:strVal val="#ppt_x-0.05"/>
                                          </p:val>
                                        </p:tav>
                                      </p:tavLst>
                                    </p:anim>
                                    <p:anim calcmode="lin" valueType="num">
                                      <p:cBhvr>
                                        <p:cTn id="27" dur="800" decel="100000" fill="hold"/>
                                        <p:tgtEl>
                                          <p:spTgt spid="95252"/>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5252"/>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5252"/>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95257"/>
                                        </p:tgtEl>
                                        <p:attrNameLst>
                                          <p:attrName>style.visibility</p:attrName>
                                        </p:attrNameLst>
                                      </p:cBhvr>
                                      <p:to>
                                        <p:strVal val="visible"/>
                                      </p:to>
                                    </p:set>
                                    <p:animEffect transition="in" filter="fade">
                                      <p:cBhvr>
                                        <p:cTn id="32" dur="800" decel="100000"/>
                                        <p:tgtEl>
                                          <p:spTgt spid="95257"/>
                                        </p:tgtEl>
                                      </p:cBhvr>
                                    </p:animEffect>
                                    <p:anim calcmode="lin" valueType="num">
                                      <p:cBhvr>
                                        <p:cTn id="33" dur="800" decel="100000" fill="hold"/>
                                        <p:tgtEl>
                                          <p:spTgt spid="95257"/>
                                        </p:tgtEl>
                                        <p:attrNameLst>
                                          <p:attrName>style.rotation</p:attrName>
                                        </p:attrNameLst>
                                      </p:cBhvr>
                                      <p:tavLst>
                                        <p:tav tm="0">
                                          <p:val>
                                            <p:fltVal val="-90"/>
                                          </p:val>
                                        </p:tav>
                                        <p:tav tm="100000">
                                          <p:val>
                                            <p:fltVal val="0"/>
                                          </p:val>
                                        </p:tav>
                                      </p:tavLst>
                                    </p:anim>
                                    <p:anim calcmode="lin" valueType="num">
                                      <p:cBhvr>
                                        <p:cTn id="34" dur="800" decel="100000" fill="hold"/>
                                        <p:tgtEl>
                                          <p:spTgt spid="95257"/>
                                        </p:tgtEl>
                                        <p:attrNameLst>
                                          <p:attrName>ppt_x</p:attrName>
                                        </p:attrNameLst>
                                      </p:cBhvr>
                                      <p:tavLst>
                                        <p:tav tm="0">
                                          <p:val>
                                            <p:strVal val="#ppt_x+0.4"/>
                                          </p:val>
                                        </p:tav>
                                        <p:tav tm="100000">
                                          <p:val>
                                            <p:strVal val="#ppt_x-0.05"/>
                                          </p:val>
                                        </p:tav>
                                      </p:tavLst>
                                    </p:anim>
                                    <p:anim calcmode="lin" valueType="num">
                                      <p:cBhvr>
                                        <p:cTn id="35" dur="800" decel="100000" fill="hold"/>
                                        <p:tgtEl>
                                          <p:spTgt spid="9525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9525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9525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xit" presetSubtype="0" fill="hold" nodeType="clickEffect">
                                  <p:stCondLst>
                                    <p:cond delay="0"/>
                                  </p:stCondLst>
                                  <p:childTnLst>
                                    <p:animEffect transition="out" filter="fade">
                                      <p:cBhvr>
                                        <p:cTn id="41" dur="1000"/>
                                        <p:tgtEl>
                                          <p:spTgt spid="95247"/>
                                        </p:tgtEl>
                                      </p:cBhvr>
                                    </p:animEffect>
                                    <p:anim calcmode="lin" valueType="num">
                                      <p:cBhvr>
                                        <p:cTn id="42" dur="1000"/>
                                        <p:tgtEl>
                                          <p:spTgt spid="95247"/>
                                        </p:tgtEl>
                                        <p:attrNameLst>
                                          <p:attrName>ppt_x</p:attrName>
                                        </p:attrNameLst>
                                      </p:cBhvr>
                                      <p:tavLst>
                                        <p:tav tm="0">
                                          <p:val>
                                            <p:strVal val="ppt_x"/>
                                          </p:val>
                                        </p:tav>
                                        <p:tav tm="100000">
                                          <p:val>
                                            <p:strVal val="ppt_x"/>
                                          </p:val>
                                        </p:tav>
                                      </p:tavLst>
                                    </p:anim>
                                    <p:anim calcmode="lin" valueType="num">
                                      <p:cBhvr>
                                        <p:cTn id="43" dur="100" decel="100000"/>
                                        <p:tgtEl>
                                          <p:spTgt spid="95247"/>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95247"/>
                                        </p:tgtEl>
                                        <p:attrNameLst>
                                          <p:attrName>ppt_y</p:attrName>
                                        </p:attrNameLst>
                                      </p:cBhvr>
                                      <p:tavLst>
                                        <p:tav tm="0">
                                          <p:val>
                                            <p:strVal val="ppt_y"/>
                                          </p:val>
                                        </p:tav>
                                        <p:tav tm="100000">
                                          <p:val>
                                            <p:strVal val="ppt_y+1"/>
                                          </p:val>
                                        </p:tav>
                                      </p:tavLst>
                                    </p:anim>
                                    <p:set>
                                      <p:cBhvr>
                                        <p:cTn id="45" dur="1" fill="hold">
                                          <p:stCondLst>
                                            <p:cond delay="999"/>
                                          </p:stCondLst>
                                        </p:cTn>
                                        <p:tgtEl>
                                          <p:spTgt spid="95247"/>
                                        </p:tgtEl>
                                        <p:attrNameLst>
                                          <p:attrName>style.visibility</p:attrName>
                                        </p:attrNameLst>
                                      </p:cBhvr>
                                      <p:to>
                                        <p:strVal val="hidden"/>
                                      </p:to>
                                    </p:set>
                                  </p:childTnLst>
                                </p:cTn>
                              </p:par>
                              <p:par>
                                <p:cTn id="46" presetID="37" presetClass="exit" presetSubtype="0" fill="hold" grpId="0" nodeType="withEffect">
                                  <p:stCondLst>
                                    <p:cond delay="0"/>
                                  </p:stCondLst>
                                  <p:childTnLst>
                                    <p:animEffect transition="out" filter="fade">
                                      <p:cBhvr>
                                        <p:cTn id="47" dur="1000"/>
                                        <p:tgtEl>
                                          <p:spTgt spid="95234"/>
                                        </p:tgtEl>
                                      </p:cBhvr>
                                    </p:animEffect>
                                    <p:anim calcmode="lin" valueType="num">
                                      <p:cBhvr>
                                        <p:cTn id="48" dur="1000"/>
                                        <p:tgtEl>
                                          <p:spTgt spid="95234"/>
                                        </p:tgtEl>
                                        <p:attrNameLst>
                                          <p:attrName>ppt_x</p:attrName>
                                        </p:attrNameLst>
                                      </p:cBhvr>
                                      <p:tavLst>
                                        <p:tav tm="0">
                                          <p:val>
                                            <p:strVal val="ppt_x"/>
                                          </p:val>
                                        </p:tav>
                                        <p:tav tm="100000">
                                          <p:val>
                                            <p:strVal val="ppt_x"/>
                                          </p:val>
                                        </p:tav>
                                      </p:tavLst>
                                    </p:anim>
                                    <p:anim calcmode="lin" valueType="num">
                                      <p:cBhvr>
                                        <p:cTn id="49" dur="100" decel="100000"/>
                                        <p:tgtEl>
                                          <p:spTgt spid="95234"/>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95234"/>
                                        </p:tgtEl>
                                        <p:attrNameLst>
                                          <p:attrName>ppt_y</p:attrName>
                                        </p:attrNameLst>
                                      </p:cBhvr>
                                      <p:tavLst>
                                        <p:tav tm="0">
                                          <p:val>
                                            <p:strVal val="ppt_y"/>
                                          </p:val>
                                        </p:tav>
                                        <p:tav tm="100000">
                                          <p:val>
                                            <p:strVal val="ppt_y+1"/>
                                          </p:val>
                                        </p:tav>
                                      </p:tavLst>
                                    </p:anim>
                                    <p:set>
                                      <p:cBhvr>
                                        <p:cTn id="51" dur="1" fill="hold">
                                          <p:stCondLst>
                                            <p:cond delay="999"/>
                                          </p:stCondLst>
                                        </p:cTn>
                                        <p:tgtEl>
                                          <p:spTgt spid="95234"/>
                                        </p:tgtEl>
                                        <p:attrNameLst>
                                          <p:attrName>style.visibility</p:attrName>
                                        </p:attrNameLst>
                                      </p:cBhvr>
                                      <p:to>
                                        <p:strVal val="hidden"/>
                                      </p:to>
                                    </p:set>
                                  </p:childTnLst>
                                </p:cTn>
                              </p:par>
                              <p:par>
                                <p:cTn id="52" presetID="37" presetClass="exit" presetSubtype="0" fill="hold" grpId="0" nodeType="withEffect">
                                  <p:stCondLst>
                                    <p:cond delay="0"/>
                                  </p:stCondLst>
                                  <p:childTnLst>
                                    <p:animEffect transition="out" filter="fade">
                                      <p:cBhvr>
                                        <p:cTn id="53" dur="1000"/>
                                        <p:tgtEl>
                                          <p:spTgt spid="95248"/>
                                        </p:tgtEl>
                                      </p:cBhvr>
                                    </p:animEffect>
                                    <p:anim calcmode="lin" valueType="num">
                                      <p:cBhvr>
                                        <p:cTn id="54" dur="1000"/>
                                        <p:tgtEl>
                                          <p:spTgt spid="95248"/>
                                        </p:tgtEl>
                                        <p:attrNameLst>
                                          <p:attrName>ppt_x</p:attrName>
                                        </p:attrNameLst>
                                      </p:cBhvr>
                                      <p:tavLst>
                                        <p:tav tm="0">
                                          <p:val>
                                            <p:strVal val="ppt_x"/>
                                          </p:val>
                                        </p:tav>
                                        <p:tav tm="100000">
                                          <p:val>
                                            <p:strVal val="ppt_x"/>
                                          </p:val>
                                        </p:tav>
                                      </p:tavLst>
                                    </p:anim>
                                    <p:anim calcmode="lin" valueType="num">
                                      <p:cBhvr>
                                        <p:cTn id="55" dur="100" decel="100000"/>
                                        <p:tgtEl>
                                          <p:spTgt spid="95248"/>
                                        </p:tgtEl>
                                        <p:attrNameLst>
                                          <p:attrName>ppt_y</p:attrName>
                                        </p:attrNameLst>
                                      </p:cBhvr>
                                      <p:tavLst>
                                        <p:tav tm="0">
                                          <p:val>
                                            <p:strVal val="ppt_y"/>
                                          </p:val>
                                        </p:tav>
                                        <p:tav tm="100000">
                                          <p:val>
                                            <p:strVal val="ppt_y-.03"/>
                                          </p:val>
                                        </p:tav>
                                      </p:tavLst>
                                    </p:anim>
                                    <p:anim calcmode="lin" valueType="num">
                                      <p:cBhvr>
                                        <p:cTn id="56" dur="900" accel="100000">
                                          <p:stCondLst>
                                            <p:cond delay="100"/>
                                          </p:stCondLst>
                                        </p:cTn>
                                        <p:tgtEl>
                                          <p:spTgt spid="95248"/>
                                        </p:tgtEl>
                                        <p:attrNameLst>
                                          <p:attrName>ppt_y</p:attrName>
                                        </p:attrNameLst>
                                      </p:cBhvr>
                                      <p:tavLst>
                                        <p:tav tm="0">
                                          <p:val>
                                            <p:strVal val="ppt_y"/>
                                          </p:val>
                                        </p:tav>
                                        <p:tav tm="100000">
                                          <p:val>
                                            <p:strVal val="ppt_y+1"/>
                                          </p:val>
                                        </p:tav>
                                      </p:tavLst>
                                    </p:anim>
                                    <p:set>
                                      <p:cBhvr>
                                        <p:cTn id="57" dur="1" fill="hold">
                                          <p:stCondLst>
                                            <p:cond delay="999"/>
                                          </p:stCondLst>
                                        </p:cTn>
                                        <p:tgtEl>
                                          <p:spTgt spid="95248"/>
                                        </p:tgtEl>
                                        <p:attrNameLst>
                                          <p:attrName>style.visibility</p:attrName>
                                        </p:attrNameLst>
                                      </p:cBhvr>
                                      <p:to>
                                        <p:strVal val="hidden"/>
                                      </p:to>
                                    </p:set>
                                  </p:childTnLst>
                                </p:cTn>
                              </p:par>
                              <p:par>
                                <p:cTn id="58" presetID="37" presetClass="exit" presetSubtype="0" fill="hold" grpId="1" nodeType="withEffect">
                                  <p:stCondLst>
                                    <p:cond delay="0"/>
                                  </p:stCondLst>
                                  <p:iterate type="lt">
                                    <p:tmPct val="0"/>
                                  </p:iterate>
                                  <p:childTnLst>
                                    <p:animEffect transition="out" filter="fade">
                                      <p:cBhvr>
                                        <p:cTn id="59" dur="1000"/>
                                        <p:tgtEl>
                                          <p:spTgt spid="95256"/>
                                        </p:tgtEl>
                                      </p:cBhvr>
                                    </p:animEffect>
                                    <p:anim calcmode="lin" valueType="num">
                                      <p:cBhvr>
                                        <p:cTn id="60" dur="1000"/>
                                        <p:tgtEl>
                                          <p:spTgt spid="95256"/>
                                        </p:tgtEl>
                                        <p:attrNameLst>
                                          <p:attrName>ppt_x</p:attrName>
                                        </p:attrNameLst>
                                      </p:cBhvr>
                                      <p:tavLst>
                                        <p:tav tm="0">
                                          <p:val>
                                            <p:strVal val="ppt_x"/>
                                          </p:val>
                                        </p:tav>
                                        <p:tav tm="100000">
                                          <p:val>
                                            <p:strVal val="ppt_x"/>
                                          </p:val>
                                        </p:tav>
                                      </p:tavLst>
                                    </p:anim>
                                    <p:anim calcmode="lin" valueType="num">
                                      <p:cBhvr>
                                        <p:cTn id="61" dur="100" decel="100000"/>
                                        <p:tgtEl>
                                          <p:spTgt spid="95256"/>
                                        </p:tgtEl>
                                        <p:attrNameLst>
                                          <p:attrName>ppt_y</p:attrName>
                                        </p:attrNameLst>
                                      </p:cBhvr>
                                      <p:tavLst>
                                        <p:tav tm="0">
                                          <p:val>
                                            <p:strVal val="ppt_y"/>
                                          </p:val>
                                        </p:tav>
                                        <p:tav tm="100000">
                                          <p:val>
                                            <p:strVal val="ppt_y-.03"/>
                                          </p:val>
                                        </p:tav>
                                      </p:tavLst>
                                    </p:anim>
                                    <p:anim calcmode="lin" valueType="num">
                                      <p:cBhvr>
                                        <p:cTn id="62" dur="900" accel="100000">
                                          <p:stCondLst>
                                            <p:cond delay="100"/>
                                          </p:stCondLst>
                                        </p:cTn>
                                        <p:tgtEl>
                                          <p:spTgt spid="95256"/>
                                        </p:tgtEl>
                                        <p:attrNameLst>
                                          <p:attrName>ppt_y</p:attrName>
                                        </p:attrNameLst>
                                      </p:cBhvr>
                                      <p:tavLst>
                                        <p:tav tm="0">
                                          <p:val>
                                            <p:strVal val="ppt_y"/>
                                          </p:val>
                                        </p:tav>
                                        <p:tav tm="100000">
                                          <p:val>
                                            <p:strVal val="ppt_y+1"/>
                                          </p:val>
                                        </p:tav>
                                      </p:tavLst>
                                    </p:anim>
                                    <p:set>
                                      <p:cBhvr>
                                        <p:cTn id="63" dur="1" fill="hold">
                                          <p:stCondLst>
                                            <p:cond delay="999"/>
                                          </p:stCondLst>
                                        </p:cTn>
                                        <p:tgtEl>
                                          <p:spTgt spid="95256"/>
                                        </p:tgtEl>
                                        <p:attrNameLst>
                                          <p:attrName>style.visibility</p:attrName>
                                        </p:attrNameLst>
                                      </p:cBhvr>
                                      <p:to>
                                        <p:strVal val="hidden"/>
                                      </p:to>
                                    </p:set>
                                  </p:childTnLst>
                                </p:cTn>
                              </p:par>
                              <p:par>
                                <p:cTn id="64" presetID="37" presetClass="exit" presetSubtype="0" fill="hold" grpId="1" nodeType="withEffect">
                                  <p:stCondLst>
                                    <p:cond delay="0"/>
                                  </p:stCondLst>
                                  <p:iterate type="lt">
                                    <p:tmPct val="0"/>
                                  </p:iterate>
                                  <p:childTnLst>
                                    <p:animEffect transition="out" filter="fade">
                                      <p:cBhvr>
                                        <p:cTn id="65" dur="1000"/>
                                        <p:tgtEl>
                                          <p:spTgt spid="95255"/>
                                        </p:tgtEl>
                                      </p:cBhvr>
                                    </p:animEffect>
                                    <p:anim calcmode="lin" valueType="num">
                                      <p:cBhvr>
                                        <p:cTn id="66" dur="1000"/>
                                        <p:tgtEl>
                                          <p:spTgt spid="95255"/>
                                        </p:tgtEl>
                                        <p:attrNameLst>
                                          <p:attrName>ppt_x</p:attrName>
                                        </p:attrNameLst>
                                      </p:cBhvr>
                                      <p:tavLst>
                                        <p:tav tm="0">
                                          <p:val>
                                            <p:strVal val="ppt_x"/>
                                          </p:val>
                                        </p:tav>
                                        <p:tav tm="100000">
                                          <p:val>
                                            <p:strVal val="ppt_x"/>
                                          </p:val>
                                        </p:tav>
                                      </p:tavLst>
                                    </p:anim>
                                    <p:anim calcmode="lin" valueType="num">
                                      <p:cBhvr>
                                        <p:cTn id="67" dur="100" decel="100000"/>
                                        <p:tgtEl>
                                          <p:spTgt spid="95255"/>
                                        </p:tgtEl>
                                        <p:attrNameLst>
                                          <p:attrName>ppt_y</p:attrName>
                                        </p:attrNameLst>
                                      </p:cBhvr>
                                      <p:tavLst>
                                        <p:tav tm="0">
                                          <p:val>
                                            <p:strVal val="ppt_y"/>
                                          </p:val>
                                        </p:tav>
                                        <p:tav tm="100000">
                                          <p:val>
                                            <p:strVal val="ppt_y-.03"/>
                                          </p:val>
                                        </p:tav>
                                      </p:tavLst>
                                    </p:anim>
                                    <p:anim calcmode="lin" valueType="num">
                                      <p:cBhvr>
                                        <p:cTn id="68" dur="900" accel="100000">
                                          <p:stCondLst>
                                            <p:cond delay="100"/>
                                          </p:stCondLst>
                                        </p:cTn>
                                        <p:tgtEl>
                                          <p:spTgt spid="95255"/>
                                        </p:tgtEl>
                                        <p:attrNameLst>
                                          <p:attrName>ppt_y</p:attrName>
                                        </p:attrNameLst>
                                      </p:cBhvr>
                                      <p:tavLst>
                                        <p:tav tm="0">
                                          <p:val>
                                            <p:strVal val="ppt_y"/>
                                          </p:val>
                                        </p:tav>
                                        <p:tav tm="100000">
                                          <p:val>
                                            <p:strVal val="ppt_y+1"/>
                                          </p:val>
                                        </p:tav>
                                      </p:tavLst>
                                    </p:anim>
                                    <p:set>
                                      <p:cBhvr>
                                        <p:cTn id="69" dur="1" fill="hold">
                                          <p:stCondLst>
                                            <p:cond delay="999"/>
                                          </p:stCondLst>
                                        </p:cTn>
                                        <p:tgtEl>
                                          <p:spTgt spid="95255"/>
                                        </p:tgtEl>
                                        <p:attrNameLst>
                                          <p:attrName>style.visibility</p:attrName>
                                        </p:attrNameLst>
                                      </p:cBhvr>
                                      <p:to>
                                        <p:strVal val="hidden"/>
                                      </p:to>
                                    </p:set>
                                  </p:childTnLst>
                                </p:cTn>
                              </p:par>
                              <p:par>
                                <p:cTn id="70" presetID="37" presetClass="exit" presetSubtype="0" fill="hold" grpId="1" nodeType="withEffect">
                                  <p:stCondLst>
                                    <p:cond delay="0"/>
                                  </p:stCondLst>
                                  <p:iterate type="lt">
                                    <p:tmPct val="0"/>
                                  </p:iterate>
                                  <p:childTnLst>
                                    <p:animEffect transition="out" filter="fade">
                                      <p:cBhvr>
                                        <p:cTn id="71" dur="1000"/>
                                        <p:tgtEl>
                                          <p:spTgt spid="95250"/>
                                        </p:tgtEl>
                                      </p:cBhvr>
                                    </p:animEffect>
                                    <p:anim calcmode="lin" valueType="num">
                                      <p:cBhvr>
                                        <p:cTn id="72" dur="1000"/>
                                        <p:tgtEl>
                                          <p:spTgt spid="95250"/>
                                        </p:tgtEl>
                                        <p:attrNameLst>
                                          <p:attrName>ppt_x</p:attrName>
                                        </p:attrNameLst>
                                      </p:cBhvr>
                                      <p:tavLst>
                                        <p:tav tm="0">
                                          <p:val>
                                            <p:strVal val="ppt_x"/>
                                          </p:val>
                                        </p:tav>
                                        <p:tav tm="100000">
                                          <p:val>
                                            <p:strVal val="ppt_x"/>
                                          </p:val>
                                        </p:tav>
                                      </p:tavLst>
                                    </p:anim>
                                    <p:anim calcmode="lin" valueType="num">
                                      <p:cBhvr>
                                        <p:cTn id="73" dur="100" decel="100000"/>
                                        <p:tgtEl>
                                          <p:spTgt spid="95250"/>
                                        </p:tgtEl>
                                        <p:attrNameLst>
                                          <p:attrName>ppt_y</p:attrName>
                                        </p:attrNameLst>
                                      </p:cBhvr>
                                      <p:tavLst>
                                        <p:tav tm="0">
                                          <p:val>
                                            <p:strVal val="ppt_y"/>
                                          </p:val>
                                        </p:tav>
                                        <p:tav tm="100000">
                                          <p:val>
                                            <p:strVal val="ppt_y-.03"/>
                                          </p:val>
                                        </p:tav>
                                      </p:tavLst>
                                    </p:anim>
                                    <p:anim calcmode="lin" valueType="num">
                                      <p:cBhvr>
                                        <p:cTn id="74" dur="900" accel="100000">
                                          <p:stCondLst>
                                            <p:cond delay="100"/>
                                          </p:stCondLst>
                                        </p:cTn>
                                        <p:tgtEl>
                                          <p:spTgt spid="95250"/>
                                        </p:tgtEl>
                                        <p:attrNameLst>
                                          <p:attrName>ppt_y</p:attrName>
                                        </p:attrNameLst>
                                      </p:cBhvr>
                                      <p:tavLst>
                                        <p:tav tm="0">
                                          <p:val>
                                            <p:strVal val="ppt_y"/>
                                          </p:val>
                                        </p:tav>
                                        <p:tav tm="100000">
                                          <p:val>
                                            <p:strVal val="ppt_y+1"/>
                                          </p:val>
                                        </p:tav>
                                      </p:tavLst>
                                    </p:anim>
                                    <p:set>
                                      <p:cBhvr>
                                        <p:cTn id="75" dur="1" fill="hold">
                                          <p:stCondLst>
                                            <p:cond delay="999"/>
                                          </p:stCondLst>
                                        </p:cTn>
                                        <p:tgtEl>
                                          <p:spTgt spid="95250"/>
                                        </p:tgtEl>
                                        <p:attrNameLst>
                                          <p:attrName>style.visibility</p:attrName>
                                        </p:attrNameLst>
                                      </p:cBhvr>
                                      <p:to>
                                        <p:strVal val="hidden"/>
                                      </p:to>
                                    </p:set>
                                  </p:childTnLst>
                                </p:cTn>
                              </p:par>
                              <p:par>
                                <p:cTn id="76" presetID="37" presetClass="exit" presetSubtype="0" fill="hold" grpId="1" nodeType="withEffect">
                                  <p:stCondLst>
                                    <p:cond delay="0"/>
                                  </p:stCondLst>
                                  <p:childTnLst>
                                    <p:animEffect transition="out" filter="fade">
                                      <p:cBhvr>
                                        <p:cTn id="77" dur="1000"/>
                                        <p:tgtEl>
                                          <p:spTgt spid="95252"/>
                                        </p:tgtEl>
                                      </p:cBhvr>
                                    </p:animEffect>
                                    <p:anim calcmode="lin" valueType="num">
                                      <p:cBhvr>
                                        <p:cTn id="78" dur="1000"/>
                                        <p:tgtEl>
                                          <p:spTgt spid="95252"/>
                                        </p:tgtEl>
                                        <p:attrNameLst>
                                          <p:attrName>ppt_x</p:attrName>
                                        </p:attrNameLst>
                                      </p:cBhvr>
                                      <p:tavLst>
                                        <p:tav tm="0">
                                          <p:val>
                                            <p:strVal val="ppt_x"/>
                                          </p:val>
                                        </p:tav>
                                        <p:tav tm="100000">
                                          <p:val>
                                            <p:strVal val="ppt_x"/>
                                          </p:val>
                                        </p:tav>
                                      </p:tavLst>
                                    </p:anim>
                                    <p:anim calcmode="lin" valueType="num">
                                      <p:cBhvr>
                                        <p:cTn id="79" dur="100" decel="100000"/>
                                        <p:tgtEl>
                                          <p:spTgt spid="95252"/>
                                        </p:tgtEl>
                                        <p:attrNameLst>
                                          <p:attrName>ppt_y</p:attrName>
                                        </p:attrNameLst>
                                      </p:cBhvr>
                                      <p:tavLst>
                                        <p:tav tm="0">
                                          <p:val>
                                            <p:strVal val="ppt_y"/>
                                          </p:val>
                                        </p:tav>
                                        <p:tav tm="100000">
                                          <p:val>
                                            <p:strVal val="ppt_y-.03"/>
                                          </p:val>
                                        </p:tav>
                                      </p:tavLst>
                                    </p:anim>
                                    <p:anim calcmode="lin" valueType="num">
                                      <p:cBhvr>
                                        <p:cTn id="80" dur="900" accel="100000">
                                          <p:stCondLst>
                                            <p:cond delay="100"/>
                                          </p:stCondLst>
                                        </p:cTn>
                                        <p:tgtEl>
                                          <p:spTgt spid="95252"/>
                                        </p:tgtEl>
                                        <p:attrNameLst>
                                          <p:attrName>ppt_y</p:attrName>
                                        </p:attrNameLst>
                                      </p:cBhvr>
                                      <p:tavLst>
                                        <p:tav tm="0">
                                          <p:val>
                                            <p:strVal val="ppt_y"/>
                                          </p:val>
                                        </p:tav>
                                        <p:tav tm="100000">
                                          <p:val>
                                            <p:strVal val="ppt_y+1"/>
                                          </p:val>
                                        </p:tav>
                                      </p:tavLst>
                                    </p:anim>
                                    <p:set>
                                      <p:cBhvr>
                                        <p:cTn id="81" dur="1" fill="hold">
                                          <p:stCondLst>
                                            <p:cond delay="999"/>
                                          </p:stCondLst>
                                        </p:cTn>
                                        <p:tgtEl>
                                          <p:spTgt spid="95252"/>
                                        </p:tgtEl>
                                        <p:attrNameLst>
                                          <p:attrName>style.visibility</p:attrName>
                                        </p:attrNameLst>
                                      </p:cBhvr>
                                      <p:to>
                                        <p:strVal val="hidden"/>
                                      </p:to>
                                    </p:set>
                                  </p:childTnLst>
                                </p:cTn>
                              </p:par>
                              <p:par>
                                <p:cTn id="82" presetID="37" presetClass="exit" presetSubtype="0" fill="hold" nodeType="withEffect">
                                  <p:stCondLst>
                                    <p:cond delay="0"/>
                                  </p:stCondLst>
                                  <p:childTnLst>
                                    <p:animEffect transition="out" filter="fade">
                                      <p:cBhvr>
                                        <p:cTn id="83" dur="1000"/>
                                        <p:tgtEl>
                                          <p:spTgt spid="95257"/>
                                        </p:tgtEl>
                                      </p:cBhvr>
                                    </p:animEffect>
                                    <p:anim calcmode="lin" valueType="num">
                                      <p:cBhvr>
                                        <p:cTn id="84" dur="1000"/>
                                        <p:tgtEl>
                                          <p:spTgt spid="95257"/>
                                        </p:tgtEl>
                                        <p:attrNameLst>
                                          <p:attrName>ppt_x</p:attrName>
                                        </p:attrNameLst>
                                      </p:cBhvr>
                                      <p:tavLst>
                                        <p:tav tm="0">
                                          <p:val>
                                            <p:strVal val="ppt_x"/>
                                          </p:val>
                                        </p:tav>
                                        <p:tav tm="100000">
                                          <p:val>
                                            <p:strVal val="ppt_x"/>
                                          </p:val>
                                        </p:tav>
                                      </p:tavLst>
                                    </p:anim>
                                    <p:anim calcmode="lin" valueType="num">
                                      <p:cBhvr>
                                        <p:cTn id="85" dur="100" decel="100000"/>
                                        <p:tgtEl>
                                          <p:spTgt spid="95257"/>
                                        </p:tgtEl>
                                        <p:attrNameLst>
                                          <p:attrName>ppt_y</p:attrName>
                                        </p:attrNameLst>
                                      </p:cBhvr>
                                      <p:tavLst>
                                        <p:tav tm="0">
                                          <p:val>
                                            <p:strVal val="ppt_y"/>
                                          </p:val>
                                        </p:tav>
                                        <p:tav tm="100000">
                                          <p:val>
                                            <p:strVal val="ppt_y-.03"/>
                                          </p:val>
                                        </p:tav>
                                      </p:tavLst>
                                    </p:anim>
                                    <p:anim calcmode="lin" valueType="num">
                                      <p:cBhvr>
                                        <p:cTn id="86" dur="900" accel="100000">
                                          <p:stCondLst>
                                            <p:cond delay="100"/>
                                          </p:stCondLst>
                                        </p:cTn>
                                        <p:tgtEl>
                                          <p:spTgt spid="95257"/>
                                        </p:tgtEl>
                                        <p:attrNameLst>
                                          <p:attrName>ppt_y</p:attrName>
                                        </p:attrNameLst>
                                      </p:cBhvr>
                                      <p:tavLst>
                                        <p:tav tm="0">
                                          <p:val>
                                            <p:strVal val="ppt_y"/>
                                          </p:val>
                                        </p:tav>
                                        <p:tav tm="100000">
                                          <p:val>
                                            <p:strVal val="ppt_y+1"/>
                                          </p:val>
                                        </p:tav>
                                      </p:tavLst>
                                    </p:anim>
                                    <p:set>
                                      <p:cBhvr>
                                        <p:cTn id="87" dur="1" fill="hold">
                                          <p:stCondLst>
                                            <p:cond delay="999"/>
                                          </p:stCondLst>
                                        </p:cTn>
                                        <p:tgtEl>
                                          <p:spTgt spid="952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48" grpId="0"/>
      <p:bldP spid="95250" grpId="0"/>
      <p:bldP spid="95250" grpId="1"/>
      <p:bldP spid="95252" grpId="0"/>
      <p:bldP spid="95252" grpId="1"/>
      <p:bldP spid="95255" grpId="0" animBg="1"/>
      <p:bldP spid="95255" grpId="1" animBg="1"/>
      <p:bldP spid="95256" grpId="0"/>
      <p:bldP spid="9525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Rot="1" noChangeArrowheads="1"/>
          </p:cNvSpPr>
          <p:nvPr/>
        </p:nvSpPr>
        <p:spPr bwMode="auto">
          <a:xfrm>
            <a:off x="473075" y="-152400"/>
            <a:ext cx="8229600" cy="1143000"/>
          </a:xfrm>
          <a:prstGeom prst="rect">
            <a:avLst/>
          </a:prstGeom>
          <a:noFill/>
          <a:ln w="9525">
            <a:noFill/>
            <a:miter lim="800000"/>
            <a:headEnd/>
            <a:tailEnd/>
          </a:ln>
          <a:effectLst/>
        </p:spPr>
        <p:txBody>
          <a:bodyPr anchor="ctr"/>
          <a:lstStyle/>
          <a:p>
            <a:pPr>
              <a:defRPr/>
            </a:pPr>
            <a:r>
              <a:rPr kumimoji="1" lang="es-MX" sz="4400">
                <a:solidFill>
                  <a:schemeClr val="tx2"/>
                </a:solidFill>
                <a:effectLst>
                  <a:outerShdw blurRad="38100" dist="38100" dir="2700000" algn="tl">
                    <a:srgbClr val="FFFFFF"/>
                  </a:outerShdw>
                </a:effectLst>
              </a:rPr>
              <a:t>Sangría francesa</a:t>
            </a:r>
            <a:endParaRPr kumimoji="1" lang="en-US" sz="4400">
              <a:solidFill>
                <a:schemeClr val="tx2"/>
              </a:solidFill>
              <a:effectLst>
                <a:outerShdw blurRad="38100" dist="38100" dir="2700000" algn="tl">
                  <a:srgbClr val="FFFFFF"/>
                </a:outerShdw>
              </a:effectLst>
            </a:endParaRPr>
          </a:p>
        </p:txBody>
      </p:sp>
      <p:sp>
        <p:nvSpPr>
          <p:cNvPr id="100357" name="Text Box 5"/>
          <p:cNvSpPr txBox="1">
            <a:spLocks noChangeArrowheads="1"/>
          </p:cNvSpPr>
          <p:nvPr/>
        </p:nvSpPr>
        <p:spPr bwMode="auto">
          <a:xfrm>
            <a:off x="500063" y="896938"/>
            <a:ext cx="8445500" cy="946150"/>
          </a:xfrm>
          <a:prstGeom prst="rect">
            <a:avLst/>
          </a:prstGeom>
          <a:noFill/>
          <a:ln w="9525">
            <a:noFill/>
            <a:miter lim="800000"/>
            <a:headEnd/>
            <a:tailEnd/>
          </a:ln>
        </p:spPr>
        <p:txBody>
          <a:bodyPr wrap="none">
            <a:spAutoFit/>
          </a:bodyPr>
          <a:lstStyle/>
          <a:p>
            <a:pPr algn="ctr" eaLnBrk="1" hangingPunct="1"/>
            <a:r>
              <a:rPr lang="es-MX" sz="2800">
                <a:solidFill>
                  <a:srgbClr val="FF3399"/>
                </a:solidFill>
                <a:effectLst/>
                <a:latin typeface="Arial" charset="0"/>
              </a:rPr>
              <a:t>Los triángulos de la regla horizontal nos sirven para </a:t>
            </a:r>
          </a:p>
          <a:p>
            <a:pPr algn="ctr" eaLnBrk="1" hangingPunct="1"/>
            <a:r>
              <a:rPr lang="es-MX" sz="2800">
                <a:solidFill>
                  <a:srgbClr val="FF3399"/>
                </a:solidFill>
                <a:effectLst/>
                <a:latin typeface="Arial" charset="0"/>
              </a:rPr>
              <a:t>programar la sangría.</a:t>
            </a:r>
            <a:endParaRPr lang="en-US" sz="2800">
              <a:solidFill>
                <a:srgbClr val="FF3399"/>
              </a:solidFill>
              <a:effectLst/>
              <a:latin typeface="Arial" charset="0"/>
            </a:endParaRPr>
          </a:p>
        </p:txBody>
      </p:sp>
      <p:sp>
        <p:nvSpPr>
          <p:cNvPr id="100360" name="Text Box 8"/>
          <p:cNvSpPr txBox="1">
            <a:spLocks noChangeArrowheads="1"/>
          </p:cNvSpPr>
          <p:nvPr/>
        </p:nvSpPr>
        <p:spPr bwMode="auto">
          <a:xfrm>
            <a:off x="234950" y="2781300"/>
            <a:ext cx="9017000" cy="946150"/>
          </a:xfrm>
          <a:prstGeom prst="rect">
            <a:avLst/>
          </a:prstGeom>
          <a:noFill/>
          <a:ln w="9525">
            <a:noFill/>
            <a:miter lim="800000"/>
            <a:headEnd/>
            <a:tailEnd/>
          </a:ln>
        </p:spPr>
        <p:txBody>
          <a:bodyPr wrap="none">
            <a:spAutoFit/>
          </a:bodyPr>
          <a:lstStyle/>
          <a:p>
            <a:pPr algn="ctr" eaLnBrk="1" hangingPunct="1"/>
            <a:r>
              <a:rPr lang="es-MX" sz="2800">
                <a:solidFill>
                  <a:srgbClr val="CC3399"/>
                </a:solidFill>
                <a:effectLst/>
                <a:latin typeface="Arial" charset="0"/>
              </a:rPr>
              <a:t>Para dar a un párrafo una sangría francesa se modifica </a:t>
            </a:r>
          </a:p>
          <a:p>
            <a:pPr algn="ctr" eaLnBrk="1" hangingPunct="1"/>
            <a:r>
              <a:rPr lang="es-MX" sz="2800">
                <a:solidFill>
                  <a:srgbClr val="CC3399"/>
                </a:solidFill>
                <a:effectLst/>
                <a:latin typeface="Arial" charset="0"/>
              </a:rPr>
              <a:t>el triángulo inferior izquierdo de la regla</a:t>
            </a:r>
            <a:r>
              <a:rPr lang="es-MX" sz="2800">
                <a:solidFill>
                  <a:srgbClr val="FF3399"/>
                </a:solidFill>
                <a:effectLst/>
                <a:latin typeface="Arial" charset="0"/>
              </a:rPr>
              <a:t>.</a:t>
            </a:r>
            <a:endParaRPr lang="en-US" sz="2800">
              <a:solidFill>
                <a:srgbClr val="FF3399"/>
              </a:solidFill>
              <a:effectLst/>
              <a:latin typeface="Arial" charset="0"/>
            </a:endParaRPr>
          </a:p>
        </p:txBody>
      </p:sp>
      <p:pic>
        <p:nvPicPr>
          <p:cNvPr id="100361" name="Picture 9"/>
          <p:cNvPicPr>
            <a:picLocks noChangeAspect="1" noChangeArrowheads="1"/>
          </p:cNvPicPr>
          <p:nvPr/>
        </p:nvPicPr>
        <p:blipFill>
          <a:blip r:embed="rId2" cstate="print"/>
          <a:srcRect t="16667" r="40065" b="80377"/>
          <a:stretch>
            <a:fillRect/>
          </a:stretch>
        </p:blipFill>
        <p:spPr bwMode="auto">
          <a:xfrm>
            <a:off x="395288" y="1916113"/>
            <a:ext cx="8229600" cy="304800"/>
          </a:xfrm>
          <a:prstGeom prst="rect">
            <a:avLst/>
          </a:prstGeom>
          <a:noFill/>
          <a:ln w="9525">
            <a:noFill/>
            <a:miter lim="800000"/>
            <a:headEnd/>
            <a:tailEnd/>
          </a:ln>
        </p:spPr>
      </p:pic>
      <p:sp>
        <p:nvSpPr>
          <p:cNvPr id="100362" name="Line 10"/>
          <p:cNvSpPr>
            <a:spLocks noChangeShapeType="1"/>
          </p:cNvSpPr>
          <p:nvPr/>
        </p:nvSpPr>
        <p:spPr bwMode="auto">
          <a:xfrm flipH="1" flipV="1">
            <a:off x="2627313" y="2205038"/>
            <a:ext cx="792162" cy="503237"/>
          </a:xfrm>
          <a:prstGeom prst="line">
            <a:avLst/>
          </a:prstGeom>
          <a:noFill/>
          <a:ln w="9525">
            <a:solidFill>
              <a:schemeClr val="tx1"/>
            </a:solidFill>
            <a:round/>
            <a:headEnd/>
            <a:tailEnd type="triangle" w="med" len="med"/>
          </a:ln>
          <a:effectLst/>
        </p:spPr>
        <p:txBody>
          <a:bodyPr/>
          <a:lstStyle/>
          <a:p>
            <a:pPr>
              <a:defRPr/>
            </a:pPr>
            <a:endParaRPr lang="en-US"/>
          </a:p>
        </p:txBody>
      </p:sp>
      <p:pic>
        <p:nvPicPr>
          <p:cNvPr id="100363" name="Picture 11"/>
          <p:cNvPicPr>
            <a:picLocks noChangeAspect="1" noChangeArrowheads="1"/>
          </p:cNvPicPr>
          <p:nvPr/>
        </p:nvPicPr>
        <p:blipFill>
          <a:blip r:embed="rId3" cstate="print"/>
          <a:srcRect t="16667" r="20313" b="55208"/>
          <a:stretch>
            <a:fillRect/>
          </a:stretch>
        </p:blipFill>
        <p:spPr bwMode="auto">
          <a:xfrm>
            <a:off x="971550" y="4076700"/>
            <a:ext cx="7772400" cy="2057400"/>
          </a:xfrm>
          <a:prstGeom prst="rect">
            <a:avLst/>
          </a:prstGeom>
          <a:noFill/>
          <a:ln w="9525">
            <a:noFill/>
            <a:miter lim="800000"/>
            <a:headEnd/>
            <a:tailEnd/>
          </a:ln>
        </p:spPr>
      </p:pic>
      <p:sp>
        <p:nvSpPr>
          <p:cNvPr id="100364" name="Oval 12"/>
          <p:cNvSpPr>
            <a:spLocks noChangeArrowheads="1"/>
          </p:cNvSpPr>
          <p:nvPr/>
        </p:nvSpPr>
        <p:spPr bwMode="auto">
          <a:xfrm>
            <a:off x="2627313" y="4076700"/>
            <a:ext cx="287337" cy="360363"/>
          </a:xfrm>
          <a:prstGeom prst="ellipse">
            <a:avLst/>
          </a:prstGeom>
          <a:noFill/>
          <a:ln w="38100">
            <a:solidFill>
              <a:srgbClr val="FF3300"/>
            </a:solidFill>
            <a:round/>
            <a:headEnd/>
            <a:tailEnd/>
          </a:ln>
          <a:effectLst/>
        </p:spPr>
        <p:txBody>
          <a:bodyPr wrap="none" anchor="ctr"/>
          <a:lstStyle/>
          <a:p>
            <a:pPr>
              <a:defRPr/>
            </a:pPr>
            <a:endParaRPr lang="en-US"/>
          </a:p>
        </p:txBody>
      </p:sp>
      <p:sp>
        <p:nvSpPr>
          <p:cNvPr id="100365" name="Oval 13"/>
          <p:cNvSpPr>
            <a:spLocks noChangeArrowheads="1"/>
          </p:cNvSpPr>
          <p:nvPr/>
        </p:nvSpPr>
        <p:spPr bwMode="auto">
          <a:xfrm>
            <a:off x="2411413" y="1773238"/>
            <a:ext cx="360362" cy="431800"/>
          </a:xfrm>
          <a:prstGeom prst="ellipse">
            <a:avLst/>
          </a:prstGeom>
          <a:noFill/>
          <a:ln w="28575">
            <a:solidFill>
              <a:srgbClr val="FF3300"/>
            </a:solidFill>
            <a:round/>
            <a:headEnd/>
            <a:tailEnd/>
          </a:ln>
          <a:effectLst/>
        </p:spPr>
        <p:txBody>
          <a:bodyPr wrap="none" anchor="ctr"/>
          <a:lstStyle/>
          <a:p>
            <a:pPr>
              <a:defRPr/>
            </a:pPr>
            <a:endParaRPr lang="en-US"/>
          </a:p>
        </p:txBody>
      </p:sp>
      <p:sp>
        <p:nvSpPr>
          <p:cNvPr id="100366" name="Text Box 14"/>
          <p:cNvSpPr txBox="1">
            <a:spLocks noChangeArrowheads="1"/>
          </p:cNvSpPr>
          <p:nvPr/>
        </p:nvSpPr>
        <p:spPr bwMode="auto">
          <a:xfrm>
            <a:off x="8656638" y="6330950"/>
            <a:ext cx="441325"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4" action="ppaction://hlinksldjump"/>
              </a:rPr>
              <a:t>42</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0357"/>
                                        </p:tgtEl>
                                        <p:attrNameLst>
                                          <p:attrName>style.visibility</p:attrName>
                                        </p:attrNameLst>
                                      </p:cBhvr>
                                      <p:to>
                                        <p:strVal val="visible"/>
                                      </p:to>
                                    </p:set>
                                    <p:anim calcmode="lin" valueType="num">
                                      <p:cBhvr>
                                        <p:cTn id="7" dur="1000" fill="hold"/>
                                        <p:tgtEl>
                                          <p:spTgt spid="100357"/>
                                        </p:tgtEl>
                                        <p:attrNameLst>
                                          <p:attrName>ppt_w</p:attrName>
                                        </p:attrNameLst>
                                      </p:cBhvr>
                                      <p:tavLst>
                                        <p:tav tm="0">
                                          <p:val>
                                            <p:fltVal val="0"/>
                                          </p:val>
                                        </p:tav>
                                        <p:tav tm="100000">
                                          <p:val>
                                            <p:strVal val="#ppt_w"/>
                                          </p:val>
                                        </p:tav>
                                      </p:tavLst>
                                    </p:anim>
                                    <p:anim calcmode="lin" valueType="num">
                                      <p:cBhvr>
                                        <p:cTn id="8" dur="1000" fill="hold"/>
                                        <p:tgtEl>
                                          <p:spTgt spid="100357"/>
                                        </p:tgtEl>
                                        <p:attrNameLst>
                                          <p:attrName>ppt_h</p:attrName>
                                        </p:attrNameLst>
                                      </p:cBhvr>
                                      <p:tavLst>
                                        <p:tav tm="0">
                                          <p:val>
                                            <p:fltVal val="0"/>
                                          </p:val>
                                        </p:tav>
                                        <p:tav tm="100000">
                                          <p:val>
                                            <p:strVal val="#ppt_h"/>
                                          </p:val>
                                        </p:tav>
                                      </p:tavLst>
                                    </p:anim>
                                    <p:anim calcmode="lin" valueType="num">
                                      <p:cBhvr>
                                        <p:cTn id="9" dur="1000" fill="hold"/>
                                        <p:tgtEl>
                                          <p:spTgt spid="100357"/>
                                        </p:tgtEl>
                                        <p:attrNameLst>
                                          <p:attrName>style.rotation</p:attrName>
                                        </p:attrNameLst>
                                      </p:cBhvr>
                                      <p:tavLst>
                                        <p:tav tm="0">
                                          <p:val>
                                            <p:fltVal val="90"/>
                                          </p:val>
                                        </p:tav>
                                        <p:tav tm="100000">
                                          <p:val>
                                            <p:fltVal val="0"/>
                                          </p:val>
                                        </p:tav>
                                      </p:tavLst>
                                    </p:anim>
                                    <p:animEffect transition="in" filter="fade">
                                      <p:cBhvr>
                                        <p:cTn id="10" dur="1000"/>
                                        <p:tgtEl>
                                          <p:spTgt spid="100357"/>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00365"/>
                                        </p:tgtEl>
                                        <p:attrNameLst>
                                          <p:attrName>style.visibility</p:attrName>
                                        </p:attrNameLst>
                                      </p:cBhvr>
                                      <p:to>
                                        <p:strVal val="visible"/>
                                      </p:to>
                                    </p:set>
                                    <p:anim calcmode="lin" valueType="num">
                                      <p:cBhvr>
                                        <p:cTn id="13" dur="1000" fill="hold"/>
                                        <p:tgtEl>
                                          <p:spTgt spid="100365"/>
                                        </p:tgtEl>
                                        <p:attrNameLst>
                                          <p:attrName>ppt_w</p:attrName>
                                        </p:attrNameLst>
                                      </p:cBhvr>
                                      <p:tavLst>
                                        <p:tav tm="0">
                                          <p:val>
                                            <p:fltVal val="0"/>
                                          </p:val>
                                        </p:tav>
                                        <p:tav tm="100000">
                                          <p:val>
                                            <p:strVal val="#ppt_w"/>
                                          </p:val>
                                        </p:tav>
                                      </p:tavLst>
                                    </p:anim>
                                    <p:anim calcmode="lin" valueType="num">
                                      <p:cBhvr>
                                        <p:cTn id="14" dur="1000" fill="hold"/>
                                        <p:tgtEl>
                                          <p:spTgt spid="100365"/>
                                        </p:tgtEl>
                                        <p:attrNameLst>
                                          <p:attrName>ppt_h</p:attrName>
                                        </p:attrNameLst>
                                      </p:cBhvr>
                                      <p:tavLst>
                                        <p:tav tm="0">
                                          <p:val>
                                            <p:fltVal val="0"/>
                                          </p:val>
                                        </p:tav>
                                        <p:tav tm="100000">
                                          <p:val>
                                            <p:strVal val="#ppt_h"/>
                                          </p:val>
                                        </p:tav>
                                      </p:tavLst>
                                    </p:anim>
                                    <p:anim calcmode="lin" valueType="num">
                                      <p:cBhvr>
                                        <p:cTn id="15" dur="1000" fill="hold"/>
                                        <p:tgtEl>
                                          <p:spTgt spid="100365"/>
                                        </p:tgtEl>
                                        <p:attrNameLst>
                                          <p:attrName>style.rotation</p:attrName>
                                        </p:attrNameLst>
                                      </p:cBhvr>
                                      <p:tavLst>
                                        <p:tav tm="0">
                                          <p:val>
                                            <p:fltVal val="90"/>
                                          </p:val>
                                        </p:tav>
                                        <p:tav tm="100000">
                                          <p:val>
                                            <p:fltVal val="0"/>
                                          </p:val>
                                        </p:tav>
                                      </p:tavLst>
                                    </p:anim>
                                    <p:animEffect transition="in" filter="fade">
                                      <p:cBhvr>
                                        <p:cTn id="16" dur="1000"/>
                                        <p:tgtEl>
                                          <p:spTgt spid="100365"/>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00361"/>
                                        </p:tgtEl>
                                        <p:attrNameLst>
                                          <p:attrName>style.visibility</p:attrName>
                                        </p:attrNameLst>
                                      </p:cBhvr>
                                      <p:to>
                                        <p:strVal val="visible"/>
                                      </p:to>
                                    </p:set>
                                    <p:anim calcmode="lin" valueType="num">
                                      <p:cBhvr>
                                        <p:cTn id="19" dur="1000" fill="hold"/>
                                        <p:tgtEl>
                                          <p:spTgt spid="100361"/>
                                        </p:tgtEl>
                                        <p:attrNameLst>
                                          <p:attrName>ppt_w</p:attrName>
                                        </p:attrNameLst>
                                      </p:cBhvr>
                                      <p:tavLst>
                                        <p:tav tm="0">
                                          <p:val>
                                            <p:fltVal val="0"/>
                                          </p:val>
                                        </p:tav>
                                        <p:tav tm="100000">
                                          <p:val>
                                            <p:strVal val="#ppt_w"/>
                                          </p:val>
                                        </p:tav>
                                      </p:tavLst>
                                    </p:anim>
                                    <p:anim calcmode="lin" valueType="num">
                                      <p:cBhvr>
                                        <p:cTn id="20" dur="1000" fill="hold"/>
                                        <p:tgtEl>
                                          <p:spTgt spid="100361"/>
                                        </p:tgtEl>
                                        <p:attrNameLst>
                                          <p:attrName>ppt_h</p:attrName>
                                        </p:attrNameLst>
                                      </p:cBhvr>
                                      <p:tavLst>
                                        <p:tav tm="0">
                                          <p:val>
                                            <p:fltVal val="0"/>
                                          </p:val>
                                        </p:tav>
                                        <p:tav tm="100000">
                                          <p:val>
                                            <p:strVal val="#ppt_h"/>
                                          </p:val>
                                        </p:tav>
                                      </p:tavLst>
                                    </p:anim>
                                    <p:anim calcmode="lin" valueType="num">
                                      <p:cBhvr>
                                        <p:cTn id="21" dur="1000" fill="hold"/>
                                        <p:tgtEl>
                                          <p:spTgt spid="100361"/>
                                        </p:tgtEl>
                                        <p:attrNameLst>
                                          <p:attrName>style.rotation</p:attrName>
                                        </p:attrNameLst>
                                      </p:cBhvr>
                                      <p:tavLst>
                                        <p:tav tm="0">
                                          <p:val>
                                            <p:fltVal val="90"/>
                                          </p:val>
                                        </p:tav>
                                        <p:tav tm="100000">
                                          <p:val>
                                            <p:fltVal val="0"/>
                                          </p:val>
                                        </p:tav>
                                      </p:tavLst>
                                    </p:anim>
                                    <p:animEffect transition="in" filter="fade">
                                      <p:cBhvr>
                                        <p:cTn id="22" dur="1000"/>
                                        <p:tgtEl>
                                          <p:spTgt spid="10036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0362"/>
                                        </p:tgtEl>
                                        <p:attrNameLst>
                                          <p:attrName>style.visibility</p:attrName>
                                        </p:attrNameLst>
                                      </p:cBhvr>
                                      <p:to>
                                        <p:strVal val="visible"/>
                                      </p:to>
                                    </p:set>
                                    <p:animEffect transition="in" filter="fade">
                                      <p:cBhvr>
                                        <p:cTn id="27" dur="1000"/>
                                        <p:tgtEl>
                                          <p:spTgt spid="100362"/>
                                        </p:tgtEl>
                                      </p:cBhvr>
                                    </p:animEffect>
                                    <p:anim calcmode="lin" valueType="num">
                                      <p:cBhvr>
                                        <p:cTn id="28" dur="1000" fill="hold"/>
                                        <p:tgtEl>
                                          <p:spTgt spid="100362"/>
                                        </p:tgtEl>
                                        <p:attrNameLst>
                                          <p:attrName>ppt_x</p:attrName>
                                        </p:attrNameLst>
                                      </p:cBhvr>
                                      <p:tavLst>
                                        <p:tav tm="0">
                                          <p:val>
                                            <p:strVal val="#ppt_x"/>
                                          </p:val>
                                        </p:tav>
                                        <p:tav tm="100000">
                                          <p:val>
                                            <p:strVal val="#ppt_x"/>
                                          </p:val>
                                        </p:tav>
                                      </p:tavLst>
                                    </p:anim>
                                    <p:anim calcmode="lin" valueType="num">
                                      <p:cBhvr>
                                        <p:cTn id="29" dur="1000" fill="hold"/>
                                        <p:tgtEl>
                                          <p:spTgt spid="10036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0360"/>
                                        </p:tgtEl>
                                        <p:attrNameLst>
                                          <p:attrName>style.visibility</p:attrName>
                                        </p:attrNameLst>
                                      </p:cBhvr>
                                      <p:to>
                                        <p:strVal val="visible"/>
                                      </p:to>
                                    </p:set>
                                    <p:animEffect transition="in" filter="fade">
                                      <p:cBhvr>
                                        <p:cTn id="32" dur="1000"/>
                                        <p:tgtEl>
                                          <p:spTgt spid="100360"/>
                                        </p:tgtEl>
                                      </p:cBhvr>
                                    </p:animEffect>
                                    <p:anim calcmode="lin" valueType="num">
                                      <p:cBhvr>
                                        <p:cTn id="33" dur="1000" fill="hold"/>
                                        <p:tgtEl>
                                          <p:spTgt spid="100360"/>
                                        </p:tgtEl>
                                        <p:attrNameLst>
                                          <p:attrName>ppt_x</p:attrName>
                                        </p:attrNameLst>
                                      </p:cBhvr>
                                      <p:tavLst>
                                        <p:tav tm="0">
                                          <p:val>
                                            <p:strVal val="#ppt_x"/>
                                          </p:val>
                                        </p:tav>
                                        <p:tav tm="100000">
                                          <p:val>
                                            <p:strVal val="#ppt_x"/>
                                          </p:val>
                                        </p:tav>
                                      </p:tavLst>
                                    </p:anim>
                                    <p:anim calcmode="lin" valueType="num">
                                      <p:cBhvr>
                                        <p:cTn id="34" dur="1000" fill="hold"/>
                                        <p:tgtEl>
                                          <p:spTgt spid="10036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00363"/>
                                        </p:tgtEl>
                                        <p:attrNameLst>
                                          <p:attrName>style.visibility</p:attrName>
                                        </p:attrNameLst>
                                      </p:cBhvr>
                                      <p:to>
                                        <p:strVal val="visible"/>
                                      </p:to>
                                    </p:set>
                                    <p:animEffect transition="in" filter="dissolve">
                                      <p:cBhvr>
                                        <p:cTn id="39" dur="500"/>
                                        <p:tgtEl>
                                          <p:spTgt spid="10036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0364"/>
                                        </p:tgtEl>
                                        <p:attrNameLst>
                                          <p:attrName>style.visibility</p:attrName>
                                        </p:attrNameLst>
                                      </p:cBhvr>
                                      <p:to>
                                        <p:strVal val="visible"/>
                                      </p:to>
                                    </p:set>
                                    <p:animEffect transition="in" filter="dissolve">
                                      <p:cBhvr>
                                        <p:cTn id="42" dur="500"/>
                                        <p:tgtEl>
                                          <p:spTgt spid="10036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iterate type="lt">
                                    <p:tmPct val="0"/>
                                  </p:iterate>
                                  <p:childTnLst>
                                    <p:animEffect transition="out" filter="dissolve">
                                      <p:cBhvr>
                                        <p:cTn id="46" dur="500"/>
                                        <p:tgtEl>
                                          <p:spTgt spid="100357"/>
                                        </p:tgtEl>
                                      </p:cBhvr>
                                    </p:animEffect>
                                    <p:set>
                                      <p:cBhvr>
                                        <p:cTn id="47" dur="1" fill="hold">
                                          <p:stCondLst>
                                            <p:cond delay="499"/>
                                          </p:stCondLst>
                                        </p:cTn>
                                        <p:tgtEl>
                                          <p:spTgt spid="100357"/>
                                        </p:tgtEl>
                                        <p:attrNameLst>
                                          <p:attrName>style.visibility</p:attrName>
                                        </p:attrNameLst>
                                      </p:cBhvr>
                                      <p:to>
                                        <p:strVal val="hidden"/>
                                      </p:to>
                                    </p:set>
                                  </p:childTnLst>
                                </p:cTn>
                              </p:par>
                              <p:par>
                                <p:cTn id="48" presetID="9" presetClass="exit" presetSubtype="0" fill="hold" grpId="1" nodeType="withEffect">
                                  <p:stCondLst>
                                    <p:cond delay="0"/>
                                  </p:stCondLst>
                                  <p:iterate type="lt">
                                    <p:tmPct val="0"/>
                                  </p:iterate>
                                  <p:childTnLst>
                                    <p:animEffect transition="out" filter="dissolve">
                                      <p:cBhvr>
                                        <p:cTn id="49" dur="500"/>
                                        <p:tgtEl>
                                          <p:spTgt spid="100365"/>
                                        </p:tgtEl>
                                      </p:cBhvr>
                                    </p:animEffect>
                                    <p:set>
                                      <p:cBhvr>
                                        <p:cTn id="50" dur="1" fill="hold">
                                          <p:stCondLst>
                                            <p:cond delay="499"/>
                                          </p:stCondLst>
                                        </p:cTn>
                                        <p:tgtEl>
                                          <p:spTgt spid="100365"/>
                                        </p:tgtEl>
                                        <p:attrNameLst>
                                          <p:attrName>style.visibility</p:attrName>
                                        </p:attrNameLst>
                                      </p:cBhvr>
                                      <p:to>
                                        <p:strVal val="hidden"/>
                                      </p:to>
                                    </p:set>
                                  </p:childTnLst>
                                </p:cTn>
                              </p:par>
                              <p:par>
                                <p:cTn id="51" presetID="9" presetClass="exit" presetSubtype="0" fill="hold" nodeType="withEffect">
                                  <p:stCondLst>
                                    <p:cond delay="0"/>
                                  </p:stCondLst>
                                  <p:iterate type="lt">
                                    <p:tmPct val="0"/>
                                  </p:iterate>
                                  <p:childTnLst>
                                    <p:animEffect transition="out" filter="dissolve">
                                      <p:cBhvr>
                                        <p:cTn id="52" dur="500"/>
                                        <p:tgtEl>
                                          <p:spTgt spid="100361"/>
                                        </p:tgtEl>
                                      </p:cBhvr>
                                    </p:animEffect>
                                    <p:set>
                                      <p:cBhvr>
                                        <p:cTn id="53" dur="1" fill="hold">
                                          <p:stCondLst>
                                            <p:cond delay="499"/>
                                          </p:stCondLst>
                                        </p:cTn>
                                        <p:tgtEl>
                                          <p:spTgt spid="100361"/>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100362"/>
                                        </p:tgtEl>
                                      </p:cBhvr>
                                    </p:animEffect>
                                    <p:set>
                                      <p:cBhvr>
                                        <p:cTn id="56" dur="1" fill="hold">
                                          <p:stCondLst>
                                            <p:cond delay="499"/>
                                          </p:stCondLst>
                                        </p:cTn>
                                        <p:tgtEl>
                                          <p:spTgt spid="100362"/>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100360"/>
                                        </p:tgtEl>
                                      </p:cBhvr>
                                    </p:animEffect>
                                    <p:set>
                                      <p:cBhvr>
                                        <p:cTn id="59" dur="1" fill="hold">
                                          <p:stCondLst>
                                            <p:cond delay="499"/>
                                          </p:stCondLst>
                                        </p:cTn>
                                        <p:tgtEl>
                                          <p:spTgt spid="100360"/>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100364"/>
                                        </p:tgtEl>
                                      </p:cBhvr>
                                    </p:animEffect>
                                    <p:set>
                                      <p:cBhvr>
                                        <p:cTn id="62" dur="1" fill="hold">
                                          <p:stCondLst>
                                            <p:cond delay="499"/>
                                          </p:stCondLst>
                                        </p:cTn>
                                        <p:tgtEl>
                                          <p:spTgt spid="100364"/>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100363"/>
                                        </p:tgtEl>
                                      </p:cBhvr>
                                    </p:animEffect>
                                    <p:set>
                                      <p:cBhvr>
                                        <p:cTn id="65" dur="1" fill="hold">
                                          <p:stCondLst>
                                            <p:cond delay="499"/>
                                          </p:stCondLst>
                                        </p:cTn>
                                        <p:tgtEl>
                                          <p:spTgt spid="100363"/>
                                        </p:tgtEl>
                                        <p:attrNameLst>
                                          <p:attrName>style.visibility</p:attrName>
                                        </p:attrNameLst>
                                      </p:cBhvr>
                                      <p:to>
                                        <p:strVal val="hidden"/>
                                      </p:to>
                                    </p:set>
                                  </p:childTnLst>
                                </p:cTn>
                              </p:par>
                              <p:par>
                                <p:cTn id="66" presetID="9" presetClass="exit" presetSubtype="0" fill="hold" grpId="0" nodeType="withEffect">
                                  <p:stCondLst>
                                    <p:cond delay="0"/>
                                  </p:stCondLst>
                                  <p:childTnLst>
                                    <p:animEffect transition="out" filter="dissolve">
                                      <p:cBhvr>
                                        <p:cTn id="67" dur="500"/>
                                        <p:tgtEl>
                                          <p:spTgt spid="100356"/>
                                        </p:tgtEl>
                                      </p:cBhvr>
                                    </p:animEffect>
                                    <p:set>
                                      <p:cBhvr>
                                        <p:cTn id="68" dur="1" fill="hold">
                                          <p:stCondLst>
                                            <p:cond delay="499"/>
                                          </p:stCondLst>
                                        </p:cTn>
                                        <p:tgtEl>
                                          <p:spTgt spid="1003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P spid="100357" grpId="1"/>
      <p:bldP spid="100360" grpId="0"/>
      <p:bldP spid="100360" grpId="1"/>
      <p:bldP spid="100364" grpId="0" animBg="1"/>
      <p:bldP spid="100364" grpId="1" animBg="1"/>
      <p:bldP spid="100365" grpId="0" animBg="1"/>
      <p:bldP spid="10036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71438"/>
            <a:ext cx="8229600" cy="714375"/>
          </a:xfrm>
        </p:spPr>
        <p:txBody>
          <a:bodyPr lIns="91440" tIns="45720" rIns="91440" bIns="45720" anchor="ctr">
            <a:normAutofit/>
          </a:bodyPr>
          <a:lstStyle/>
          <a:p>
            <a:r>
              <a:rPr lang="es-MX" sz="4000" b="1" smtClean="0">
                <a:effectLst/>
              </a:rPr>
              <a:t>¿Y el título?</a:t>
            </a:r>
          </a:p>
        </p:txBody>
      </p:sp>
      <p:sp>
        <p:nvSpPr>
          <p:cNvPr id="43011" name="2 Marcador de contenido"/>
          <p:cNvSpPr>
            <a:spLocks noGrp="1"/>
          </p:cNvSpPr>
          <p:nvPr>
            <p:ph idx="4294967295"/>
          </p:nvPr>
        </p:nvSpPr>
        <p:spPr>
          <a:xfrm>
            <a:off x="323850" y="785813"/>
            <a:ext cx="8362950" cy="685800"/>
          </a:xfrm>
          <a:noFill/>
          <a:ln/>
        </p:spPr>
        <p:txBody>
          <a:bodyPr lIns="91440" tIns="45720" rIns="91440" bIns="45720"/>
          <a:lstStyle/>
          <a:p>
            <a:pPr>
              <a:buFontTx/>
              <a:buNone/>
            </a:pPr>
            <a:r>
              <a:rPr lang="es-MX" smtClean="0">
                <a:effectLst/>
              </a:rPr>
              <a:t>Que sea informativo, pero misterioso, atrayente.</a:t>
            </a:r>
          </a:p>
        </p:txBody>
      </p:sp>
      <p:sp>
        <p:nvSpPr>
          <p:cNvPr id="4" name="3 Rectángulo"/>
          <p:cNvSpPr/>
          <p:nvPr/>
        </p:nvSpPr>
        <p:spPr>
          <a:xfrm>
            <a:off x="500063" y="1500188"/>
            <a:ext cx="8143875" cy="1643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effectLst/>
            </a:endParaRPr>
          </a:p>
        </p:txBody>
      </p:sp>
      <p:sp>
        <p:nvSpPr>
          <p:cNvPr id="43013" name="4 CuadroTexto"/>
          <p:cNvSpPr txBox="1">
            <a:spLocks noChangeArrowheads="1"/>
          </p:cNvSpPr>
          <p:nvPr/>
        </p:nvSpPr>
        <p:spPr bwMode="auto">
          <a:xfrm>
            <a:off x="571500" y="1571625"/>
            <a:ext cx="7881938" cy="1477963"/>
          </a:xfrm>
          <a:prstGeom prst="rect">
            <a:avLst/>
          </a:prstGeom>
          <a:noFill/>
          <a:ln w="9525">
            <a:noFill/>
            <a:miter lim="800000"/>
            <a:headEnd/>
            <a:tailEnd/>
          </a:ln>
        </p:spPr>
        <p:txBody>
          <a:bodyPr wrap="none">
            <a:spAutoFit/>
          </a:bodyPr>
          <a:lstStyle/>
          <a:p>
            <a:pPr algn="ctr" eaLnBrk="1" hangingPunct="1"/>
            <a:r>
              <a:rPr lang="es-MX" i="1" u="sng">
                <a:effectLst/>
                <a:latin typeface="Calibri" pitchFamily="34" charset="0"/>
                <a:cs typeface="Arial" charset="0"/>
              </a:rPr>
              <a:t>Recuerda</a:t>
            </a:r>
            <a:r>
              <a:rPr lang="es-MX">
                <a:effectLst/>
                <a:latin typeface="Calibri" pitchFamily="34" charset="0"/>
                <a:cs typeface="Arial" charset="0"/>
              </a:rPr>
              <a:t>: en la conclusión, puedes hacer un resumen, una invitación, o un </a:t>
            </a:r>
          </a:p>
          <a:p>
            <a:pPr algn="ctr" eaLnBrk="1" hangingPunct="1"/>
            <a:r>
              <a:rPr lang="es-MX">
                <a:effectLst/>
                <a:latin typeface="Calibri" pitchFamily="34" charset="0"/>
                <a:cs typeface="Arial" charset="0"/>
              </a:rPr>
              <a:t>compromiso, o con el título elabora una frase u oración que impacte fuertemente </a:t>
            </a:r>
          </a:p>
          <a:p>
            <a:pPr algn="ctr" eaLnBrk="1" hangingPunct="1"/>
            <a:r>
              <a:rPr lang="es-MX">
                <a:effectLst/>
                <a:latin typeface="Calibri" pitchFamily="34" charset="0"/>
                <a:cs typeface="Arial" charset="0"/>
              </a:rPr>
              <a:t>al lector o bien, mediante preguntas, deja sembradas algunas dudas; </a:t>
            </a:r>
          </a:p>
          <a:p>
            <a:pPr algn="ctr" eaLnBrk="1" hangingPunct="1"/>
            <a:r>
              <a:rPr lang="es-MX">
                <a:effectLst/>
                <a:latin typeface="Calibri" pitchFamily="34" charset="0"/>
                <a:cs typeface="Arial" charset="0"/>
              </a:rPr>
              <a:t>pero recuerda que solamente debes tomar par a las conclusiones los temas o </a:t>
            </a:r>
          </a:p>
          <a:p>
            <a:pPr algn="ctr" eaLnBrk="1" hangingPunct="1"/>
            <a:r>
              <a:rPr lang="es-MX">
                <a:effectLst/>
                <a:latin typeface="Calibri" pitchFamily="34" charset="0"/>
                <a:cs typeface="Arial" charset="0"/>
              </a:rPr>
              <a:t>subtemas que ya trataste en el desarrollo del trabajo.</a:t>
            </a:r>
          </a:p>
        </p:txBody>
      </p:sp>
      <p:sp>
        <p:nvSpPr>
          <p:cNvPr id="6" name="5 Rectángulo"/>
          <p:cNvSpPr/>
          <p:nvPr/>
        </p:nvSpPr>
        <p:spPr>
          <a:xfrm>
            <a:off x="2428875" y="3500438"/>
            <a:ext cx="4214813" cy="785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effectLst/>
            </a:endParaRPr>
          </a:p>
        </p:txBody>
      </p:sp>
      <p:sp>
        <p:nvSpPr>
          <p:cNvPr id="43015" name="6 CuadroTexto"/>
          <p:cNvSpPr txBox="1">
            <a:spLocks noChangeArrowheads="1"/>
          </p:cNvSpPr>
          <p:nvPr/>
        </p:nvSpPr>
        <p:spPr bwMode="auto">
          <a:xfrm>
            <a:off x="2786063" y="3571875"/>
            <a:ext cx="3773487" cy="646113"/>
          </a:xfrm>
          <a:prstGeom prst="rect">
            <a:avLst/>
          </a:prstGeom>
          <a:noFill/>
          <a:ln w="9525">
            <a:noFill/>
            <a:miter lim="800000"/>
            <a:headEnd/>
            <a:tailEnd/>
          </a:ln>
        </p:spPr>
        <p:txBody>
          <a:bodyPr wrap="none">
            <a:spAutoFit/>
          </a:bodyPr>
          <a:lstStyle/>
          <a:p>
            <a:pPr eaLnBrk="1" hangingPunct="1"/>
            <a:r>
              <a:rPr lang="es-MX" sz="3600" b="1">
                <a:effectLst/>
                <a:latin typeface="Calibri" pitchFamily="34" charset="0"/>
                <a:cs typeface="Arial" charset="0"/>
              </a:rPr>
              <a:t>AUTOEVALUACIÓN</a:t>
            </a:r>
          </a:p>
        </p:txBody>
      </p:sp>
      <p:sp>
        <p:nvSpPr>
          <p:cNvPr id="43016" name="7 CuadroTexto"/>
          <p:cNvSpPr txBox="1">
            <a:spLocks noChangeArrowheads="1"/>
          </p:cNvSpPr>
          <p:nvPr/>
        </p:nvSpPr>
        <p:spPr bwMode="auto">
          <a:xfrm>
            <a:off x="1785938" y="4572000"/>
            <a:ext cx="5938837" cy="769938"/>
          </a:xfrm>
          <a:prstGeom prst="rect">
            <a:avLst/>
          </a:prstGeom>
          <a:noFill/>
          <a:ln w="9525">
            <a:noFill/>
            <a:miter lim="800000"/>
            <a:headEnd/>
            <a:tailEnd/>
          </a:ln>
        </p:spPr>
        <p:txBody>
          <a:bodyPr wrap="none">
            <a:spAutoFit/>
          </a:bodyPr>
          <a:lstStyle/>
          <a:p>
            <a:pPr eaLnBrk="1" hangingPunct="1"/>
            <a:r>
              <a:rPr lang="es-MX" sz="4400" b="1">
                <a:effectLst/>
                <a:latin typeface="Calibri" pitchFamily="34" charset="0"/>
                <a:cs typeface="Arial" charset="0"/>
              </a:rPr>
              <a:t>Reescritura de tu ensayo</a:t>
            </a:r>
          </a:p>
        </p:txBody>
      </p:sp>
      <p:sp>
        <p:nvSpPr>
          <p:cNvPr id="9" name="8 Rectángulo"/>
          <p:cNvSpPr/>
          <p:nvPr/>
        </p:nvSpPr>
        <p:spPr>
          <a:xfrm>
            <a:off x="1357313" y="5572125"/>
            <a:ext cx="6643687" cy="928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effectLst/>
            </a:endParaRPr>
          </a:p>
        </p:txBody>
      </p:sp>
      <p:sp>
        <p:nvSpPr>
          <p:cNvPr id="43018" name="9 CuadroTexto"/>
          <p:cNvSpPr txBox="1">
            <a:spLocks noChangeArrowheads="1"/>
          </p:cNvSpPr>
          <p:nvPr/>
        </p:nvSpPr>
        <p:spPr bwMode="auto">
          <a:xfrm>
            <a:off x="1455738" y="5572125"/>
            <a:ext cx="6457950" cy="915988"/>
          </a:xfrm>
          <a:prstGeom prst="rect">
            <a:avLst/>
          </a:prstGeom>
          <a:noFill/>
          <a:ln w="9525">
            <a:noFill/>
            <a:miter lim="800000"/>
            <a:headEnd/>
            <a:tailEnd/>
          </a:ln>
        </p:spPr>
        <p:txBody>
          <a:bodyPr wrap="none">
            <a:spAutoFit/>
          </a:bodyPr>
          <a:lstStyle/>
          <a:p>
            <a:pPr algn="ctr" eaLnBrk="1" hangingPunct="1"/>
            <a:r>
              <a:rPr lang="es-MX">
                <a:effectLst/>
                <a:latin typeface="Calibri" pitchFamily="34" charset="0"/>
                <a:cs typeface="Arial" charset="0"/>
              </a:rPr>
              <a:t>Recuerda revisar y hacerte responsable de la corrección gramatical </a:t>
            </a:r>
          </a:p>
          <a:p>
            <a:pPr algn="ctr" eaLnBrk="1" hangingPunct="1"/>
            <a:r>
              <a:rPr lang="es-MX">
                <a:effectLst/>
                <a:latin typeface="Calibri" pitchFamily="34" charset="0"/>
                <a:cs typeface="Arial" charset="0"/>
              </a:rPr>
              <a:t>del texto (ortografía, distribución en el papel, repetición de ideas o</a:t>
            </a:r>
          </a:p>
          <a:p>
            <a:pPr algn="ctr" eaLnBrk="1" hangingPunct="1"/>
            <a:r>
              <a:rPr lang="es-MX">
                <a:effectLst/>
                <a:latin typeface="Calibri" pitchFamily="34" charset="0"/>
                <a:cs typeface="Arial" charset="0"/>
              </a:rPr>
              <a:t>palabras, etc.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Marcador de contenido"/>
          <p:cNvSpPr>
            <a:spLocks noGrp="1"/>
          </p:cNvSpPr>
          <p:nvPr>
            <p:ph idx="4294967295"/>
          </p:nvPr>
        </p:nvSpPr>
        <p:spPr>
          <a:xfrm>
            <a:off x="428625" y="357188"/>
            <a:ext cx="8229600" cy="4525962"/>
          </a:xfrm>
          <a:noFill/>
          <a:ln/>
        </p:spPr>
        <p:txBody>
          <a:bodyPr lIns="91440" tIns="45720" rIns="91440" bIns="45720"/>
          <a:lstStyle/>
          <a:p>
            <a:pPr>
              <a:buFontTx/>
              <a:buNone/>
            </a:pPr>
            <a:r>
              <a:rPr lang="es-MX" b="1" smtClean="0">
                <a:effectLst/>
              </a:rPr>
              <a:t>Para presentar el Ensayo Final</a:t>
            </a:r>
            <a:r>
              <a:rPr lang="es-MX" smtClean="0">
                <a:effectLst/>
              </a:rPr>
              <a:t>:</a:t>
            </a:r>
          </a:p>
          <a:p>
            <a:pPr>
              <a:buFontTx/>
              <a:buNone/>
            </a:pPr>
            <a:r>
              <a:rPr lang="es-MX" i="1" smtClean="0">
                <a:effectLst/>
              </a:rPr>
              <a:t>Programa Word</a:t>
            </a:r>
          </a:p>
          <a:p>
            <a:pPr>
              <a:buFontTx/>
              <a:buNone/>
            </a:pPr>
            <a:r>
              <a:rPr lang="es-MX" i="1" smtClean="0">
                <a:effectLst/>
              </a:rPr>
              <a:t>Letra Arial 12</a:t>
            </a:r>
          </a:p>
          <a:p>
            <a:pPr>
              <a:buFontTx/>
              <a:buNone/>
            </a:pPr>
            <a:r>
              <a:rPr lang="es-MX" i="1" smtClean="0">
                <a:effectLst/>
              </a:rPr>
              <a:t>Margen Normal (justificado)</a:t>
            </a:r>
          </a:p>
          <a:p>
            <a:pPr>
              <a:buFontTx/>
              <a:buNone/>
            </a:pPr>
            <a:r>
              <a:rPr lang="es-MX" i="1" smtClean="0">
                <a:effectLst/>
              </a:rPr>
              <a:t>Interlineado 1.5</a:t>
            </a:r>
          </a:p>
          <a:p>
            <a:pPr>
              <a:buFontTx/>
              <a:buNone/>
            </a:pPr>
            <a:r>
              <a:rPr lang="es-MX" i="1" smtClean="0">
                <a:effectLst/>
              </a:rPr>
              <a:t>Extensión de 6 a 10 cuartillas (sin incluir portada y referencias)</a:t>
            </a:r>
          </a:p>
          <a:p>
            <a:pPr>
              <a:buFontTx/>
              <a:buNone/>
            </a:pPr>
            <a:r>
              <a:rPr lang="es-MX" b="1" smtClean="0">
                <a:effectLst/>
              </a:rPr>
              <a:t>Para las citas</a:t>
            </a:r>
            <a:r>
              <a:rPr lang="es-MX" smtClean="0">
                <a:effectLst/>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sz="half" idx="1"/>
          </p:nvPr>
        </p:nvSpPr>
        <p:spPr>
          <a:xfrm>
            <a:off x="971550" y="0"/>
            <a:ext cx="7935913" cy="4525963"/>
          </a:xfrm>
        </p:spPr>
        <p:txBody>
          <a:bodyPr/>
          <a:lstStyle/>
          <a:p>
            <a:pPr algn="ctr">
              <a:buFontTx/>
              <a:buNone/>
              <a:defRPr/>
            </a:pPr>
            <a:r>
              <a:rPr lang="es-MX" sz="4800" b="1" smtClean="0">
                <a:latin typeface="Monotype Corsiva" pitchFamily="66" charset="0"/>
              </a:rPr>
              <a:t>Cómo realizar citas textuales y bibliografías con el estilo APA</a:t>
            </a:r>
          </a:p>
        </p:txBody>
      </p:sp>
      <p:sp>
        <p:nvSpPr>
          <p:cNvPr id="3075" name="Text Box 4"/>
          <p:cNvSpPr txBox="1">
            <a:spLocks noChangeArrowheads="1"/>
          </p:cNvSpPr>
          <p:nvPr/>
        </p:nvSpPr>
        <p:spPr bwMode="auto">
          <a:xfrm>
            <a:off x="6156325" y="6092825"/>
            <a:ext cx="2892425" cy="579438"/>
          </a:xfrm>
          <a:prstGeom prst="rect">
            <a:avLst/>
          </a:prstGeom>
          <a:noFill/>
          <a:ln w="9525">
            <a:noFill/>
            <a:miter lim="800000"/>
            <a:headEnd/>
            <a:tailEnd/>
          </a:ln>
        </p:spPr>
        <p:txBody>
          <a:bodyPr wrap="none">
            <a:spAutoFit/>
          </a:bodyPr>
          <a:lstStyle/>
          <a:p>
            <a:r>
              <a:rPr lang="es-MX" b="1">
                <a:effectLst/>
                <a:latin typeface="Verdana" pitchFamily="34" charset="0"/>
              </a:rPr>
              <a:t>Lic. Dulce de la Torre</a:t>
            </a:r>
          </a:p>
          <a:p>
            <a:r>
              <a:rPr lang="es-MX" sz="1400">
                <a:effectLst/>
                <a:latin typeface="Verdana" pitchFamily="34" charset="0"/>
              </a:rPr>
              <a:t>Actualizado julio 2009</a:t>
            </a:r>
          </a:p>
        </p:txBody>
      </p:sp>
      <p:pic>
        <p:nvPicPr>
          <p:cNvPr id="3076" name="Picture 6" descr="j0345325"/>
          <p:cNvPicPr>
            <a:picLocks noGrp="1" noChangeAspect="1" noChangeArrowheads="1"/>
          </p:cNvPicPr>
          <p:nvPr>
            <p:ph sz="half" idx="2"/>
          </p:nvPr>
        </p:nvPicPr>
        <p:blipFill>
          <a:blip r:embed="rId2" cstate="print"/>
          <a:srcRect/>
          <a:stretch>
            <a:fillRect/>
          </a:stretch>
        </p:blipFill>
        <p:spPr>
          <a:xfrm>
            <a:off x="2627313" y="1844675"/>
            <a:ext cx="4535487" cy="399415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s-MX" smtClean="0"/>
              <a:t>¿Qué es APA?</a:t>
            </a:r>
            <a:endParaRPr lang="en-US" smtClean="0"/>
          </a:p>
        </p:txBody>
      </p:sp>
      <p:pic>
        <p:nvPicPr>
          <p:cNvPr id="4099" name="Picture 8" descr="(book jacket)"/>
          <p:cNvPicPr>
            <a:picLocks noChangeAspect="1" noChangeArrowheads="1"/>
          </p:cNvPicPr>
          <p:nvPr/>
        </p:nvPicPr>
        <p:blipFill>
          <a:blip r:embed="rId3" cstate="print"/>
          <a:srcRect/>
          <a:stretch>
            <a:fillRect/>
          </a:stretch>
        </p:blipFill>
        <p:spPr bwMode="auto">
          <a:xfrm>
            <a:off x="155575" y="46038"/>
            <a:ext cx="152400" cy="123825"/>
          </a:xfrm>
          <a:prstGeom prst="rect">
            <a:avLst/>
          </a:prstGeom>
          <a:noFill/>
          <a:ln w="9525">
            <a:noFill/>
            <a:miter lim="800000"/>
            <a:headEnd/>
            <a:tailEnd/>
          </a:ln>
        </p:spPr>
      </p:pic>
      <p:pic>
        <p:nvPicPr>
          <p:cNvPr id="4100" name="Picture 9" descr="(book jacket)"/>
          <p:cNvPicPr>
            <a:picLocks noChangeAspect="1" noChangeArrowheads="1"/>
          </p:cNvPicPr>
          <p:nvPr/>
        </p:nvPicPr>
        <p:blipFill>
          <a:blip r:embed="rId3" cstate="print"/>
          <a:srcRect/>
          <a:stretch>
            <a:fillRect/>
          </a:stretch>
        </p:blipFill>
        <p:spPr bwMode="auto">
          <a:xfrm>
            <a:off x="155575" y="46038"/>
            <a:ext cx="152400" cy="123825"/>
          </a:xfrm>
          <a:prstGeom prst="rect">
            <a:avLst/>
          </a:prstGeom>
          <a:noFill/>
          <a:ln w="9525">
            <a:noFill/>
            <a:miter lim="800000"/>
            <a:headEnd/>
            <a:tailEnd/>
          </a:ln>
        </p:spPr>
      </p:pic>
      <p:pic>
        <p:nvPicPr>
          <p:cNvPr id="14351" name="Picture 15" descr="apa"/>
          <p:cNvPicPr>
            <a:picLocks noGrp="1" noChangeAspect="1" noChangeArrowheads="1"/>
          </p:cNvPicPr>
          <p:nvPr>
            <p:ph sz="half" idx="2"/>
          </p:nvPr>
        </p:nvPicPr>
        <p:blipFill>
          <a:blip r:embed="rId4" cstate="print"/>
          <a:srcRect/>
          <a:stretch>
            <a:fillRect/>
          </a:stretch>
        </p:blipFill>
        <p:spPr>
          <a:xfrm>
            <a:off x="1142976" y="2071678"/>
            <a:ext cx="2509837" cy="3448050"/>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53" name="Text Box 17"/>
          <p:cNvSpPr txBox="1">
            <a:spLocks noChangeArrowheads="1"/>
          </p:cNvSpPr>
          <p:nvPr/>
        </p:nvSpPr>
        <p:spPr bwMode="auto">
          <a:xfrm>
            <a:off x="8072438" y="6072188"/>
            <a:ext cx="312737"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5" action="ppaction://hlinksldjump"/>
              </a:rPr>
              <a:t>1</a:t>
            </a:r>
            <a:endParaRPr lang="en-US" sz="2000" b="1" dirty="0">
              <a:effectLst>
                <a:outerShdw blurRad="38100" dist="38100" dir="2700000" algn="tl">
                  <a:srgbClr val="FFFFFF"/>
                </a:outerShdw>
              </a:effectLst>
            </a:endParaRPr>
          </a:p>
        </p:txBody>
      </p:sp>
      <p:sp>
        <p:nvSpPr>
          <p:cNvPr id="8" name="TextBox 7"/>
          <p:cNvSpPr txBox="1"/>
          <p:nvPr/>
        </p:nvSpPr>
        <p:spPr>
          <a:xfrm>
            <a:off x="3857625" y="2357438"/>
            <a:ext cx="5330825" cy="1692275"/>
          </a:xfrm>
          <a:prstGeom prst="rect">
            <a:avLst/>
          </a:prstGeom>
          <a:noFill/>
        </p:spPr>
        <p:txBody>
          <a:bodyPr wrap="none">
            <a:spAutoFit/>
          </a:bodyPr>
          <a:lstStyle/>
          <a:p>
            <a:pPr>
              <a:defRPr/>
            </a:pPr>
            <a:r>
              <a:rPr lang="es-MX" sz="2400" dirty="0"/>
              <a:t>Es el estilo de la </a:t>
            </a:r>
            <a:r>
              <a:rPr lang="es-MX" sz="2800" b="1" dirty="0">
                <a:solidFill>
                  <a:srgbClr val="0000CC"/>
                </a:solidFill>
                <a:effectLst/>
                <a:latin typeface="Monotype Corsiva" pitchFamily="66" charset="0"/>
              </a:rPr>
              <a:t>American </a:t>
            </a:r>
            <a:r>
              <a:rPr lang="es-MX" sz="2800" b="1" dirty="0" err="1">
                <a:solidFill>
                  <a:srgbClr val="0000CC"/>
                </a:solidFill>
                <a:effectLst/>
                <a:latin typeface="Monotype Corsiva" pitchFamily="66" charset="0"/>
              </a:rPr>
              <a:t>Psychological</a:t>
            </a:r>
            <a:r>
              <a:rPr lang="es-MX" sz="2800" b="1" dirty="0">
                <a:solidFill>
                  <a:srgbClr val="0000CC"/>
                </a:solidFill>
                <a:effectLst/>
                <a:latin typeface="Monotype Corsiva" pitchFamily="66" charset="0"/>
              </a:rPr>
              <a:t> </a:t>
            </a:r>
          </a:p>
          <a:p>
            <a:pPr>
              <a:defRPr/>
            </a:pPr>
            <a:r>
              <a:rPr lang="es-MX" sz="2800" b="1" dirty="0" err="1">
                <a:solidFill>
                  <a:srgbClr val="0000CC"/>
                </a:solidFill>
                <a:effectLst/>
                <a:latin typeface="Monotype Corsiva" pitchFamily="66" charset="0"/>
              </a:rPr>
              <a:t>Association</a:t>
            </a:r>
            <a:r>
              <a:rPr lang="es-MX" sz="2800" b="1" dirty="0">
                <a:solidFill>
                  <a:srgbClr val="0000CC"/>
                </a:solidFill>
                <a:effectLst/>
                <a:latin typeface="Monotype Corsiva" pitchFamily="66" charset="0"/>
              </a:rPr>
              <a:t> </a:t>
            </a:r>
            <a:r>
              <a:rPr lang="es-MX" sz="2400" dirty="0">
                <a:cs typeface="Times New Roman" pitchFamily="18" charset="0"/>
              </a:rPr>
              <a:t>para  escribir documentos, </a:t>
            </a:r>
          </a:p>
          <a:p>
            <a:pPr>
              <a:defRPr/>
            </a:pPr>
            <a:r>
              <a:rPr lang="es-MX" sz="2400" dirty="0">
                <a:cs typeface="Times New Roman" pitchFamily="18" charset="0"/>
              </a:rPr>
              <a:t>monografías y trabajos de investigación</a:t>
            </a:r>
            <a:endParaRPr lang="en-US" sz="2400" dirty="0">
              <a:cs typeface="Times New Roman" pitchFamily="18" charset="0"/>
            </a:endParaRPr>
          </a:p>
          <a:p>
            <a:pPr>
              <a:defRPr/>
            </a:pPr>
            <a:r>
              <a:rPr lang="es-MX" sz="2400" dirty="0"/>
              <a:t> </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4351"/>
                                        </p:tgtEl>
                                        <p:attrNameLst>
                                          <p:attrName>style.visibility</p:attrName>
                                        </p:attrNameLst>
                                      </p:cBhvr>
                                      <p:to>
                                        <p:strVal val="visible"/>
                                      </p:to>
                                    </p:set>
                                    <p:anim calcmode="lin" valueType="num">
                                      <p:cBhvr>
                                        <p:cTn id="7" dur="1000" fill="hold"/>
                                        <p:tgtEl>
                                          <p:spTgt spid="14351"/>
                                        </p:tgtEl>
                                        <p:attrNameLst>
                                          <p:attrName>ppt_x</p:attrName>
                                        </p:attrNameLst>
                                      </p:cBhvr>
                                      <p:tavLst>
                                        <p:tav tm="0">
                                          <p:val>
                                            <p:strVal val="#ppt_x-.2"/>
                                          </p:val>
                                        </p:tav>
                                        <p:tav tm="100000">
                                          <p:val>
                                            <p:strVal val="#ppt_x"/>
                                          </p:val>
                                        </p:tav>
                                      </p:tavLst>
                                    </p:anim>
                                    <p:anim calcmode="lin" valueType="num">
                                      <p:cBhvr>
                                        <p:cTn id="8" dur="1000" fill="hold"/>
                                        <p:tgtEl>
                                          <p:spTgt spid="143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285750"/>
            <a:ext cx="7772400" cy="1085850"/>
          </a:xfrm>
        </p:spPr>
        <p:txBody>
          <a:bodyPr/>
          <a:lstStyle/>
          <a:p>
            <a:pPr>
              <a:defRPr/>
            </a:pPr>
            <a:r>
              <a:rPr lang="es-MX" dirty="0" smtClean="0"/>
              <a:t>Estilo</a:t>
            </a:r>
            <a:endParaRPr lang="en-US" dirty="0" smtClean="0"/>
          </a:p>
        </p:txBody>
      </p:sp>
      <p:sp>
        <p:nvSpPr>
          <p:cNvPr id="15363" name="Rectangle 3"/>
          <p:cNvSpPr>
            <a:spLocks noChangeArrowheads="1"/>
          </p:cNvSpPr>
          <p:nvPr/>
        </p:nvSpPr>
        <p:spPr bwMode="auto">
          <a:xfrm>
            <a:off x="571500" y="1285875"/>
            <a:ext cx="8229600" cy="4525963"/>
          </a:xfrm>
          <a:prstGeom prst="rect">
            <a:avLst/>
          </a:prstGeom>
          <a:noFill/>
          <a:ln w="9525">
            <a:noFill/>
            <a:miter lim="800000"/>
            <a:headEnd/>
            <a:tailEnd/>
          </a:ln>
          <a:effectLst/>
        </p:spPr>
        <p:txBody>
          <a:bodyPr/>
          <a:lstStyle/>
          <a:p>
            <a:pPr marL="342900" indent="-342900" algn="ctr">
              <a:spcBef>
                <a:spcPct val="20000"/>
              </a:spcBef>
              <a:buClr>
                <a:schemeClr val="accent2"/>
              </a:buClr>
              <a:buFontTx/>
              <a:buChar char="•"/>
              <a:defRPr/>
            </a:pPr>
            <a:r>
              <a:rPr kumimoji="1" lang="es-MX" sz="2800" b="1" dirty="0">
                <a:solidFill>
                  <a:srgbClr val="0000CC"/>
                </a:solidFill>
                <a:effectLst>
                  <a:outerShdw blurRad="38100" dist="38100" dir="2700000" algn="tl">
                    <a:srgbClr val="000000"/>
                  </a:outerShdw>
                </a:effectLst>
              </a:rPr>
              <a:t>Cuando se elige un estilo se siguen sus reglas en TODO el documento.</a:t>
            </a:r>
          </a:p>
          <a:p>
            <a:pPr marL="342900" indent="-342900" algn="ctr">
              <a:spcBef>
                <a:spcPct val="20000"/>
              </a:spcBef>
              <a:buClr>
                <a:schemeClr val="accent2"/>
              </a:buClr>
              <a:defRPr/>
            </a:pPr>
            <a:endParaRPr kumimoji="1" lang="es-MX" sz="2800" b="1" dirty="0">
              <a:solidFill>
                <a:srgbClr val="0000CC"/>
              </a:solidFill>
              <a:effectLst>
                <a:outerShdw blurRad="38100" dist="38100" dir="2700000" algn="tl">
                  <a:srgbClr val="000000"/>
                </a:outerShdw>
              </a:effectLst>
            </a:endParaRPr>
          </a:p>
          <a:p>
            <a:pPr marL="342900" indent="-342900" algn="ctr">
              <a:spcBef>
                <a:spcPct val="20000"/>
              </a:spcBef>
              <a:buClr>
                <a:schemeClr val="accent2"/>
              </a:buClr>
              <a:buFontTx/>
              <a:buChar char="•"/>
              <a:defRPr/>
            </a:pPr>
            <a:r>
              <a:rPr kumimoji="1" lang="es-MX" sz="2800" b="1" dirty="0">
                <a:solidFill>
                  <a:srgbClr val="0000CC"/>
                </a:solidFill>
                <a:effectLst>
                  <a:outerShdw blurRad="38100" dist="38100" dir="2700000" algn="tl">
                    <a:srgbClr val="000000"/>
                  </a:outerShdw>
                </a:effectLst>
              </a:rPr>
              <a:t>Este curso comprende sólo el siguiente tema:</a:t>
            </a:r>
          </a:p>
          <a:p>
            <a:pPr marL="342900" indent="-342900" algn="ctr">
              <a:spcBef>
                <a:spcPct val="20000"/>
              </a:spcBef>
              <a:buClr>
                <a:schemeClr val="accent2"/>
              </a:buClr>
              <a:buFontTx/>
              <a:buChar char="•"/>
              <a:defRPr/>
            </a:pPr>
            <a:endParaRPr kumimoji="1" lang="es-MX" sz="2800" b="1" dirty="0">
              <a:solidFill>
                <a:srgbClr val="0000CC"/>
              </a:solidFill>
              <a:effectLst>
                <a:outerShdw blurRad="38100" dist="38100" dir="2700000" algn="tl">
                  <a:srgbClr val="000000"/>
                </a:outerShdw>
              </a:effectLst>
            </a:endParaRPr>
          </a:p>
        </p:txBody>
      </p:sp>
      <p:pic>
        <p:nvPicPr>
          <p:cNvPr id="15364"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15365"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15366" name="WordArt 6"/>
          <p:cNvSpPr>
            <a:spLocks noChangeArrowheads="1" noChangeShapeType="1" noTextEdit="1"/>
          </p:cNvSpPr>
          <p:nvPr/>
        </p:nvSpPr>
        <p:spPr bwMode="auto">
          <a:xfrm>
            <a:off x="1958975" y="3735388"/>
            <a:ext cx="5743575" cy="571500"/>
          </a:xfrm>
          <a:prstGeom prst="rect">
            <a:avLst/>
          </a:prstGeom>
        </p:spPr>
        <p:txBody>
          <a:bodyPr wrap="none" fromWordArt="1">
            <a:prstTxWarp prst="textPlain">
              <a:avLst>
                <a:gd name="adj" fmla="val 50000"/>
              </a:avLst>
            </a:prstTxWarp>
          </a:bodyPr>
          <a:lstStyle/>
          <a:p>
            <a:pPr algn="ctr"/>
            <a:r>
              <a:rPr lang="es-MX" sz="3600" kern="10">
                <a:ln w="9525">
                  <a:solidFill>
                    <a:schemeClr val="tx1"/>
                  </a:solidFill>
                  <a:round/>
                  <a:headEnd/>
                  <a:tailEnd/>
                </a:ln>
                <a:gradFill rotWithShape="1">
                  <a:gsLst>
                    <a:gs pos="0">
                      <a:schemeClr val="accent2"/>
                    </a:gs>
                    <a:gs pos="100000">
                      <a:srgbClr val="FF9933"/>
                    </a:gs>
                  </a:gsLst>
                  <a:path path="rect">
                    <a:fillToRect l="100000" b="100000"/>
                  </a:path>
                </a:gradFill>
                <a:effectLst>
                  <a:outerShdw dist="35921" dir="2700000" algn="ctr" rotWithShape="0">
                    <a:srgbClr val="C0C0C0">
                      <a:alpha val="79999"/>
                    </a:srgbClr>
                  </a:outerShdw>
                </a:effectLst>
                <a:latin typeface="Impact"/>
              </a:rPr>
              <a:t>Cómo dar crédito a los autores</a:t>
            </a:r>
            <a:endParaRPr lang="es-ES" sz="3600" kern="10">
              <a:ln w="9525">
                <a:solidFill>
                  <a:schemeClr val="tx1"/>
                </a:solidFill>
                <a:round/>
                <a:headEnd/>
                <a:tailEnd/>
              </a:ln>
              <a:gradFill rotWithShape="1">
                <a:gsLst>
                  <a:gs pos="0">
                    <a:schemeClr val="accent2"/>
                  </a:gs>
                  <a:gs pos="100000">
                    <a:srgbClr val="FF9933"/>
                  </a:gs>
                </a:gsLst>
                <a:path path="rect">
                  <a:fillToRect l="100000" b="100000"/>
                </a:path>
              </a:gradFill>
              <a:effectLst>
                <a:outerShdw dist="35921" dir="2700000" algn="ctr" rotWithShape="0">
                  <a:srgbClr val="C0C0C0">
                    <a:alpha val="79999"/>
                  </a:srgbClr>
                </a:outerShdw>
              </a:effectLst>
              <a:latin typeface="Impact"/>
            </a:endParaRPr>
          </a:p>
        </p:txBody>
      </p:sp>
      <p:sp>
        <p:nvSpPr>
          <p:cNvPr id="15367" name="Line 7"/>
          <p:cNvSpPr>
            <a:spLocks noChangeShapeType="1"/>
          </p:cNvSpPr>
          <p:nvPr/>
        </p:nvSpPr>
        <p:spPr bwMode="auto">
          <a:xfrm flipH="1">
            <a:off x="3063875" y="4511675"/>
            <a:ext cx="762000" cy="700088"/>
          </a:xfrm>
          <a:prstGeom prst="line">
            <a:avLst/>
          </a:prstGeom>
          <a:noFill/>
          <a:ln w="9525">
            <a:solidFill>
              <a:schemeClr val="tx1"/>
            </a:solidFill>
            <a:round/>
            <a:headEnd/>
            <a:tailEnd type="triangle" w="med" len="med"/>
          </a:ln>
          <a:effectLst/>
        </p:spPr>
        <p:txBody>
          <a:bodyPr/>
          <a:lstStyle/>
          <a:p>
            <a:pPr>
              <a:defRPr/>
            </a:pPr>
            <a:endParaRPr lang="en-US"/>
          </a:p>
        </p:txBody>
      </p:sp>
      <p:sp>
        <p:nvSpPr>
          <p:cNvPr id="15368" name="Line 8"/>
          <p:cNvSpPr>
            <a:spLocks noChangeShapeType="1"/>
          </p:cNvSpPr>
          <p:nvPr/>
        </p:nvSpPr>
        <p:spPr bwMode="auto">
          <a:xfrm>
            <a:off x="5821363" y="4556125"/>
            <a:ext cx="701675" cy="777875"/>
          </a:xfrm>
          <a:prstGeom prst="line">
            <a:avLst/>
          </a:prstGeom>
          <a:noFill/>
          <a:ln w="9525">
            <a:solidFill>
              <a:schemeClr val="tx1"/>
            </a:solidFill>
            <a:round/>
            <a:headEnd/>
            <a:tailEnd type="triangle" w="med" len="med"/>
          </a:ln>
          <a:effectLst/>
        </p:spPr>
        <p:txBody>
          <a:bodyPr/>
          <a:lstStyle/>
          <a:p>
            <a:pPr>
              <a:defRPr/>
            </a:pPr>
            <a:endParaRPr lang="en-US"/>
          </a:p>
        </p:txBody>
      </p:sp>
      <p:sp>
        <p:nvSpPr>
          <p:cNvPr id="15369" name="Text Box 9"/>
          <p:cNvSpPr txBox="1">
            <a:spLocks noChangeArrowheads="1"/>
          </p:cNvSpPr>
          <p:nvPr/>
        </p:nvSpPr>
        <p:spPr bwMode="auto">
          <a:xfrm>
            <a:off x="1614488" y="5268913"/>
            <a:ext cx="2092325" cy="519112"/>
          </a:xfrm>
          <a:prstGeom prst="rect">
            <a:avLst/>
          </a:prstGeom>
          <a:noFill/>
          <a:ln w="9525">
            <a:noFill/>
            <a:miter lim="800000"/>
            <a:headEnd/>
            <a:tailEnd/>
          </a:ln>
        </p:spPr>
        <p:txBody>
          <a:bodyPr wrap="none">
            <a:spAutoFit/>
          </a:bodyPr>
          <a:lstStyle/>
          <a:p>
            <a:pPr eaLnBrk="1" hangingPunct="1"/>
            <a:r>
              <a:rPr lang="es-MX" sz="2800" b="1">
                <a:solidFill>
                  <a:srgbClr val="0000CC"/>
                </a:solidFill>
                <a:effectLst/>
                <a:latin typeface="Monotype Corsiva" pitchFamily="66" charset="0"/>
              </a:rPr>
              <a:t>Citas textuales</a:t>
            </a:r>
            <a:r>
              <a:rPr lang="es-MX">
                <a:solidFill>
                  <a:srgbClr val="0000CC"/>
                </a:solidFill>
                <a:effectLst/>
                <a:latin typeface="Monotype Corsiva" pitchFamily="66" charset="0"/>
              </a:rPr>
              <a:t> </a:t>
            </a:r>
            <a:endParaRPr lang="en-US">
              <a:solidFill>
                <a:srgbClr val="0000CC"/>
              </a:solidFill>
              <a:effectLst/>
              <a:latin typeface="Monotype Corsiva" pitchFamily="66" charset="0"/>
            </a:endParaRPr>
          </a:p>
        </p:txBody>
      </p:sp>
      <p:sp>
        <p:nvSpPr>
          <p:cNvPr id="15370" name="Text Box 10"/>
          <p:cNvSpPr txBox="1">
            <a:spLocks noChangeArrowheads="1"/>
          </p:cNvSpPr>
          <p:nvPr/>
        </p:nvSpPr>
        <p:spPr bwMode="auto">
          <a:xfrm>
            <a:off x="5391150" y="5554663"/>
            <a:ext cx="1746250" cy="519112"/>
          </a:xfrm>
          <a:prstGeom prst="rect">
            <a:avLst/>
          </a:prstGeom>
          <a:noFill/>
          <a:ln w="9525">
            <a:noFill/>
            <a:miter lim="800000"/>
            <a:headEnd/>
            <a:tailEnd/>
          </a:ln>
        </p:spPr>
        <p:txBody>
          <a:bodyPr wrap="none">
            <a:spAutoFit/>
          </a:bodyPr>
          <a:lstStyle/>
          <a:p>
            <a:pPr eaLnBrk="1" hangingPunct="1"/>
            <a:r>
              <a:rPr lang="es-MX" sz="2800" b="1">
                <a:solidFill>
                  <a:srgbClr val="0000CC"/>
                </a:solidFill>
                <a:effectLst/>
                <a:latin typeface="Monotype Corsiva" pitchFamily="66" charset="0"/>
              </a:rPr>
              <a:t>Bibliografía</a:t>
            </a:r>
            <a:r>
              <a:rPr lang="es-MX">
                <a:solidFill>
                  <a:srgbClr val="0000CC"/>
                </a:solidFill>
                <a:effectLst/>
                <a:latin typeface="Monotype Corsiva" pitchFamily="66" charset="0"/>
              </a:rPr>
              <a:t> </a:t>
            </a:r>
            <a:endParaRPr lang="en-US">
              <a:solidFill>
                <a:srgbClr val="0000CC"/>
              </a:solidFill>
              <a:effectLst/>
              <a:latin typeface="Monotype Corsiva" pitchFamily="66" charset="0"/>
            </a:endParaRPr>
          </a:p>
        </p:txBody>
      </p:sp>
      <p:sp>
        <p:nvSpPr>
          <p:cNvPr id="15371" name="Text Box 11"/>
          <p:cNvSpPr txBox="1">
            <a:spLocks noChangeArrowheads="1"/>
          </p:cNvSpPr>
          <p:nvPr/>
        </p:nvSpPr>
        <p:spPr bwMode="auto">
          <a:xfrm>
            <a:off x="8440738" y="6115050"/>
            <a:ext cx="312737"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rPr>
              <a:t>2</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36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Effect transition="in" filter="wedge">
                                      <p:cBhvr>
                                        <p:cTn id="11" dur="2000"/>
                                        <p:tgtEl>
                                          <p:spTgt spid="1536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5366"/>
                                        </p:tgtEl>
                                        <p:attrNameLst>
                                          <p:attrName>style.visibility</p:attrName>
                                        </p:attrNameLst>
                                      </p:cBhvr>
                                      <p:to>
                                        <p:strVal val="visible"/>
                                      </p:to>
                                    </p:set>
                                    <p:animEffect transition="in" filter="wedge">
                                      <p:cBhvr>
                                        <p:cTn id="16" dur="2000"/>
                                        <p:tgtEl>
                                          <p:spTgt spid="1536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5367"/>
                                        </p:tgtEl>
                                        <p:attrNameLst>
                                          <p:attrName>style.visibility</p:attrName>
                                        </p:attrNameLst>
                                      </p:cBhvr>
                                      <p:to>
                                        <p:strVal val="visible"/>
                                      </p:to>
                                    </p:set>
                                    <p:animEffect transition="in" filter="barn(inHorizontal)">
                                      <p:cBhvr>
                                        <p:cTn id="21" dur="500"/>
                                        <p:tgtEl>
                                          <p:spTgt spid="15367"/>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15369"/>
                                        </p:tgtEl>
                                        <p:attrNameLst>
                                          <p:attrName>style.visibility</p:attrName>
                                        </p:attrNameLst>
                                      </p:cBhvr>
                                      <p:to>
                                        <p:strVal val="visible"/>
                                      </p:to>
                                    </p:set>
                                    <p:animEffect transition="in" filter="barn(inHorizontal)">
                                      <p:cBhvr>
                                        <p:cTn id="24" dur="500"/>
                                        <p:tgtEl>
                                          <p:spTgt spid="1536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15368"/>
                                        </p:tgtEl>
                                        <p:attrNameLst>
                                          <p:attrName>style.visibility</p:attrName>
                                        </p:attrNameLst>
                                      </p:cBhvr>
                                      <p:to>
                                        <p:strVal val="visible"/>
                                      </p:to>
                                    </p:set>
                                    <p:animEffect transition="in" filter="barn(inHorizontal)">
                                      <p:cBhvr>
                                        <p:cTn id="29" dur="500"/>
                                        <p:tgtEl>
                                          <p:spTgt spid="15368"/>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15370"/>
                                        </p:tgtEl>
                                        <p:attrNameLst>
                                          <p:attrName>style.visibility</p:attrName>
                                        </p:attrNameLst>
                                      </p:cBhvr>
                                      <p:to>
                                        <p:strVal val="visible"/>
                                      </p:to>
                                    </p:set>
                                    <p:animEffect transition="in" filter="barn(inHorizontal)">
                                      <p:cBhvr>
                                        <p:cTn id="32" dur="500"/>
                                        <p:tgtEl>
                                          <p:spTgt spid="1537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5362"/>
                                        </p:tgtEl>
                                        <p:attrNameLst>
                                          <p:attrName>ppt_x</p:attrName>
                                        </p:attrNameLst>
                                      </p:cBhvr>
                                      <p:tavLst>
                                        <p:tav tm="0">
                                          <p:val>
                                            <p:strVal val="ppt_x"/>
                                          </p:val>
                                        </p:tav>
                                        <p:tav tm="100000">
                                          <p:val>
                                            <p:strVal val="ppt_x"/>
                                          </p:val>
                                        </p:tav>
                                      </p:tavLst>
                                    </p:anim>
                                    <p:anim calcmode="lin" valueType="num">
                                      <p:cBhvr additive="base">
                                        <p:cTn id="37" dur="500"/>
                                        <p:tgtEl>
                                          <p:spTgt spid="15362"/>
                                        </p:tgtEl>
                                        <p:attrNameLst>
                                          <p:attrName>ppt_y</p:attrName>
                                        </p:attrNameLst>
                                      </p:cBhvr>
                                      <p:tavLst>
                                        <p:tav tm="0">
                                          <p:val>
                                            <p:strVal val="ppt_y"/>
                                          </p:val>
                                        </p:tav>
                                        <p:tav tm="100000">
                                          <p:val>
                                            <p:strVal val="1+ppt_h/2"/>
                                          </p:val>
                                        </p:tav>
                                      </p:tavLst>
                                    </p:anim>
                                    <p:set>
                                      <p:cBhvr>
                                        <p:cTn id="38" dur="1" fill="hold">
                                          <p:stCondLst>
                                            <p:cond delay="499"/>
                                          </p:stCondLst>
                                        </p:cTn>
                                        <p:tgtEl>
                                          <p:spTgt spid="15362"/>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500"/>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41" dur="500"/>
                                        <p:tgtEl>
                                          <p:spTgt spid="15363">
                                            <p:txEl>
                                              <p:pRg st="0" end="0"/>
                                            </p:txEl>
                                          </p:spTgt>
                                        </p:tgtEl>
                                        <p:attrNameLst>
                                          <p:attrName>ppt_y</p:attrName>
                                        </p:attrNameLst>
                                      </p:cBhvr>
                                      <p:tavLst>
                                        <p:tav tm="0">
                                          <p:val>
                                            <p:strVal val="ppt_y"/>
                                          </p:val>
                                        </p:tav>
                                        <p:tav tm="100000">
                                          <p:val>
                                            <p:strVal val="1+ppt_h/2"/>
                                          </p:val>
                                        </p:tav>
                                      </p:tavLst>
                                    </p:anim>
                                    <p:set>
                                      <p:cBhvr>
                                        <p:cTn id="42" dur="1" fill="hold">
                                          <p:stCondLst>
                                            <p:cond delay="499"/>
                                          </p:stCondLst>
                                        </p:cTn>
                                        <p:tgtEl>
                                          <p:spTgt spid="15363">
                                            <p:txEl>
                                              <p:pRg st="0" end="0"/>
                                            </p:txEl>
                                          </p:spTgt>
                                        </p:tgtEl>
                                        <p:attrNameLst>
                                          <p:attrName>style.visibility</p:attrName>
                                        </p:attrNameLst>
                                      </p:cBhvr>
                                      <p:to>
                                        <p:strVal val="hidden"/>
                                      </p:to>
                                    </p:set>
                                  </p:childTnLst>
                                </p:cTn>
                              </p:par>
                              <p:par>
                                <p:cTn id="43" presetID="2" presetClass="exit" presetSubtype="4" fill="hold" grpId="0" nodeType="withEffect">
                                  <p:stCondLst>
                                    <p:cond delay="0"/>
                                  </p:stCondLst>
                                  <p:childTnLst>
                                    <p:anim calcmode="lin" valueType="num">
                                      <p:cBhvr additive="base">
                                        <p:cTn id="44" dur="500"/>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45" dur="500"/>
                                        <p:tgtEl>
                                          <p:spTgt spid="15363">
                                            <p:txEl>
                                              <p:pRg st="2" end="2"/>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15363">
                                            <p:txEl>
                                              <p:pRg st="2" end="2"/>
                                            </p:txEl>
                                          </p:spTgt>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15364"/>
                                        </p:tgtEl>
                                        <p:attrNameLst>
                                          <p:attrName>ppt_x</p:attrName>
                                        </p:attrNameLst>
                                      </p:cBhvr>
                                      <p:tavLst>
                                        <p:tav tm="0">
                                          <p:val>
                                            <p:strVal val="ppt_x"/>
                                          </p:val>
                                        </p:tav>
                                        <p:tav tm="100000">
                                          <p:val>
                                            <p:strVal val="ppt_x"/>
                                          </p:val>
                                        </p:tav>
                                      </p:tavLst>
                                    </p:anim>
                                    <p:anim calcmode="lin" valueType="num">
                                      <p:cBhvr additive="base">
                                        <p:cTn id="49" dur="500"/>
                                        <p:tgtEl>
                                          <p:spTgt spid="15364"/>
                                        </p:tgtEl>
                                        <p:attrNameLst>
                                          <p:attrName>ppt_y</p:attrName>
                                        </p:attrNameLst>
                                      </p:cBhvr>
                                      <p:tavLst>
                                        <p:tav tm="0">
                                          <p:val>
                                            <p:strVal val="ppt_y"/>
                                          </p:val>
                                        </p:tav>
                                        <p:tav tm="100000">
                                          <p:val>
                                            <p:strVal val="1+ppt_h/2"/>
                                          </p:val>
                                        </p:tav>
                                      </p:tavLst>
                                    </p:anim>
                                    <p:set>
                                      <p:cBhvr>
                                        <p:cTn id="50" dur="1" fill="hold">
                                          <p:stCondLst>
                                            <p:cond delay="499"/>
                                          </p:stCondLst>
                                        </p:cTn>
                                        <p:tgtEl>
                                          <p:spTgt spid="15364"/>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15365"/>
                                        </p:tgtEl>
                                        <p:attrNameLst>
                                          <p:attrName>ppt_x</p:attrName>
                                        </p:attrNameLst>
                                      </p:cBhvr>
                                      <p:tavLst>
                                        <p:tav tm="0">
                                          <p:val>
                                            <p:strVal val="ppt_x"/>
                                          </p:val>
                                        </p:tav>
                                        <p:tav tm="100000">
                                          <p:val>
                                            <p:strVal val="ppt_x"/>
                                          </p:val>
                                        </p:tav>
                                      </p:tavLst>
                                    </p:anim>
                                    <p:anim calcmode="lin" valueType="num">
                                      <p:cBhvr additive="base">
                                        <p:cTn id="53" dur="500"/>
                                        <p:tgtEl>
                                          <p:spTgt spid="15365"/>
                                        </p:tgtEl>
                                        <p:attrNameLst>
                                          <p:attrName>ppt_y</p:attrName>
                                        </p:attrNameLst>
                                      </p:cBhvr>
                                      <p:tavLst>
                                        <p:tav tm="0">
                                          <p:val>
                                            <p:strVal val="ppt_y"/>
                                          </p:val>
                                        </p:tav>
                                        <p:tav tm="100000">
                                          <p:val>
                                            <p:strVal val="1+ppt_h/2"/>
                                          </p:val>
                                        </p:tav>
                                      </p:tavLst>
                                    </p:anim>
                                    <p:set>
                                      <p:cBhvr>
                                        <p:cTn id="54" dur="1" fill="hold">
                                          <p:stCondLst>
                                            <p:cond delay="499"/>
                                          </p:stCondLst>
                                        </p:cTn>
                                        <p:tgtEl>
                                          <p:spTgt spid="15365"/>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5366"/>
                                        </p:tgtEl>
                                        <p:attrNameLst>
                                          <p:attrName>ppt_x</p:attrName>
                                        </p:attrNameLst>
                                      </p:cBhvr>
                                      <p:tavLst>
                                        <p:tav tm="0">
                                          <p:val>
                                            <p:strVal val="ppt_x"/>
                                          </p:val>
                                        </p:tav>
                                        <p:tav tm="100000">
                                          <p:val>
                                            <p:strVal val="ppt_x"/>
                                          </p:val>
                                        </p:tav>
                                      </p:tavLst>
                                    </p:anim>
                                    <p:anim calcmode="lin" valueType="num">
                                      <p:cBhvr additive="base">
                                        <p:cTn id="57" dur="500"/>
                                        <p:tgtEl>
                                          <p:spTgt spid="15366"/>
                                        </p:tgtEl>
                                        <p:attrNameLst>
                                          <p:attrName>ppt_y</p:attrName>
                                        </p:attrNameLst>
                                      </p:cBhvr>
                                      <p:tavLst>
                                        <p:tav tm="0">
                                          <p:val>
                                            <p:strVal val="ppt_y"/>
                                          </p:val>
                                        </p:tav>
                                        <p:tav tm="100000">
                                          <p:val>
                                            <p:strVal val="1+ppt_h/2"/>
                                          </p:val>
                                        </p:tav>
                                      </p:tavLst>
                                    </p:anim>
                                    <p:set>
                                      <p:cBhvr>
                                        <p:cTn id="58" dur="1" fill="hold">
                                          <p:stCondLst>
                                            <p:cond delay="499"/>
                                          </p:stCondLst>
                                        </p:cTn>
                                        <p:tgtEl>
                                          <p:spTgt spid="15366"/>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15367"/>
                                        </p:tgtEl>
                                        <p:attrNameLst>
                                          <p:attrName>ppt_x</p:attrName>
                                        </p:attrNameLst>
                                      </p:cBhvr>
                                      <p:tavLst>
                                        <p:tav tm="0">
                                          <p:val>
                                            <p:strVal val="ppt_x"/>
                                          </p:val>
                                        </p:tav>
                                        <p:tav tm="100000">
                                          <p:val>
                                            <p:strVal val="ppt_x"/>
                                          </p:val>
                                        </p:tav>
                                      </p:tavLst>
                                    </p:anim>
                                    <p:anim calcmode="lin" valueType="num">
                                      <p:cBhvr additive="base">
                                        <p:cTn id="61" dur="500"/>
                                        <p:tgtEl>
                                          <p:spTgt spid="15367"/>
                                        </p:tgtEl>
                                        <p:attrNameLst>
                                          <p:attrName>ppt_y</p:attrName>
                                        </p:attrNameLst>
                                      </p:cBhvr>
                                      <p:tavLst>
                                        <p:tav tm="0">
                                          <p:val>
                                            <p:strVal val="ppt_y"/>
                                          </p:val>
                                        </p:tav>
                                        <p:tav tm="100000">
                                          <p:val>
                                            <p:strVal val="1+ppt_h/2"/>
                                          </p:val>
                                        </p:tav>
                                      </p:tavLst>
                                    </p:anim>
                                    <p:set>
                                      <p:cBhvr>
                                        <p:cTn id="62" dur="1" fill="hold">
                                          <p:stCondLst>
                                            <p:cond delay="499"/>
                                          </p:stCondLst>
                                        </p:cTn>
                                        <p:tgtEl>
                                          <p:spTgt spid="15367"/>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15368"/>
                                        </p:tgtEl>
                                        <p:attrNameLst>
                                          <p:attrName>ppt_x</p:attrName>
                                        </p:attrNameLst>
                                      </p:cBhvr>
                                      <p:tavLst>
                                        <p:tav tm="0">
                                          <p:val>
                                            <p:strVal val="ppt_x"/>
                                          </p:val>
                                        </p:tav>
                                        <p:tav tm="100000">
                                          <p:val>
                                            <p:strVal val="ppt_x"/>
                                          </p:val>
                                        </p:tav>
                                      </p:tavLst>
                                    </p:anim>
                                    <p:anim calcmode="lin" valueType="num">
                                      <p:cBhvr additive="base">
                                        <p:cTn id="65" dur="500"/>
                                        <p:tgtEl>
                                          <p:spTgt spid="15368"/>
                                        </p:tgtEl>
                                        <p:attrNameLst>
                                          <p:attrName>ppt_y</p:attrName>
                                        </p:attrNameLst>
                                      </p:cBhvr>
                                      <p:tavLst>
                                        <p:tav tm="0">
                                          <p:val>
                                            <p:strVal val="ppt_y"/>
                                          </p:val>
                                        </p:tav>
                                        <p:tav tm="100000">
                                          <p:val>
                                            <p:strVal val="1+ppt_h/2"/>
                                          </p:val>
                                        </p:tav>
                                      </p:tavLst>
                                    </p:anim>
                                    <p:set>
                                      <p:cBhvr>
                                        <p:cTn id="66" dur="1" fill="hold">
                                          <p:stCondLst>
                                            <p:cond delay="499"/>
                                          </p:stCondLst>
                                        </p:cTn>
                                        <p:tgtEl>
                                          <p:spTgt spid="15368"/>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15369"/>
                                        </p:tgtEl>
                                        <p:attrNameLst>
                                          <p:attrName>ppt_x</p:attrName>
                                        </p:attrNameLst>
                                      </p:cBhvr>
                                      <p:tavLst>
                                        <p:tav tm="0">
                                          <p:val>
                                            <p:strVal val="ppt_x"/>
                                          </p:val>
                                        </p:tav>
                                        <p:tav tm="100000">
                                          <p:val>
                                            <p:strVal val="ppt_x"/>
                                          </p:val>
                                        </p:tav>
                                      </p:tavLst>
                                    </p:anim>
                                    <p:anim calcmode="lin" valueType="num">
                                      <p:cBhvr additive="base">
                                        <p:cTn id="69" dur="500"/>
                                        <p:tgtEl>
                                          <p:spTgt spid="15369"/>
                                        </p:tgtEl>
                                        <p:attrNameLst>
                                          <p:attrName>ppt_y</p:attrName>
                                        </p:attrNameLst>
                                      </p:cBhvr>
                                      <p:tavLst>
                                        <p:tav tm="0">
                                          <p:val>
                                            <p:strVal val="ppt_y"/>
                                          </p:val>
                                        </p:tav>
                                        <p:tav tm="100000">
                                          <p:val>
                                            <p:strVal val="1+ppt_h/2"/>
                                          </p:val>
                                        </p:tav>
                                      </p:tavLst>
                                    </p:anim>
                                    <p:set>
                                      <p:cBhvr>
                                        <p:cTn id="70" dur="1" fill="hold">
                                          <p:stCondLst>
                                            <p:cond delay="499"/>
                                          </p:stCondLst>
                                        </p:cTn>
                                        <p:tgtEl>
                                          <p:spTgt spid="15369"/>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5370"/>
                                        </p:tgtEl>
                                        <p:attrNameLst>
                                          <p:attrName>ppt_x</p:attrName>
                                        </p:attrNameLst>
                                      </p:cBhvr>
                                      <p:tavLst>
                                        <p:tav tm="0">
                                          <p:val>
                                            <p:strVal val="ppt_x"/>
                                          </p:val>
                                        </p:tav>
                                        <p:tav tm="100000">
                                          <p:val>
                                            <p:strVal val="ppt_x"/>
                                          </p:val>
                                        </p:tav>
                                      </p:tavLst>
                                    </p:anim>
                                    <p:anim calcmode="lin" valueType="num">
                                      <p:cBhvr additive="base">
                                        <p:cTn id="73" dur="500"/>
                                        <p:tgtEl>
                                          <p:spTgt spid="15370"/>
                                        </p:tgtEl>
                                        <p:attrNameLst>
                                          <p:attrName>ppt_y</p:attrName>
                                        </p:attrNameLst>
                                      </p:cBhvr>
                                      <p:tavLst>
                                        <p:tav tm="0">
                                          <p:val>
                                            <p:strVal val="ppt_y"/>
                                          </p:val>
                                        </p:tav>
                                        <p:tav tm="100000">
                                          <p:val>
                                            <p:strVal val="1+ppt_h/2"/>
                                          </p:val>
                                        </p:tav>
                                      </p:tavLst>
                                    </p:anim>
                                    <p:set>
                                      <p:cBhvr>
                                        <p:cTn id="74" dur="1" fill="hold">
                                          <p:stCondLst>
                                            <p:cond delay="499"/>
                                          </p:stCondLst>
                                        </p:cTn>
                                        <p:tgtEl>
                                          <p:spTgt spid="153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allAtOnce"/>
      <p:bldP spid="15366" grpId="0" animBg="1"/>
      <p:bldP spid="15366" grpId="1" animBg="1"/>
      <p:bldP spid="15369" grpId="0"/>
      <p:bldP spid="15369" grpId="1"/>
      <p:bldP spid="15370" grpId="0"/>
      <p:bldP spid="1537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0" y="6400800"/>
            <a:ext cx="3421063" cy="457200"/>
          </a:xfrm>
          <a:prstGeom prst="rect">
            <a:avLst/>
          </a:prstGeom>
          <a:noFill/>
          <a:ln w="9525">
            <a:noFill/>
            <a:miter lim="800000"/>
            <a:headEnd/>
            <a:tailEnd/>
          </a:ln>
        </p:spPr>
        <p:txBody>
          <a:bodyPr>
            <a:spAutoFit/>
          </a:bodyPr>
          <a:lstStyle/>
          <a:p>
            <a:pPr eaLnBrk="1" hangingPunct="1">
              <a:spcBef>
                <a:spcPct val="50000"/>
              </a:spcBef>
            </a:pPr>
            <a:endParaRPr lang="es-MX" sz="2400">
              <a:effectLst/>
              <a:latin typeface="Monotype Corsiva" pitchFamily="66" charset="0"/>
            </a:endParaRPr>
          </a:p>
        </p:txBody>
      </p:sp>
      <p:sp>
        <p:nvSpPr>
          <p:cNvPr id="16387" name="Rectangle 3"/>
          <p:cNvSpPr>
            <a:spLocks noGrp="1" noChangeArrowheads="1"/>
          </p:cNvSpPr>
          <p:nvPr>
            <p:ph type="title"/>
          </p:nvPr>
        </p:nvSpPr>
        <p:spPr/>
        <p:txBody>
          <a:bodyPr/>
          <a:lstStyle/>
          <a:p>
            <a:pPr>
              <a:defRPr/>
            </a:pPr>
            <a:r>
              <a:rPr lang="es-MX" smtClean="0"/>
              <a:t>Citas textuales</a:t>
            </a:r>
            <a:endParaRPr lang="en-US" smtClean="0"/>
          </a:p>
        </p:txBody>
      </p:sp>
      <p:pic>
        <p:nvPicPr>
          <p:cNvPr id="6148"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6149"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6150" name="Text Box 6"/>
          <p:cNvSpPr txBox="1">
            <a:spLocks noChangeArrowheads="1"/>
          </p:cNvSpPr>
          <p:nvPr/>
        </p:nvSpPr>
        <p:spPr bwMode="auto">
          <a:xfrm>
            <a:off x="1995488" y="2286000"/>
            <a:ext cx="184150" cy="366713"/>
          </a:xfrm>
          <a:prstGeom prst="rect">
            <a:avLst/>
          </a:prstGeom>
          <a:noFill/>
          <a:ln w="9525">
            <a:noFill/>
            <a:miter lim="800000"/>
            <a:headEnd/>
            <a:tailEnd/>
          </a:ln>
        </p:spPr>
        <p:txBody>
          <a:bodyPr wrap="none">
            <a:spAutoFit/>
          </a:bodyPr>
          <a:lstStyle/>
          <a:p>
            <a:pPr eaLnBrk="1" hangingPunct="1"/>
            <a:endParaRPr lang="es-MX">
              <a:solidFill>
                <a:schemeClr val="folHlink"/>
              </a:solidFill>
              <a:effectLst/>
              <a:latin typeface="Monotype Corsiva" pitchFamily="66" charset="0"/>
            </a:endParaRPr>
          </a:p>
        </p:txBody>
      </p:sp>
      <p:sp>
        <p:nvSpPr>
          <p:cNvPr id="16391" name="Text Box 7"/>
          <p:cNvSpPr txBox="1">
            <a:spLocks noChangeArrowheads="1"/>
          </p:cNvSpPr>
          <p:nvPr/>
        </p:nvSpPr>
        <p:spPr bwMode="auto">
          <a:xfrm>
            <a:off x="2878138" y="1833563"/>
            <a:ext cx="4438650" cy="519112"/>
          </a:xfrm>
          <a:prstGeom prst="rect">
            <a:avLst/>
          </a:prstGeom>
          <a:noFill/>
          <a:ln w="9525">
            <a:noFill/>
            <a:miter lim="800000"/>
            <a:headEnd/>
            <a:tailEnd/>
          </a:ln>
        </p:spPr>
        <p:txBody>
          <a:bodyPr wrap="none">
            <a:spAutoFit/>
          </a:bodyPr>
          <a:lstStyle/>
          <a:p>
            <a:pPr algn="ctr" eaLnBrk="1" hangingPunct="1"/>
            <a:r>
              <a:rPr lang="es-MX" sz="2800">
                <a:solidFill>
                  <a:srgbClr val="0000CC"/>
                </a:solidFill>
                <a:effectLst/>
                <a:latin typeface="Arial" charset="0"/>
              </a:rPr>
              <a:t>¿ Qué es una cita textual ?</a:t>
            </a:r>
            <a:endParaRPr lang="en-US" sz="2800">
              <a:solidFill>
                <a:srgbClr val="0000CC"/>
              </a:solidFill>
              <a:effectLst/>
              <a:latin typeface="Arial" charset="0"/>
            </a:endParaRPr>
          </a:p>
        </p:txBody>
      </p:sp>
      <p:sp>
        <p:nvSpPr>
          <p:cNvPr id="16392" name="Text Box 8"/>
          <p:cNvSpPr txBox="1">
            <a:spLocks noChangeArrowheads="1"/>
          </p:cNvSpPr>
          <p:nvPr/>
        </p:nvSpPr>
        <p:spPr bwMode="auto">
          <a:xfrm>
            <a:off x="106363" y="3124200"/>
            <a:ext cx="9037637" cy="1917700"/>
          </a:xfrm>
          <a:prstGeom prst="rect">
            <a:avLst/>
          </a:prstGeom>
          <a:noFill/>
          <a:ln w="9525">
            <a:noFill/>
            <a:miter lim="800000"/>
            <a:headEnd/>
            <a:tailEnd/>
          </a:ln>
        </p:spPr>
        <p:txBody>
          <a:bodyPr wrap="none">
            <a:spAutoFit/>
          </a:bodyPr>
          <a:lstStyle/>
          <a:p>
            <a:pPr eaLnBrk="1" hangingPunct="1">
              <a:buClr>
                <a:schemeClr val="folHlink"/>
              </a:buClr>
              <a:buFont typeface="Wingdings" pitchFamily="2" charset="2"/>
              <a:buChar char="v"/>
            </a:pPr>
            <a:r>
              <a:rPr lang="es-MX" sz="2400">
                <a:solidFill>
                  <a:srgbClr val="FF3399"/>
                </a:solidFill>
                <a:effectLst/>
                <a:latin typeface="Monotype Corsiva" pitchFamily="66" charset="0"/>
              </a:rPr>
              <a:t>Son frases que nos indican el pensamiento del autor, las cuales las escribimos </a:t>
            </a:r>
          </a:p>
          <a:p>
            <a:pPr eaLnBrk="1" hangingPunct="1">
              <a:buClr>
                <a:schemeClr val="folHlink"/>
              </a:buClr>
              <a:buFont typeface="Wingdings" pitchFamily="2" charset="2"/>
              <a:buNone/>
            </a:pPr>
            <a:r>
              <a:rPr lang="es-MX" sz="2400">
                <a:solidFill>
                  <a:srgbClr val="FF3399"/>
                </a:solidFill>
                <a:effectLst/>
                <a:latin typeface="Monotype Corsiva" pitchFamily="66" charset="0"/>
              </a:rPr>
              <a:t>     idénticas</a:t>
            </a:r>
          </a:p>
          <a:p>
            <a:pPr eaLnBrk="1" hangingPunct="1">
              <a:buClr>
                <a:schemeClr val="folHlink"/>
              </a:buClr>
              <a:buFont typeface="Wingdings" pitchFamily="2" charset="2"/>
              <a:buNone/>
            </a:pPr>
            <a:endParaRPr lang="es-MX" sz="2400">
              <a:solidFill>
                <a:srgbClr val="FF3399"/>
              </a:solidFill>
              <a:effectLst/>
              <a:latin typeface="Monotype Corsiva" pitchFamily="66" charset="0"/>
            </a:endParaRPr>
          </a:p>
          <a:p>
            <a:pPr eaLnBrk="1" hangingPunct="1">
              <a:buClr>
                <a:schemeClr val="folHlink"/>
              </a:buClr>
              <a:buFont typeface="Wingdings" pitchFamily="2" charset="2"/>
              <a:buChar char="v"/>
            </a:pPr>
            <a:r>
              <a:rPr lang="es-MX" sz="2400">
                <a:solidFill>
                  <a:srgbClr val="FF3399"/>
                </a:solidFill>
                <a:effectLst/>
                <a:latin typeface="Monotype Corsiva" pitchFamily="66" charset="0"/>
              </a:rPr>
              <a:t>Son útiles para fundamentar las ideas u opiniones de un escritor en un trabajo de</a:t>
            </a:r>
          </a:p>
          <a:p>
            <a:pPr eaLnBrk="1" hangingPunct="1">
              <a:buClr>
                <a:schemeClr val="folHlink"/>
              </a:buClr>
              <a:buFont typeface="Wingdings" pitchFamily="2" charset="2"/>
              <a:buNone/>
            </a:pPr>
            <a:r>
              <a:rPr lang="es-MX" sz="2400">
                <a:solidFill>
                  <a:srgbClr val="FF3399"/>
                </a:solidFill>
                <a:effectLst/>
                <a:latin typeface="Monotype Corsiva" pitchFamily="66" charset="0"/>
              </a:rPr>
              <a:t>investigación</a:t>
            </a:r>
            <a:endParaRPr lang="en-US" sz="2400">
              <a:solidFill>
                <a:srgbClr val="FF3399"/>
              </a:solidFill>
              <a:effectLst/>
              <a:latin typeface="Monotype Corsiva" pitchFamily="66" charset="0"/>
            </a:endParaRPr>
          </a:p>
        </p:txBody>
      </p:sp>
      <p:pic>
        <p:nvPicPr>
          <p:cNvPr id="6153" name="Picture 9" descr="j0311778"/>
          <p:cNvPicPr>
            <a:picLocks noChangeAspect="1" noChangeArrowheads="1"/>
          </p:cNvPicPr>
          <p:nvPr>
            <p:ph idx="1"/>
          </p:nvPr>
        </p:nvPicPr>
        <p:blipFill>
          <a:blip r:embed="rId3" cstate="print"/>
          <a:srcRect/>
          <a:stretch>
            <a:fillRect/>
          </a:stretch>
        </p:blipFill>
        <p:spPr>
          <a:xfrm>
            <a:off x="900113" y="1341438"/>
            <a:ext cx="1201737" cy="1790700"/>
          </a:xfrm>
          <a:noFill/>
        </p:spPr>
      </p:pic>
      <p:sp>
        <p:nvSpPr>
          <p:cNvPr id="16394" name="Text Box 10"/>
          <p:cNvSpPr txBox="1">
            <a:spLocks noChangeArrowheads="1"/>
          </p:cNvSpPr>
          <p:nvPr/>
        </p:nvSpPr>
        <p:spPr bwMode="auto">
          <a:xfrm>
            <a:off x="1481138" y="5373688"/>
            <a:ext cx="6180137" cy="946150"/>
          </a:xfrm>
          <a:prstGeom prst="rect">
            <a:avLst/>
          </a:prstGeom>
          <a:noFill/>
          <a:ln w="9525">
            <a:noFill/>
            <a:miter lim="800000"/>
            <a:headEnd/>
            <a:tailEnd/>
          </a:ln>
        </p:spPr>
        <p:txBody>
          <a:bodyPr wrap="none">
            <a:spAutoFit/>
          </a:bodyPr>
          <a:lstStyle/>
          <a:p>
            <a:pPr algn="ctr" eaLnBrk="1" hangingPunct="1"/>
            <a:r>
              <a:rPr lang="es-MX" sz="2800">
                <a:effectLst/>
                <a:latin typeface="Arial" charset="0"/>
              </a:rPr>
              <a:t>A estas frases, también les llamamos</a:t>
            </a:r>
            <a:r>
              <a:rPr lang="es-MX" sz="2800">
                <a:solidFill>
                  <a:schemeClr val="folHlink"/>
                </a:solidFill>
                <a:effectLst/>
                <a:latin typeface="Arial" charset="0"/>
              </a:rPr>
              <a:t> </a:t>
            </a:r>
          </a:p>
          <a:p>
            <a:pPr algn="ctr" eaLnBrk="1" hangingPunct="1"/>
            <a:r>
              <a:rPr lang="es-MX" sz="2800" b="1">
                <a:solidFill>
                  <a:srgbClr val="0000CC"/>
                </a:solidFill>
                <a:effectLst/>
                <a:latin typeface="Arial" charset="0"/>
              </a:rPr>
              <a:t>CITAS EN EL TEXTO</a:t>
            </a:r>
            <a:endParaRPr lang="en-US" sz="2800" b="1">
              <a:solidFill>
                <a:srgbClr val="0000CC"/>
              </a:solidFill>
              <a:effectLst/>
              <a:latin typeface="Arial" charset="0"/>
            </a:endParaRPr>
          </a:p>
        </p:txBody>
      </p:sp>
      <p:sp>
        <p:nvSpPr>
          <p:cNvPr id="16395" name="Text Box 11"/>
          <p:cNvSpPr txBox="1">
            <a:spLocks noChangeArrowheads="1"/>
          </p:cNvSpPr>
          <p:nvPr/>
        </p:nvSpPr>
        <p:spPr bwMode="auto">
          <a:xfrm>
            <a:off x="8583613" y="6042025"/>
            <a:ext cx="298450" cy="366713"/>
          </a:xfrm>
          <a:prstGeom prst="rect">
            <a:avLst/>
          </a:prstGeom>
          <a:noFill/>
          <a:ln w="9525">
            <a:noFill/>
            <a:miter lim="800000"/>
            <a:headEnd/>
            <a:tailEnd/>
          </a:ln>
          <a:effectLst/>
        </p:spPr>
        <p:txBody>
          <a:bodyPr wrap="none">
            <a:spAutoFit/>
          </a:bodyPr>
          <a:lstStyle/>
          <a:p>
            <a:pPr>
              <a:defRPr/>
            </a:pPr>
            <a:r>
              <a:rPr lang="es-MX">
                <a:effectLst>
                  <a:outerShdw blurRad="38100" dist="38100" dir="2700000" algn="tl">
                    <a:srgbClr val="FFFFFF"/>
                  </a:outerShdw>
                </a:effectLst>
                <a:hlinkClick r:id="rId4" action="ppaction://hlinksldjump"/>
              </a:rPr>
              <a:t>3</a:t>
            </a:r>
            <a:endParaRPr lang="en-US">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ppt_x"/>
                                          </p:val>
                                        </p:tav>
                                        <p:tav tm="100000">
                                          <p:val>
                                            <p:strVal val="#ppt_x"/>
                                          </p:val>
                                        </p:tav>
                                      </p:tavLst>
                                    </p:anim>
                                    <p:anim calcmode="lin" valueType="num">
                                      <p:cBhvr additive="base">
                                        <p:cTn id="8" dur="500" fill="hold"/>
                                        <p:tgtEl>
                                          <p:spTgt spid="16391"/>
                                        </p:tgtEl>
                                        <p:attrNameLst>
                                          <p:attrName>ppt_y</p:attrName>
                                        </p:attrNameLst>
                                      </p:cBhvr>
                                      <p:tavLst>
                                        <p:tav tm="0">
                                          <p:val>
                                            <p:strVal val="1+#ppt_h/2"/>
                                          </p:val>
                                        </p:tav>
                                        <p:tav tm="100000">
                                          <p:val>
                                            <p:strVal val="#ppt_y"/>
                                          </p:val>
                                        </p:tav>
                                      </p:tavLst>
                                    </p:anim>
                                  </p:childTnLst>
                                </p:cTn>
                              </p:par>
                              <p:par>
                                <p:cTn id="9" presetID="20" presetClass="entr" presetSubtype="0" fill="hold" nodeType="withEffect">
                                  <p:stCondLst>
                                    <p:cond delay="0"/>
                                  </p:stCondLst>
                                  <p:childTnLst>
                                    <p:set>
                                      <p:cBhvr>
                                        <p:cTn id="10" dur="1" fill="hold">
                                          <p:stCondLst>
                                            <p:cond delay="0"/>
                                          </p:stCondLst>
                                        </p:cTn>
                                        <p:tgtEl>
                                          <p:spTgt spid="16392">
                                            <p:txEl>
                                              <p:pRg st="4" end="4"/>
                                            </p:txEl>
                                          </p:spTgt>
                                        </p:tgtEl>
                                        <p:attrNameLst>
                                          <p:attrName>style.visibility</p:attrName>
                                        </p:attrNameLst>
                                      </p:cBhvr>
                                      <p:to>
                                        <p:strVal val="visible"/>
                                      </p:to>
                                    </p:set>
                                    <p:animEffect transition="in" filter="wedge">
                                      <p:cBhvr>
                                        <p:cTn id="11" dur="2000"/>
                                        <p:tgtEl>
                                          <p:spTgt spid="16392">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6392">
                                            <p:txEl>
                                              <p:pRg st="0" end="0"/>
                                            </p:txEl>
                                          </p:spTgt>
                                        </p:tgtEl>
                                        <p:attrNameLst>
                                          <p:attrName>style.visibility</p:attrName>
                                        </p:attrNameLst>
                                      </p:cBhvr>
                                      <p:to>
                                        <p:strVal val="visible"/>
                                      </p:to>
                                    </p:set>
                                    <p:animEffect transition="in" filter="checkerboard(across)">
                                      <p:cBhvr>
                                        <p:cTn id="16" dur="500"/>
                                        <p:tgtEl>
                                          <p:spTgt spid="16392">
                                            <p:txEl>
                                              <p:pRg st="0" end="0"/>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6392">
                                            <p:txEl>
                                              <p:pRg st="1" end="1"/>
                                            </p:txEl>
                                          </p:spTgt>
                                        </p:tgtEl>
                                        <p:attrNameLst>
                                          <p:attrName>style.visibility</p:attrName>
                                        </p:attrNameLst>
                                      </p:cBhvr>
                                      <p:to>
                                        <p:strVal val="visible"/>
                                      </p:to>
                                    </p:set>
                                    <p:animEffect transition="in" filter="checkerboard(across)">
                                      <p:cBhvr>
                                        <p:cTn id="19" dur="500"/>
                                        <p:tgtEl>
                                          <p:spTgt spid="16392">
                                            <p:txEl>
                                              <p:pRg st="1" end="1"/>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392">
                                            <p:txEl>
                                              <p:pRg st="3" end="3"/>
                                            </p:txEl>
                                          </p:spTgt>
                                        </p:tgtEl>
                                        <p:attrNameLst>
                                          <p:attrName>style.visibility</p:attrName>
                                        </p:attrNameLst>
                                      </p:cBhvr>
                                      <p:to>
                                        <p:strVal val="visible"/>
                                      </p:to>
                                    </p:set>
                                    <p:animEffect transition="in" filter="checkerboard(across)">
                                      <p:cBhvr>
                                        <p:cTn id="22" dur="500"/>
                                        <p:tgtEl>
                                          <p:spTgt spid="16392">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6392">
                                            <p:txEl>
                                              <p:pRg st="4" end="4"/>
                                            </p:txEl>
                                          </p:spTgt>
                                        </p:tgtEl>
                                        <p:attrNameLst>
                                          <p:attrName>style.visibility</p:attrName>
                                        </p:attrNameLst>
                                      </p:cBhvr>
                                      <p:to>
                                        <p:strVal val="visible"/>
                                      </p:to>
                                    </p:set>
                                    <p:animEffect transition="in" filter="checkerboard(across)">
                                      <p:cBhvr>
                                        <p:cTn id="25" dur="500"/>
                                        <p:tgtEl>
                                          <p:spTgt spid="1639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394"/>
                                        </p:tgtEl>
                                        <p:attrNameLst>
                                          <p:attrName>style.visibility</p:attrName>
                                        </p:attrNameLst>
                                      </p:cBhvr>
                                      <p:to>
                                        <p:strVal val="visible"/>
                                      </p:to>
                                    </p:set>
                                    <p:anim calcmode="lin" valueType="num">
                                      <p:cBhvr additive="base">
                                        <p:cTn id="30" dur="500" fill="hold"/>
                                        <p:tgtEl>
                                          <p:spTgt spid="16394"/>
                                        </p:tgtEl>
                                        <p:attrNameLst>
                                          <p:attrName>ppt_x</p:attrName>
                                        </p:attrNameLst>
                                      </p:cBhvr>
                                      <p:tavLst>
                                        <p:tav tm="0">
                                          <p:val>
                                            <p:strVal val="#ppt_x"/>
                                          </p:val>
                                        </p:tav>
                                        <p:tav tm="100000">
                                          <p:val>
                                            <p:strVal val="#ppt_x"/>
                                          </p:val>
                                        </p:tav>
                                      </p:tavLst>
                                    </p:anim>
                                    <p:anim calcmode="lin" valueType="num">
                                      <p:cBhvr additive="base">
                                        <p:cTn id="31"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build="allAtOnce"/>
      <p:bldP spid="163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0" y="6400800"/>
            <a:ext cx="3421063" cy="457200"/>
          </a:xfrm>
          <a:prstGeom prst="rect">
            <a:avLst/>
          </a:prstGeom>
          <a:noFill/>
          <a:ln w="9525">
            <a:noFill/>
            <a:miter lim="800000"/>
            <a:headEnd/>
            <a:tailEnd/>
          </a:ln>
        </p:spPr>
        <p:txBody>
          <a:bodyPr>
            <a:spAutoFit/>
          </a:bodyPr>
          <a:lstStyle/>
          <a:p>
            <a:pPr eaLnBrk="1" hangingPunct="1">
              <a:spcBef>
                <a:spcPct val="50000"/>
              </a:spcBef>
            </a:pPr>
            <a:endParaRPr lang="es-MX" sz="2400">
              <a:effectLst/>
              <a:latin typeface="Monotype Corsiva" pitchFamily="66" charset="0"/>
            </a:endParaRPr>
          </a:p>
        </p:txBody>
      </p:sp>
      <p:sp>
        <p:nvSpPr>
          <p:cNvPr id="17411" name="Rectangle 3"/>
          <p:cNvSpPr>
            <a:spLocks noGrp="1" noChangeArrowheads="1"/>
          </p:cNvSpPr>
          <p:nvPr>
            <p:ph type="title"/>
          </p:nvPr>
        </p:nvSpPr>
        <p:spPr/>
        <p:txBody>
          <a:bodyPr/>
          <a:lstStyle/>
          <a:p>
            <a:pPr>
              <a:defRPr/>
            </a:pPr>
            <a:r>
              <a:rPr lang="es-MX" smtClean="0"/>
              <a:t>Citas en el texto</a:t>
            </a:r>
            <a:endParaRPr lang="en-US" smtClean="0"/>
          </a:p>
        </p:txBody>
      </p:sp>
      <p:pic>
        <p:nvPicPr>
          <p:cNvPr id="7172" name="Picture 4"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pic>
        <p:nvPicPr>
          <p:cNvPr id="7173" name="Picture 5" descr="(book jacket)"/>
          <p:cNvPicPr>
            <a:picLocks noChangeAspect="1" noChangeArrowheads="1"/>
          </p:cNvPicPr>
          <p:nvPr/>
        </p:nvPicPr>
        <p:blipFill>
          <a:blip r:embed="rId2" cstate="print"/>
          <a:srcRect/>
          <a:stretch>
            <a:fillRect/>
          </a:stretch>
        </p:blipFill>
        <p:spPr bwMode="auto">
          <a:xfrm>
            <a:off x="155575" y="46038"/>
            <a:ext cx="152400" cy="123825"/>
          </a:xfrm>
          <a:prstGeom prst="rect">
            <a:avLst/>
          </a:prstGeom>
          <a:noFill/>
          <a:ln w="9525">
            <a:noFill/>
            <a:miter lim="800000"/>
            <a:headEnd/>
            <a:tailEnd/>
          </a:ln>
        </p:spPr>
      </p:pic>
      <p:sp>
        <p:nvSpPr>
          <p:cNvPr id="7174" name="Text Box 6"/>
          <p:cNvSpPr txBox="1">
            <a:spLocks noChangeArrowheads="1"/>
          </p:cNvSpPr>
          <p:nvPr/>
        </p:nvSpPr>
        <p:spPr bwMode="auto">
          <a:xfrm>
            <a:off x="1995488" y="2286000"/>
            <a:ext cx="184150" cy="366713"/>
          </a:xfrm>
          <a:prstGeom prst="rect">
            <a:avLst/>
          </a:prstGeom>
          <a:noFill/>
          <a:ln w="9525">
            <a:noFill/>
            <a:miter lim="800000"/>
            <a:headEnd/>
            <a:tailEnd/>
          </a:ln>
        </p:spPr>
        <p:txBody>
          <a:bodyPr wrap="none">
            <a:spAutoFit/>
          </a:bodyPr>
          <a:lstStyle/>
          <a:p>
            <a:pPr eaLnBrk="1" hangingPunct="1"/>
            <a:endParaRPr lang="es-MX">
              <a:solidFill>
                <a:schemeClr val="folHlink"/>
              </a:solidFill>
              <a:effectLst/>
              <a:latin typeface="Monotype Corsiva" pitchFamily="66" charset="0"/>
            </a:endParaRPr>
          </a:p>
        </p:txBody>
      </p:sp>
      <p:sp>
        <p:nvSpPr>
          <p:cNvPr id="17415" name="Text Box 7"/>
          <p:cNvSpPr txBox="1">
            <a:spLocks noChangeArrowheads="1"/>
          </p:cNvSpPr>
          <p:nvPr/>
        </p:nvSpPr>
        <p:spPr bwMode="auto">
          <a:xfrm>
            <a:off x="2624138" y="1392238"/>
            <a:ext cx="2617787" cy="519112"/>
          </a:xfrm>
          <a:prstGeom prst="rect">
            <a:avLst/>
          </a:prstGeom>
          <a:noFill/>
          <a:ln w="9525">
            <a:noFill/>
            <a:miter lim="800000"/>
            <a:headEnd/>
            <a:tailEnd/>
          </a:ln>
        </p:spPr>
        <p:txBody>
          <a:bodyPr wrap="none">
            <a:spAutoFit/>
          </a:bodyPr>
          <a:lstStyle/>
          <a:p>
            <a:pPr algn="ctr" eaLnBrk="1" hangingPunct="1"/>
            <a:r>
              <a:rPr lang="es-MX" sz="2800">
                <a:solidFill>
                  <a:srgbClr val="0000CC"/>
                </a:solidFill>
                <a:effectLst/>
                <a:latin typeface="Arial" charset="0"/>
              </a:rPr>
              <a:t>¿ Cómo citar  ?</a:t>
            </a:r>
            <a:endParaRPr lang="en-US" sz="2800">
              <a:solidFill>
                <a:srgbClr val="0000CC"/>
              </a:solidFill>
              <a:effectLst/>
              <a:latin typeface="Arial" charset="0"/>
            </a:endParaRPr>
          </a:p>
        </p:txBody>
      </p:sp>
      <p:sp>
        <p:nvSpPr>
          <p:cNvPr id="17416" name="Text Box 8"/>
          <p:cNvSpPr txBox="1">
            <a:spLocks noChangeArrowheads="1"/>
          </p:cNvSpPr>
          <p:nvPr/>
        </p:nvSpPr>
        <p:spPr bwMode="auto">
          <a:xfrm>
            <a:off x="2146300" y="2225675"/>
            <a:ext cx="5168900" cy="2528888"/>
          </a:xfrm>
          <a:prstGeom prst="rect">
            <a:avLst/>
          </a:prstGeom>
          <a:noFill/>
          <a:ln w="9525">
            <a:noFill/>
            <a:miter lim="800000"/>
            <a:headEnd/>
            <a:tailEnd/>
          </a:ln>
        </p:spPr>
        <p:txBody>
          <a:bodyPr>
            <a:spAutoFit/>
          </a:bodyPr>
          <a:lstStyle/>
          <a:p>
            <a:pPr eaLnBrk="1" hangingPunct="1">
              <a:buClr>
                <a:schemeClr val="accent2"/>
              </a:buClr>
              <a:buFont typeface="Wingdings" pitchFamily="2" charset="2"/>
              <a:buChar char="v"/>
            </a:pPr>
            <a:r>
              <a:rPr lang="es-MX" sz="3200">
                <a:solidFill>
                  <a:srgbClr val="CCFFCC"/>
                </a:solidFill>
                <a:effectLst/>
                <a:latin typeface="Monotype Corsiva" pitchFamily="66" charset="0"/>
              </a:rPr>
              <a:t> </a:t>
            </a:r>
            <a:r>
              <a:rPr lang="es-MX" sz="3200">
                <a:solidFill>
                  <a:srgbClr val="FF3399"/>
                </a:solidFill>
                <a:effectLst/>
                <a:latin typeface="Monotype Corsiva" pitchFamily="66" charset="0"/>
              </a:rPr>
              <a:t>Al citar proporcionar siempre:</a:t>
            </a:r>
          </a:p>
          <a:p>
            <a:pPr lvl="1" eaLnBrk="1" hangingPunct="1">
              <a:buClr>
                <a:srgbClr val="336600"/>
              </a:buClr>
              <a:buFont typeface="Wingdings" pitchFamily="2" charset="2"/>
              <a:buChar char="ü"/>
            </a:pPr>
            <a:r>
              <a:rPr lang="es-MX" sz="3200">
                <a:solidFill>
                  <a:srgbClr val="0000CC"/>
                </a:solidFill>
                <a:effectLst/>
                <a:latin typeface="Monotype Corsiva" pitchFamily="66" charset="0"/>
              </a:rPr>
              <a:t>Apellido del autor</a:t>
            </a:r>
          </a:p>
          <a:p>
            <a:pPr lvl="1" eaLnBrk="1" hangingPunct="1">
              <a:buClr>
                <a:srgbClr val="336600"/>
              </a:buClr>
              <a:buFont typeface="Wingdings" pitchFamily="2" charset="2"/>
              <a:buChar char="ü"/>
            </a:pPr>
            <a:r>
              <a:rPr lang="es-MX" sz="3200">
                <a:solidFill>
                  <a:srgbClr val="0000CC"/>
                </a:solidFill>
                <a:effectLst/>
                <a:latin typeface="Monotype Corsiva" pitchFamily="66" charset="0"/>
              </a:rPr>
              <a:t>Año de publicación</a:t>
            </a:r>
          </a:p>
          <a:p>
            <a:pPr lvl="1" eaLnBrk="1" hangingPunct="1">
              <a:buClr>
                <a:srgbClr val="336600"/>
              </a:buClr>
              <a:buFont typeface="Wingdings" pitchFamily="2" charset="2"/>
              <a:buChar char="ü"/>
            </a:pPr>
            <a:r>
              <a:rPr lang="es-MX" sz="3200">
                <a:solidFill>
                  <a:srgbClr val="0000CC"/>
                </a:solidFill>
                <a:effectLst/>
                <a:latin typeface="Monotype Corsiva" pitchFamily="66" charset="0"/>
              </a:rPr>
              <a:t>Página específica del texto</a:t>
            </a:r>
          </a:p>
          <a:p>
            <a:pPr eaLnBrk="1" hangingPunct="1">
              <a:buClr>
                <a:schemeClr val="folHlink"/>
              </a:buClr>
              <a:buFont typeface="Wingdings" pitchFamily="2" charset="2"/>
              <a:buNone/>
            </a:pPr>
            <a:endParaRPr lang="es-MX" sz="3200">
              <a:solidFill>
                <a:schemeClr val="folHlink"/>
              </a:solidFill>
              <a:effectLst/>
              <a:latin typeface="Monotype Corsiva" pitchFamily="66" charset="0"/>
            </a:endParaRPr>
          </a:p>
        </p:txBody>
      </p:sp>
      <p:pic>
        <p:nvPicPr>
          <p:cNvPr id="7177" name="Picture 9" descr="j0196200"/>
          <p:cNvPicPr>
            <a:picLocks noChangeAspect="1" noChangeArrowheads="1"/>
          </p:cNvPicPr>
          <p:nvPr>
            <p:ph sz="half" idx="1"/>
          </p:nvPr>
        </p:nvPicPr>
        <p:blipFill>
          <a:blip r:embed="rId3" cstate="print"/>
          <a:srcRect/>
          <a:stretch>
            <a:fillRect/>
          </a:stretch>
        </p:blipFill>
        <p:spPr>
          <a:xfrm>
            <a:off x="6588125" y="4508500"/>
            <a:ext cx="1776413" cy="1631950"/>
          </a:xfrm>
          <a:noFill/>
        </p:spPr>
      </p:pic>
      <p:sp>
        <p:nvSpPr>
          <p:cNvPr id="17418" name="Text Box 10"/>
          <p:cNvSpPr txBox="1">
            <a:spLocks noChangeArrowheads="1"/>
          </p:cNvSpPr>
          <p:nvPr/>
        </p:nvSpPr>
        <p:spPr bwMode="auto">
          <a:xfrm>
            <a:off x="8512175" y="6257925"/>
            <a:ext cx="312738" cy="400050"/>
          </a:xfrm>
          <a:prstGeom prst="rect">
            <a:avLst/>
          </a:prstGeom>
          <a:noFill/>
          <a:ln w="9525">
            <a:noFill/>
            <a:miter lim="800000"/>
            <a:headEnd/>
            <a:tailEnd/>
          </a:ln>
          <a:effectLst/>
        </p:spPr>
        <p:txBody>
          <a:bodyPr wrap="none">
            <a:spAutoFit/>
          </a:bodyPr>
          <a:lstStyle/>
          <a:p>
            <a:pPr>
              <a:defRPr/>
            </a:pPr>
            <a:r>
              <a:rPr lang="es-MX" sz="2000" b="1" dirty="0">
                <a:effectLst>
                  <a:outerShdw blurRad="38100" dist="38100" dir="2700000" algn="tl">
                    <a:srgbClr val="FFFFFF"/>
                  </a:outerShdw>
                </a:effectLst>
                <a:hlinkClick r:id="rId4" action="ppaction://hlinksldjump"/>
              </a:rPr>
              <a:t>4</a:t>
            </a:r>
            <a:endParaRPr lang="en-US" sz="2000" b="1" dirty="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1000"/>
                                        <p:tgtEl>
                                          <p:spTgt spid="17415"/>
                                        </p:tgtEl>
                                      </p:cBhvr>
                                    </p:animEffect>
                                    <p:anim calcmode="lin" valueType="num">
                                      <p:cBhvr>
                                        <p:cTn id="8" dur="1000" fill="hold"/>
                                        <p:tgtEl>
                                          <p:spTgt spid="17415"/>
                                        </p:tgtEl>
                                        <p:attrNameLst>
                                          <p:attrName>ppt_x</p:attrName>
                                        </p:attrNameLst>
                                      </p:cBhvr>
                                      <p:tavLst>
                                        <p:tav tm="0">
                                          <p:val>
                                            <p:strVal val="#ppt_x"/>
                                          </p:val>
                                        </p:tav>
                                        <p:tav tm="100000">
                                          <p:val>
                                            <p:strVal val="#ppt_x"/>
                                          </p:val>
                                        </p:tav>
                                      </p:tavLst>
                                    </p:anim>
                                    <p:anim calcmode="lin" valueType="num">
                                      <p:cBhvr>
                                        <p:cTn id="9" dur="1000" fill="hold"/>
                                        <p:tgtEl>
                                          <p:spTgt spid="174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7416">
                                            <p:txEl>
                                              <p:pRg st="0" end="0"/>
                                            </p:txEl>
                                          </p:spTgt>
                                        </p:tgtEl>
                                        <p:attrNameLst>
                                          <p:attrName>style.visibility</p:attrName>
                                        </p:attrNameLst>
                                      </p:cBhvr>
                                      <p:to>
                                        <p:strVal val="visible"/>
                                      </p:to>
                                    </p:set>
                                    <p:anim calcmode="lin" valueType="num">
                                      <p:cBhvr>
                                        <p:cTn id="14" dur="1000" fill="hold"/>
                                        <p:tgtEl>
                                          <p:spTgt spid="1741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741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741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74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416">
                                            <p:txEl>
                                              <p:pRg st="1" end="1"/>
                                            </p:txEl>
                                          </p:spTgt>
                                        </p:tgtEl>
                                        <p:attrNameLst>
                                          <p:attrName>style.visibility</p:attrName>
                                        </p:attrNameLst>
                                      </p:cBhvr>
                                      <p:to>
                                        <p:strVal val="visible"/>
                                      </p:to>
                                    </p:set>
                                    <p:animEffect transition="in" filter="checkerboard(across)">
                                      <p:cBhvr>
                                        <p:cTn id="22" dur="500"/>
                                        <p:tgtEl>
                                          <p:spTgt spid="174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7416">
                                            <p:txEl>
                                              <p:pRg st="2" end="2"/>
                                            </p:txEl>
                                          </p:spTgt>
                                        </p:tgtEl>
                                        <p:attrNameLst>
                                          <p:attrName>style.visibility</p:attrName>
                                        </p:attrNameLst>
                                      </p:cBhvr>
                                      <p:to>
                                        <p:strVal val="visible"/>
                                      </p:to>
                                    </p:set>
                                    <p:animEffect transition="in" filter="checkerboard(across)">
                                      <p:cBhvr>
                                        <p:cTn id="27" dur="500"/>
                                        <p:tgtEl>
                                          <p:spTgt spid="174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7416">
                                            <p:txEl>
                                              <p:pRg st="3" end="3"/>
                                            </p:txEl>
                                          </p:spTgt>
                                        </p:tgtEl>
                                        <p:attrNameLst>
                                          <p:attrName>style.visibility</p:attrName>
                                        </p:attrNameLst>
                                      </p:cBhvr>
                                      <p:to>
                                        <p:strVal val="visible"/>
                                      </p:to>
                                    </p:set>
                                    <p:animEffect transition="in" filter="checkerboard(across)">
                                      <p:cBhvr>
                                        <p:cTn id="32" dur="500"/>
                                        <p:tgtEl>
                                          <p:spTgt spid="174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theme/theme1.xml><?xml version="1.0" encoding="utf-8"?>
<a:theme xmlns:a="http://schemas.openxmlformats.org/drawingml/2006/main" name="EMBOSSED">
  <a:themeElements>
    <a:clrScheme name="EMBOSSED 2">
      <a:dk1>
        <a:srgbClr val="000000"/>
      </a:dk1>
      <a:lt1>
        <a:srgbClr val="79D1C4"/>
      </a:lt1>
      <a:dk2>
        <a:srgbClr val="000000"/>
      </a:dk2>
      <a:lt2>
        <a:srgbClr val="FFFFFF"/>
      </a:lt2>
      <a:accent1>
        <a:srgbClr val="33CCFF"/>
      </a:accent1>
      <a:accent2>
        <a:srgbClr val="0099CC"/>
      </a:accent2>
      <a:accent3>
        <a:srgbClr val="BEE5DE"/>
      </a:accent3>
      <a:accent4>
        <a:srgbClr val="000000"/>
      </a:accent4>
      <a:accent5>
        <a:srgbClr val="ADE2FF"/>
      </a:accent5>
      <a:accent6>
        <a:srgbClr val="008AB9"/>
      </a:accent6>
      <a:hlink>
        <a:srgbClr val="FF99CC"/>
      </a:hlink>
      <a:folHlink>
        <a:srgbClr val="00FFCC"/>
      </a:folHlink>
    </a:clrScheme>
    <a:fontScheme name="EMBOSSE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EMBOSSED 1">
        <a:dk1>
          <a:srgbClr val="009999"/>
        </a:dk1>
        <a:lt1>
          <a:srgbClr val="FFFFFF"/>
        </a:lt1>
        <a:dk2>
          <a:srgbClr val="00CCCC"/>
        </a:dk2>
        <a:lt2>
          <a:srgbClr val="FFFF00"/>
        </a:lt2>
        <a:accent1>
          <a:srgbClr val="9999FF"/>
        </a:accent1>
        <a:accent2>
          <a:srgbClr val="FF9933"/>
        </a:accent2>
        <a:accent3>
          <a:srgbClr val="AAE2E2"/>
        </a:accent3>
        <a:accent4>
          <a:srgbClr val="DADADA"/>
        </a:accent4>
        <a:accent5>
          <a:srgbClr val="CACAFF"/>
        </a:accent5>
        <a:accent6>
          <a:srgbClr val="E78A2D"/>
        </a:accent6>
        <a:hlink>
          <a:srgbClr val="FFCC00"/>
        </a:hlink>
        <a:folHlink>
          <a:srgbClr val="00FFFF"/>
        </a:folHlink>
      </a:clrScheme>
      <a:clrMap bg1="dk2" tx1="lt1" bg2="dk1" tx2="lt2" accent1="accent1" accent2="accent2" accent3="accent3" accent4="accent4" accent5="accent5" accent6="accent6" hlink="hlink" folHlink="folHlink"/>
    </a:extraClrScheme>
    <a:extraClrScheme>
      <a:clrScheme name="EMBOSSED 2">
        <a:dk1>
          <a:srgbClr val="000000"/>
        </a:dk1>
        <a:lt1>
          <a:srgbClr val="79D1C4"/>
        </a:lt1>
        <a:dk2>
          <a:srgbClr val="000000"/>
        </a:dk2>
        <a:lt2>
          <a:srgbClr val="FFFFFF"/>
        </a:lt2>
        <a:accent1>
          <a:srgbClr val="33CCFF"/>
        </a:accent1>
        <a:accent2>
          <a:srgbClr val="0099CC"/>
        </a:accent2>
        <a:accent3>
          <a:srgbClr val="BEE5DE"/>
        </a:accent3>
        <a:accent4>
          <a:srgbClr val="000000"/>
        </a:accent4>
        <a:accent5>
          <a:srgbClr val="ADE2FF"/>
        </a:accent5>
        <a:accent6>
          <a:srgbClr val="008AB9"/>
        </a:accent6>
        <a:hlink>
          <a:srgbClr val="FF99CC"/>
        </a:hlink>
        <a:folHlink>
          <a:srgbClr val="00FFCC"/>
        </a:folHlink>
      </a:clrScheme>
      <a:clrMap bg1="lt1" tx1="dk1" bg2="lt2" tx2="dk2" accent1="accent1" accent2="accent2" accent3="accent3" accent4="accent4" accent5="accent5" accent6="accent6" hlink="hlink" folHlink="folHlink"/>
    </a:extraClrScheme>
    <a:extraClrScheme>
      <a:clrScheme name="EMBOSSED 3">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EMBOSSED</Template>
  <TotalTime>6025</TotalTime>
  <Words>1481</Words>
  <Application>Microsoft Office PowerPoint</Application>
  <PresentationFormat>Presentación en pantalla (4:3)</PresentationFormat>
  <Paragraphs>166</Paragraphs>
  <Slides>22</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22</vt:i4>
      </vt:variant>
    </vt:vector>
  </HeadingPairs>
  <TitlesOfParts>
    <vt:vector size="32" baseType="lpstr">
      <vt:lpstr>Times New Roman</vt:lpstr>
      <vt:lpstr>Arial</vt:lpstr>
      <vt:lpstr>Calibri</vt:lpstr>
      <vt:lpstr>Monotype Corsiva</vt:lpstr>
      <vt:lpstr>Verdana</vt:lpstr>
      <vt:lpstr>Wingdings</vt:lpstr>
      <vt:lpstr>Garamond</vt:lpstr>
      <vt:lpstr>Arial Narrow</vt:lpstr>
      <vt:lpstr>Wingdings 2</vt:lpstr>
      <vt:lpstr>EMBOSSED</vt:lpstr>
      <vt:lpstr>Ensayo</vt:lpstr>
      <vt:lpstr>¿Qué escribo en cada párrafo?</vt:lpstr>
      <vt:lpstr>¿Y el título?</vt:lpstr>
      <vt:lpstr>Diapositiva 4</vt:lpstr>
      <vt:lpstr>Diapositiva 5</vt:lpstr>
      <vt:lpstr>¿Qué es APA?</vt:lpstr>
      <vt:lpstr>Estilo</vt:lpstr>
      <vt:lpstr>Citas textuales</vt:lpstr>
      <vt:lpstr>Citas en el texto</vt:lpstr>
      <vt:lpstr>Citas en el texto.</vt:lpstr>
      <vt:lpstr>Cómo contar las palabras con word versión anterior a 2007</vt:lpstr>
      <vt:lpstr>Cómo contar las palabras con word versión 2007</vt:lpstr>
      <vt:lpstr>Citas en el texto.</vt:lpstr>
      <vt:lpstr>Citas en el texto. EJEMPLO</vt:lpstr>
      <vt:lpstr>Citas en el texto</vt:lpstr>
      <vt:lpstr>Citas en el texto. EJEMPLO</vt:lpstr>
      <vt:lpstr>Citas en el texto. EJEMPLO</vt:lpstr>
      <vt:lpstr>Referencias</vt:lpstr>
      <vt:lpstr>Referencias. </vt:lpstr>
      <vt:lpstr>Referencias. </vt:lpstr>
      <vt:lpstr>Referencias. </vt:lpstr>
      <vt:lpstr>Diapositiva 22</vt:lpstr>
    </vt:vector>
  </TitlesOfParts>
  <Company>ITESM 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usario</dc:creator>
  <cp:lastModifiedBy>Your User Name</cp:lastModifiedBy>
  <cp:revision>153</cp:revision>
  <dcterms:created xsi:type="dcterms:W3CDTF">2006-05-29T23:08:52Z</dcterms:created>
  <dcterms:modified xsi:type="dcterms:W3CDTF">2011-12-14T03:51:53Z</dcterms:modified>
</cp:coreProperties>
</file>