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0" r:id="rId4"/>
    <p:sldId id="271" r:id="rId5"/>
    <p:sldId id="279" r:id="rId6"/>
    <p:sldId id="272" r:id="rId7"/>
    <p:sldId id="260" r:id="rId8"/>
    <p:sldId id="264" r:id="rId9"/>
    <p:sldId id="283" r:id="rId10"/>
    <p:sldId id="277" r:id="rId11"/>
    <p:sldId id="280" r:id="rId12"/>
    <p:sldId id="273" r:id="rId13"/>
    <p:sldId id="284" r:id="rId14"/>
    <p:sldId id="274" r:id="rId15"/>
    <p:sldId id="275" r:id="rId16"/>
    <p:sldId id="276" r:id="rId17"/>
    <p:sldId id="278" r:id="rId18"/>
    <p:sldId id="265" r:id="rId19"/>
    <p:sldId id="281" r:id="rId20"/>
    <p:sldId id="282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0346C-A1DE-4228-A0FA-188F9AF5A9DC}" type="datetimeFigureOut">
              <a:rPr lang="es-ES" smtClean="0"/>
              <a:pPr/>
              <a:t>18/09/2012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CC7A8-1811-4777-98BA-8C16B17932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C7A8-1811-4777-98BA-8C16B17932BD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C7A8-1811-4777-98BA-8C16B17932BD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F78-F63D-47C1-8BF3-C271F4C5120C}" type="datetimeFigureOut">
              <a:rPr lang="es-ES" smtClean="0"/>
              <a:pPr/>
              <a:t>18/09/2012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F78-F63D-47C1-8BF3-C271F4C5120C}" type="datetimeFigureOut">
              <a:rPr lang="es-ES" smtClean="0"/>
              <a:pPr/>
              <a:t>18/09/2012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F78-F63D-47C1-8BF3-C271F4C5120C}" type="datetimeFigureOut">
              <a:rPr lang="es-ES" smtClean="0"/>
              <a:pPr/>
              <a:t>18/09/2012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F78-F63D-47C1-8BF3-C271F4C5120C}" type="datetimeFigureOut">
              <a:rPr lang="es-ES" smtClean="0"/>
              <a:pPr/>
              <a:t>18/09/2012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F78-F63D-47C1-8BF3-C271F4C5120C}" type="datetimeFigureOut">
              <a:rPr lang="es-ES" smtClean="0"/>
              <a:pPr/>
              <a:t>18/09/2012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F78-F63D-47C1-8BF3-C271F4C5120C}" type="datetimeFigureOut">
              <a:rPr lang="es-ES" smtClean="0"/>
              <a:pPr/>
              <a:t>18/09/2012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F78-F63D-47C1-8BF3-C271F4C5120C}" type="datetimeFigureOut">
              <a:rPr lang="es-ES" smtClean="0"/>
              <a:pPr/>
              <a:t>18/09/2012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F78-F63D-47C1-8BF3-C271F4C5120C}" type="datetimeFigureOut">
              <a:rPr lang="es-ES" smtClean="0"/>
              <a:pPr/>
              <a:t>18/09/2012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F78-F63D-47C1-8BF3-C271F4C5120C}" type="datetimeFigureOut">
              <a:rPr lang="es-ES" smtClean="0"/>
              <a:pPr/>
              <a:t>18/09/2012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F78-F63D-47C1-8BF3-C271F4C5120C}" type="datetimeFigureOut">
              <a:rPr lang="es-ES" smtClean="0"/>
              <a:pPr/>
              <a:t>18/09/2012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F78-F63D-47C1-8BF3-C271F4C5120C}" type="datetimeFigureOut">
              <a:rPr lang="es-ES" smtClean="0"/>
              <a:pPr/>
              <a:t>18/09/2012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67F78-F63D-47C1-8BF3-C271F4C5120C}" type="datetimeFigureOut">
              <a:rPr lang="es-ES" smtClean="0"/>
              <a:pPr/>
              <a:t>18/09/2012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ESCUELA NORMAL DE EDUCACIÓN PREESCOLAR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TUTORÍA  ACADÉMICA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3636" t="21250" r="14545" b="7500"/>
          <a:stretch>
            <a:fillRect/>
          </a:stretch>
        </p:blipFill>
        <p:spPr bwMode="auto">
          <a:xfrm>
            <a:off x="1071538" y="428604"/>
            <a:ext cx="728667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Tutoría  ENEP digital 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1142984"/>
            <a:ext cx="800105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Elipse"/>
          <p:cNvSpPr/>
          <p:nvPr/>
        </p:nvSpPr>
        <p:spPr>
          <a:xfrm>
            <a:off x="6357950" y="2786058"/>
            <a:ext cx="914400" cy="5000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0"/>
            <a:ext cx="8358246" cy="57150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1571604" y="4071942"/>
            <a:ext cx="2714644" cy="6286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Plana de acción 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857256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Flecha izquierda"/>
          <p:cNvSpPr/>
          <p:nvPr/>
        </p:nvSpPr>
        <p:spPr>
          <a:xfrm>
            <a:off x="3929058" y="250030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izquierda"/>
          <p:cNvSpPr/>
          <p:nvPr/>
        </p:nvSpPr>
        <p:spPr>
          <a:xfrm>
            <a:off x="4000496" y="378619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Plan de acción 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501122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2143108" y="271462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FECHA:</a:t>
            </a:r>
            <a:endParaRPr lang="es-ES" dirty="0"/>
          </a:p>
        </p:txBody>
      </p:sp>
      <p:sp>
        <p:nvSpPr>
          <p:cNvPr id="4" name="3 Flecha izquierda"/>
          <p:cNvSpPr/>
          <p:nvPr/>
        </p:nvSpPr>
        <p:spPr>
          <a:xfrm>
            <a:off x="3143240" y="264318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oblada"/>
          <p:cNvSpPr/>
          <p:nvPr/>
        </p:nvSpPr>
        <p:spPr>
          <a:xfrm flipV="1">
            <a:off x="1285852" y="3071810"/>
            <a:ext cx="785818" cy="7143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14546" y="4286256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FECHA: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143108" y="5715016"/>
            <a:ext cx="863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FECHA:</a:t>
            </a:r>
            <a:endParaRPr lang="es-ES" dirty="0"/>
          </a:p>
        </p:txBody>
      </p:sp>
      <p:sp>
        <p:nvSpPr>
          <p:cNvPr id="9" name="8 Flecha izquierda"/>
          <p:cNvSpPr/>
          <p:nvPr/>
        </p:nvSpPr>
        <p:spPr>
          <a:xfrm>
            <a:off x="3214678" y="57150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izquierda"/>
          <p:cNvSpPr/>
          <p:nvPr/>
        </p:nvSpPr>
        <p:spPr>
          <a:xfrm>
            <a:off x="3214678" y="421481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oblada"/>
          <p:cNvSpPr/>
          <p:nvPr/>
        </p:nvSpPr>
        <p:spPr>
          <a:xfrm flipV="1">
            <a:off x="1214414" y="4786322"/>
            <a:ext cx="785818" cy="7143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86439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Flecha izquierda"/>
          <p:cNvSpPr/>
          <p:nvPr/>
        </p:nvSpPr>
        <p:spPr>
          <a:xfrm>
            <a:off x="3286116" y="321468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143108" y="321468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FECHA</a:t>
            </a:r>
            <a:endParaRPr lang="es-ES" dirty="0"/>
          </a:p>
        </p:txBody>
      </p:sp>
      <p:sp>
        <p:nvSpPr>
          <p:cNvPr id="5" name="4 Flecha doblada"/>
          <p:cNvSpPr/>
          <p:nvPr/>
        </p:nvSpPr>
        <p:spPr>
          <a:xfrm flipV="1">
            <a:off x="1142976" y="3714752"/>
            <a:ext cx="857256" cy="7029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Flecha doblada"/>
          <p:cNvSpPr/>
          <p:nvPr/>
        </p:nvSpPr>
        <p:spPr>
          <a:xfrm flipV="1">
            <a:off x="857224" y="5143512"/>
            <a:ext cx="857256" cy="7743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Flecha izquierda"/>
          <p:cNvSpPr/>
          <p:nvPr/>
        </p:nvSpPr>
        <p:spPr>
          <a:xfrm>
            <a:off x="3000364" y="5643578"/>
            <a:ext cx="200026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071670" y="4643446"/>
            <a:ext cx="2472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FECHA</a:t>
            </a:r>
            <a:endParaRPr lang="es-ES" dirty="0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Plan de acción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Tutoría no escolarizada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ES_tradnl" sz="4400" dirty="0" smtClean="0">
                <a:latin typeface="Arial" pitchFamily="34" charset="0"/>
                <a:cs typeface="Arial" pitchFamily="34" charset="0"/>
              </a:rPr>
              <a:t>Al cubrir la hora de tutoría  no escolarizada deberá      llenar  el  registro  de asistencia  y  registro  de atención a tutorados anotando:</a:t>
            </a:r>
          </a:p>
          <a:p>
            <a:pPr algn="just">
              <a:buNone/>
            </a:pPr>
            <a:r>
              <a:rPr lang="es-ES_tradnl" sz="4400" dirty="0" smtClean="0">
                <a:latin typeface="Arial" pitchFamily="34" charset="0"/>
                <a:cs typeface="Arial" pitchFamily="34" charset="0"/>
              </a:rPr>
              <a:t>    nombre,  firma del   maestro  tutor y del tutorado,  grado, sección y  fecha.</a:t>
            </a:r>
          </a:p>
          <a:p>
            <a:pPr algn="just">
              <a:buNone/>
            </a:pPr>
            <a:r>
              <a:rPr lang="es-ES_tradnl" sz="44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/>
            <a:endParaRPr lang="es-ES_tradnl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Registro de atención a tutorados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7407" t="20238" r="9259" b="8333"/>
          <a:stretch>
            <a:fillRect/>
          </a:stretch>
        </p:blipFill>
        <p:spPr bwMode="auto">
          <a:xfrm>
            <a:off x="1000100" y="1285860"/>
            <a:ext cx="7143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Seguimiento del plan de acción</a:t>
            </a:r>
            <a:endParaRPr lang="es-ES" b="1" dirty="0"/>
          </a:p>
        </p:txBody>
      </p:sp>
      <p:sp>
        <p:nvSpPr>
          <p:cNvPr id="3" name="2 Rectángulo"/>
          <p:cNvSpPr/>
          <p:nvPr/>
        </p:nvSpPr>
        <p:spPr>
          <a:xfrm>
            <a:off x="428596" y="1571612"/>
            <a:ext cx="82153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dirty="0" smtClean="0">
                <a:latin typeface="Arial" pitchFamily="34" charset="0"/>
                <a:cs typeface="Arial" pitchFamily="34" charset="0"/>
              </a:rPr>
              <a:t>El seguimiento  del plan de acción tutorial  se estará  monitoreando en el departamento de tutoría para    hacer el concentrado del reporte  bimestral de tutorados atendidos que se entrega a subdirección académica.</a:t>
            </a:r>
          </a:p>
          <a:p>
            <a:pPr algn="just"/>
            <a:endParaRPr lang="es-ES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PROPÓSITO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es-ES" sz="5100" dirty="0" smtClean="0">
                <a:latin typeface="Arial" pitchFamily="34" charset="0"/>
                <a:cs typeface="Arial" pitchFamily="34" charset="0"/>
              </a:rPr>
              <a:t> El programa de tutoría </a:t>
            </a:r>
            <a:r>
              <a:rPr lang="es-ES" sz="5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100" dirty="0" smtClean="0">
                <a:latin typeface="Arial" pitchFamily="34" charset="0"/>
                <a:cs typeface="Arial" pitchFamily="34" charset="0"/>
              </a:rPr>
              <a:t>tiene como propósito:</a:t>
            </a:r>
          </a:p>
          <a:p>
            <a:pPr algn="just"/>
            <a:r>
              <a:rPr lang="es-ES" sz="5100" dirty="0" smtClean="0">
                <a:latin typeface="Arial" pitchFamily="34" charset="0"/>
                <a:cs typeface="Arial" pitchFamily="34" charset="0"/>
              </a:rPr>
              <a:t>     Brindar   orientación  y   acompañamiento  al alumno tutorado   identificando   las posibles soluciones  a sus problema, sean de índole académica, de salud, socioeconómicos, psicológicos y socio-familiares, para su atención individualizada por parte de un tutor asignado    realizando la canalización correspondiente con especialistas del    departamento  de  desarrollo humano  o    departamento médico, </a:t>
            </a:r>
          </a:p>
          <a:p>
            <a:pPr algn="just"/>
            <a:endParaRPr lang="es-ES" sz="51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5100" dirty="0" smtClean="0">
                <a:latin typeface="Arial" pitchFamily="34" charset="0"/>
                <a:cs typeface="Arial" pitchFamily="34" charset="0"/>
              </a:rPr>
              <a:t> Dar seguimiento al alumno tutorado  en el transcurso de sus estudios  en la  ENEP con el fin de evitar  la reprobación  o la deserción escolar.</a:t>
            </a:r>
          </a:p>
          <a:p>
            <a:pPr algn="just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Reporte bimestral tutoría.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870" t="18554" r="10687" b="9179"/>
          <a:stretch>
            <a:fillRect/>
          </a:stretch>
        </p:blipFill>
        <p:spPr bwMode="auto">
          <a:xfrm>
            <a:off x="357158" y="1357298"/>
            <a:ext cx="857256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Tutoría  Académica</a:t>
            </a:r>
            <a:br>
              <a:rPr lang="es-ES_tradnl" b="1" dirty="0" smtClean="0"/>
            </a:br>
            <a:r>
              <a:rPr lang="es-ES_tradnl" dirty="0" smtClean="0"/>
              <a:t>Modalidades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3200" b="0" dirty="0" smtClean="0">
                <a:latin typeface="Arial" pitchFamily="34" charset="0"/>
                <a:cs typeface="Arial" pitchFamily="34" charset="0"/>
              </a:rPr>
              <a:t>Escolarizada</a:t>
            </a:r>
            <a:endParaRPr lang="es-ES" sz="3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3200" b="0" dirty="0" smtClean="0">
                <a:latin typeface="Arial" pitchFamily="34" charset="0"/>
                <a:cs typeface="Arial" pitchFamily="34" charset="0"/>
              </a:rPr>
              <a:t>No escolarizada</a:t>
            </a:r>
            <a:endParaRPr lang="es-ES" sz="3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:\CICLO ACTUAL 2009-2010 FOTOS\ALUMNAS DE PRIMER AÑO\cursosde inducción a los alumnos de prier año 24 agosto\P1080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4500562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:\SUSANA\CONTROL DE EVENTOS\EVENTOS 2012\FEBRERO 2012\SESIÓN FOTOGRÁFICA 29 FEB 2012\DSC0403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38889" t="13425" r="3124" b="926"/>
          <a:stretch>
            <a:fillRect/>
          </a:stretch>
        </p:blipFill>
        <p:spPr bwMode="auto">
          <a:xfrm>
            <a:off x="4500562" y="2143116"/>
            <a:ext cx="4643437" cy="4714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 Tutoría  Académica Escolarizada</a:t>
            </a:r>
            <a:endParaRPr lang="es-ES" b="1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Se realiza frente al grupo   una vez al mes en las asignaturas de :</a:t>
            </a:r>
          </a:p>
          <a:p>
            <a:pPr>
              <a:buNone/>
            </a:pPr>
            <a:r>
              <a:rPr lang="es-ES_tradnl" dirty="0" smtClean="0"/>
              <a:t>        1º  año   Inglés</a:t>
            </a:r>
          </a:p>
          <a:p>
            <a:pPr>
              <a:buNone/>
            </a:pPr>
            <a:r>
              <a:rPr lang="es-ES_tradnl" dirty="0" smtClean="0"/>
              <a:t>        2º  año  Taller de lectura y redacción</a:t>
            </a:r>
          </a:p>
          <a:p>
            <a:pPr>
              <a:buNone/>
            </a:pPr>
            <a:r>
              <a:rPr lang="es-ES_tradnl" dirty="0" smtClean="0"/>
              <a:t>        3º  año  (A ,B) Taller de matemáticas</a:t>
            </a:r>
          </a:p>
          <a:p>
            <a:pPr>
              <a:buNone/>
            </a:pPr>
            <a:r>
              <a:rPr lang="es-ES_tradnl" dirty="0" smtClean="0"/>
              <a:t>                       ( C )  Taller de  Técnicas de estudio</a:t>
            </a:r>
          </a:p>
          <a:p>
            <a:pPr>
              <a:buNone/>
            </a:pPr>
            <a:r>
              <a:rPr lang="es-ES_tradnl" dirty="0" smtClean="0"/>
              <a:t>                       (D , E) Inglés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Docentes  asignados  para  la  tutoría académica   escolarizada: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Laura Chavarría Valdés                 1º  A,  B,  C    </a:t>
            </a:r>
          </a:p>
          <a:p>
            <a:r>
              <a:rPr lang="es-ES_tradnl" dirty="0" smtClean="0"/>
              <a:t>Rosa Elia Ramos Treviño              2º  A   </a:t>
            </a:r>
          </a:p>
          <a:p>
            <a:r>
              <a:rPr lang="es-ES_tradnl" dirty="0" smtClean="0"/>
              <a:t>Silvia Erika </a:t>
            </a:r>
            <a:r>
              <a:rPr lang="es-ES_tradnl" dirty="0" err="1" smtClean="0"/>
              <a:t>Sagahón</a:t>
            </a:r>
            <a:r>
              <a:rPr lang="es-ES_tradnl" dirty="0" smtClean="0"/>
              <a:t> Solís             2º  B</a:t>
            </a:r>
          </a:p>
          <a:p>
            <a:r>
              <a:rPr lang="es-ES_tradnl" dirty="0" smtClean="0"/>
              <a:t>Diana Laura Rangel Ferreiro        2º  C</a:t>
            </a:r>
          </a:p>
          <a:p>
            <a:r>
              <a:rPr lang="es-ES_tradnl" dirty="0" smtClean="0"/>
              <a:t>Néstor  Tadeo  Mancillas  F.         2º  D</a:t>
            </a:r>
          </a:p>
          <a:p>
            <a:r>
              <a:rPr lang="es-ES_tradnl" dirty="0" smtClean="0"/>
              <a:t>Marcia E. Jiménez Hoyos             3º   A,  B</a:t>
            </a:r>
          </a:p>
          <a:p>
            <a:r>
              <a:rPr lang="es-ES_tradnl" dirty="0" smtClean="0"/>
              <a:t>Silvia  G. Sánchez Suárez              3º   C</a:t>
            </a:r>
          </a:p>
          <a:p>
            <a:r>
              <a:rPr lang="es-ES_tradnl" dirty="0" err="1" smtClean="0"/>
              <a:t>Mayela</a:t>
            </a:r>
            <a:r>
              <a:rPr lang="es-ES_tradnl" dirty="0" smtClean="0"/>
              <a:t>  A. Gaona García              3º   D,  E</a:t>
            </a:r>
          </a:p>
          <a:p>
            <a:endParaRPr lang="es-ES_tradnl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Actividades de Tutoría Escolarizada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ES_tradnl" dirty="0" smtClean="0"/>
              <a:t>El maestro tutor en la hora asignada deberá aplicar y  dar seguimiento  a   5  actividades a realizar,  una por mes, mandando  evidencias de cada una </a:t>
            </a:r>
            <a:r>
              <a:rPr lang="es-ES" dirty="0" smtClean="0"/>
              <a:t> en plataforma ENEP  digital.</a:t>
            </a:r>
            <a:endParaRPr lang="es-ES_tradnl" dirty="0" smtClean="0"/>
          </a:p>
          <a:p>
            <a:pPr>
              <a:buNone/>
            </a:pPr>
            <a:r>
              <a:rPr lang="es-ES_tradnl" dirty="0" smtClean="0"/>
              <a:t>1. Cuestionario de técnicas de  estudio</a:t>
            </a:r>
            <a:r>
              <a:rPr lang="es-ES_tradnl" sz="2200" b="1" dirty="0" smtClean="0">
                <a:solidFill>
                  <a:srgbClr val="FF0000"/>
                </a:solidFill>
              </a:rPr>
              <a:t>. (24 al 28 Sept.)</a:t>
            </a:r>
          </a:p>
          <a:p>
            <a:pPr>
              <a:buNone/>
            </a:pPr>
            <a:r>
              <a:rPr lang="es-ES_tradnl" dirty="0" smtClean="0"/>
              <a:t>2. Identificar estilos de aprendizaje y trabajarlos</a:t>
            </a:r>
            <a:r>
              <a:rPr lang="es-ES_tradnl" sz="2200" b="1" dirty="0" smtClean="0">
                <a:solidFill>
                  <a:srgbClr val="FF0000"/>
                </a:solidFill>
              </a:rPr>
              <a:t>.(22 al 26 de Oct.)</a:t>
            </a:r>
          </a:p>
          <a:p>
            <a:pPr>
              <a:buNone/>
            </a:pPr>
            <a:r>
              <a:rPr lang="es-ES_tradnl" dirty="0" smtClean="0"/>
              <a:t>3. Actividades de técnicas de estudio</a:t>
            </a:r>
            <a:r>
              <a:rPr lang="es-ES_tradnl" sz="2200" b="1" dirty="0" smtClean="0">
                <a:solidFill>
                  <a:srgbClr val="FF0000"/>
                </a:solidFill>
              </a:rPr>
              <a:t>.(26 al 30 de Nov.)</a:t>
            </a:r>
          </a:p>
          <a:p>
            <a:pPr>
              <a:buNone/>
            </a:pPr>
            <a:r>
              <a:rPr lang="es-ES_tradnl" dirty="0" smtClean="0"/>
              <a:t>4. Lectura de comprensión</a:t>
            </a:r>
            <a:r>
              <a:rPr lang="es-ES_tradnl" b="1" dirty="0" smtClean="0"/>
              <a:t>. </a:t>
            </a:r>
            <a:r>
              <a:rPr lang="es-ES_tradnl" sz="2200" b="1" dirty="0" smtClean="0">
                <a:solidFill>
                  <a:srgbClr val="FF0000"/>
                </a:solidFill>
              </a:rPr>
              <a:t>(10 al 14 de Dic.)</a:t>
            </a:r>
          </a:p>
          <a:p>
            <a:pPr>
              <a:buNone/>
            </a:pPr>
            <a:r>
              <a:rPr lang="es-ES_tradnl" dirty="0" smtClean="0"/>
              <a:t>5. Proyecto de vida</a:t>
            </a:r>
            <a:r>
              <a:rPr lang="es-ES_tradnl" sz="2200" b="1" dirty="0" smtClean="0">
                <a:solidFill>
                  <a:srgbClr val="FF0000"/>
                </a:solidFill>
              </a:rPr>
              <a:t>.  (7 al 11  Enero)</a:t>
            </a:r>
          </a:p>
          <a:p>
            <a:pPr>
              <a:buNone/>
            </a:pPr>
            <a:endParaRPr lang="es-ES_tradnl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4900" b="1" dirty="0" smtClean="0">
                <a:latin typeface="Arial" pitchFamily="34" charset="0"/>
                <a:cs typeface="Arial" pitchFamily="34" charset="0"/>
              </a:rPr>
              <a:t>Tutoría no escolarizada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 algn="just">
              <a:buNone/>
            </a:pPr>
            <a:r>
              <a:rPr lang="es-ES_tradnl" dirty="0" smtClean="0"/>
              <a:t> </a:t>
            </a:r>
          </a:p>
          <a:p>
            <a:pPr marL="514350" lvl="0" indent="-514350" algn="just">
              <a:buNone/>
            </a:pPr>
            <a:r>
              <a:rPr lang="es-ES_tradnl" sz="4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s-ES_tradnl" sz="51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5100" dirty="0" smtClean="0">
                <a:latin typeface="Arial" pitchFamily="34" charset="0"/>
                <a:cs typeface="Arial" pitchFamily="34" charset="0"/>
              </a:rPr>
              <a:t>La tutoría no escolarizada   se caracteriza por la atención personalizada a un  estudiante por parte del tutor, cuya interacción puede ser cara a cara o a distancia.</a:t>
            </a:r>
            <a:endParaRPr lang="es-ES_tradnl" sz="51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just">
              <a:buNone/>
            </a:pPr>
            <a:r>
              <a:rPr lang="es-ES_tradnl" sz="5100" dirty="0" smtClean="0">
                <a:latin typeface="Arial" pitchFamily="34" charset="0"/>
                <a:cs typeface="Arial" pitchFamily="34" charset="0"/>
              </a:rPr>
              <a:t>2. El maestro tutor</a:t>
            </a:r>
            <a:r>
              <a:rPr lang="es-ES" sz="5100" dirty="0" smtClean="0">
                <a:latin typeface="Arial" pitchFamily="34" charset="0"/>
                <a:cs typeface="Arial" pitchFamily="34" charset="0"/>
              </a:rPr>
              <a:t> identifica   la lista de  alumnos tutorados  en escuela </a:t>
            </a:r>
            <a:r>
              <a:rPr lang="es-ES" sz="5100" smtClean="0">
                <a:latin typeface="Arial" pitchFamily="34" charset="0"/>
                <a:cs typeface="Arial" pitchFamily="34" charset="0"/>
              </a:rPr>
              <a:t>en red  que </a:t>
            </a:r>
            <a:r>
              <a:rPr lang="es-ES" sz="5100" dirty="0" smtClean="0">
                <a:latin typeface="Arial" pitchFamily="34" charset="0"/>
                <a:cs typeface="Arial" pitchFamily="34" charset="0"/>
              </a:rPr>
              <a:t>le fueron asignados.</a:t>
            </a:r>
          </a:p>
          <a:p>
            <a:pPr marL="514350" lvl="0" indent="-514350" algn="just">
              <a:buNone/>
            </a:pPr>
            <a:endParaRPr lang="es-ES" sz="51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s-ES" sz="5100" dirty="0" smtClean="0">
                <a:latin typeface="Arial" pitchFamily="34" charset="0"/>
                <a:cs typeface="Arial" pitchFamily="34" charset="0"/>
              </a:rPr>
              <a:t>3. Se presenta con sus alumnos tutorados cara a cara y  establece el horario de atención y el lugar donde será la tutoría (área del centro de cómputo para maestros  o aula B1).</a:t>
            </a:r>
          </a:p>
          <a:p>
            <a:pPr lvl="0" algn="just">
              <a:buNone/>
            </a:pPr>
            <a:endParaRPr lang="es-ES" sz="51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endParaRPr lang="es-ES" dirty="0" smtClean="0"/>
          </a:p>
          <a:p>
            <a:pPr lvl="0" algn="just">
              <a:buNone/>
            </a:pPr>
            <a:endParaRPr lang="es-ES" dirty="0" smtClean="0"/>
          </a:p>
          <a:p>
            <a:pPr lvl="0"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Plan de acción tutorial 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buNone/>
            </a:pPr>
            <a:r>
              <a:rPr lang="es-ES" u="sng" dirty="0" smtClean="0"/>
              <a:t>Se realiza el llenado del  plan de acción de cada uno de sus tutorados, </a:t>
            </a:r>
            <a:r>
              <a:rPr lang="es-ES" dirty="0" smtClean="0"/>
              <a:t> iniciando por los alumnos en riesgo  y  después el resto de ellos utilizando la   plataforma ENEP digital  de manera conjunta   tutor – tutorado.</a:t>
            </a:r>
          </a:p>
          <a:p>
            <a:pPr lvl="0" algn="just">
              <a:buNone/>
            </a:pPr>
            <a:r>
              <a:rPr lang="es-ES" dirty="0" smtClean="0"/>
              <a:t>Revisión de aspectos  a  considerar:</a:t>
            </a:r>
          </a:p>
          <a:p>
            <a:pPr lvl="0" algn="just"/>
            <a:r>
              <a:rPr lang="es-ES_tradnl" dirty="0" smtClean="0"/>
              <a:t>Emocional</a:t>
            </a:r>
          </a:p>
          <a:p>
            <a:pPr lvl="0" algn="just"/>
            <a:r>
              <a:rPr lang="es-ES_tradnl" dirty="0" smtClean="0"/>
              <a:t>Pedagógico</a:t>
            </a:r>
          </a:p>
          <a:p>
            <a:pPr lvl="0" algn="just"/>
            <a:r>
              <a:rPr lang="es-ES_tradnl" dirty="0" smtClean="0"/>
              <a:t>Vocacional</a:t>
            </a:r>
          </a:p>
          <a:p>
            <a:pPr lvl="0" algn="just"/>
            <a:r>
              <a:rPr lang="es-ES_tradnl" dirty="0" smtClean="0"/>
              <a:t>Médico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Canalización a departamento médico y desarrollo humano.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z="2400" dirty="0" smtClean="0"/>
              <a:t>Si se  identifica alguna problemática  en el aspecto emocional y médico se hace  el llenado del formato para canalizar  y se entrega al departamento de tutoría para  que sea atendido.</a:t>
            </a:r>
          </a:p>
          <a:p>
            <a:endParaRPr lang="es-ES" dirty="0"/>
          </a:p>
        </p:txBody>
      </p:sp>
      <p:pic>
        <p:nvPicPr>
          <p:cNvPr id="4" name="Picture 4" descr="D:\SUSANA\CONTROL DE EVENTOS\EVENTOS 2012\FEBRERO 2012\SESIÓN FOTOGRÁFICA 29 FEB 2012\DSC04024.JPG"/>
          <p:cNvPicPr>
            <a:picLocks noChangeAspect="1" noChangeArrowheads="1"/>
          </p:cNvPicPr>
          <p:nvPr/>
        </p:nvPicPr>
        <p:blipFill>
          <a:blip r:embed="rId2"/>
          <a:srcRect l="7813" t="-232"/>
          <a:stretch>
            <a:fillRect/>
          </a:stretch>
        </p:blipFill>
        <p:spPr bwMode="auto">
          <a:xfrm>
            <a:off x="152400" y="3071813"/>
            <a:ext cx="377665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SUSANA\CONTROL DE EVENTOS\EVENTOS 2012\FEBRERO 2012\SESIÓN FOTOGRÁFICA 29 FEB 2012\DSC04024.JPG"/>
          <p:cNvPicPr>
            <a:picLocks noChangeAspect="1" noChangeArrowheads="1"/>
          </p:cNvPicPr>
          <p:nvPr/>
        </p:nvPicPr>
        <p:blipFill>
          <a:blip r:embed="rId2"/>
          <a:srcRect l="7813" t="-232"/>
          <a:stretch>
            <a:fillRect/>
          </a:stretch>
        </p:blipFill>
        <p:spPr bwMode="auto">
          <a:xfrm>
            <a:off x="152400" y="3071813"/>
            <a:ext cx="42052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MG_988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71810"/>
            <a:ext cx="41132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628</Words>
  <Application>Microsoft Office PowerPoint</Application>
  <PresentationFormat>Presentación en pantalla (4:3)</PresentationFormat>
  <Paragraphs>71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ESCUELA NORMAL DE EDUCACIÓN PREESCOLAR</vt:lpstr>
      <vt:lpstr>PROPÓSITO</vt:lpstr>
      <vt:lpstr>Tutoría  Académica Modalidades</vt:lpstr>
      <vt:lpstr> Tutoría  Académica Escolarizada</vt:lpstr>
      <vt:lpstr>Docentes  asignados  para  la  tutoría académica   escolarizada:</vt:lpstr>
      <vt:lpstr>Actividades de Tutoría Escolarizada</vt:lpstr>
      <vt:lpstr>Tutoría no escolarizada </vt:lpstr>
      <vt:lpstr>Plan de acción tutorial </vt:lpstr>
      <vt:lpstr>Canalización a departamento médico y desarrollo humano.</vt:lpstr>
      <vt:lpstr>Diapositiva 10</vt:lpstr>
      <vt:lpstr>Tutoría  ENEP digital </vt:lpstr>
      <vt:lpstr> </vt:lpstr>
      <vt:lpstr>Diapositiva 13</vt:lpstr>
      <vt:lpstr>Plana de acción </vt:lpstr>
      <vt:lpstr>Plan de acción </vt:lpstr>
      <vt:lpstr>Plan de acción</vt:lpstr>
      <vt:lpstr>Tutoría no escolarizada</vt:lpstr>
      <vt:lpstr>Registro de atención a tutorados</vt:lpstr>
      <vt:lpstr>Seguimiento del plan de acción</vt:lpstr>
      <vt:lpstr>Reporte bimestral tutoría.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</dc:title>
  <dc:creator>Usuario</dc:creator>
  <cp:lastModifiedBy>comp</cp:lastModifiedBy>
  <cp:revision>102</cp:revision>
  <dcterms:created xsi:type="dcterms:W3CDTF">2012-08-28T15:24:21Z</dcterms:created>
  <dcterms:modified xsi:type="dcterms:W3CDTF">2012-09-18T16:38:20Z</dcterms:modified>
</cp:coreProperties>
</file>