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14" autoAdjust="0"/>
    <p:restoredTop sz="94660"/>
  </p:normalViewPr>
  <p:slideViewPr>
    <p:cSldViewPr>
      <p:cViewPr varScale="1">
        <p:scale>
          <a:sx n="82" d="100"/>
          <a:sy n="82" d="100"/>
        </p:scale>
        <p:origin x="-99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F6864E-9D5C-4DB0-8226-15B961313B42}" type="datetimeFigureOut">
              <a:rPr lang="es-MX" smtClean="0"/>
              <a:t>29/10/2012</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CEE937-A5C1-4901-82C0-60E20DF2FA40}" type="slidenum">
              <a:rPr lang="es-MX" smtClean="0"/>
              <a:t>‹Nº›</a:t>
            </a:fld>
            <a:endParaRPr lang="es-MX"/>
          </a:p>
        </p:txBody>
      </p:sp>
    </p:spTree>
    <p:extLst>
      <p:ext uri="{BB962C8B-B14F-4D97-AF65-F5344CB8AC3E}">
        <p14:creationId xmlns:p14="http://schemas.microsoft.com/office/powerpoint/2010/main" val="2542090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74E3B168-2413-4B14-952A-BC2F73D94F1E}" type="datetime1">
              <a:rPr lang="es-MX" smtClean="0"/>
              <a:t>29/10/2012</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F023DD42-AA64-4CBC-B65F-7BD301BC45C3}" type="slidenum">
              <a:rPr lang="es-MX" smtClean="0"/>
              <a:t>‹Nº›</a:t>
            </a:fld>
            <a:endParaRPr lang="es-MX" dirty="0"/>
          </a:p>
        </p:txBody>
      </p:sp>
    </p:spTree>
    <p:extLst>
      <p:ext uri="{BB962C8B-B14F-4D97-AF65-F5344CB8AC3E}">
        <p14:creationId xmlns:p14="http://schemas.microsoft.com/office/powerpoint/2010/main" val="969834688"/>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1" name="cashreg.wav"/>
          </p:stSnd>
        </p:sndAc>
      </p:transition>
    </mc:Choice>
    <mc:Fallback xmlns="">
      <p:transition spd="slow" advTm="6000">
        <p:fade/>
        <p:sndAc>
          <p:stSnd>
            <p:snd r:embed="rId3" name="cashreg.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8C675DB-8A99-49BC-9E60-43C71326F9FF}" type="datetime1">
              <a:rPr lang="es-MX" smtClean="0"/>
              <a:t>29/10/2012</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F023DD42-AA64-4CBC-B65F-7BD301BC45C3}" type="slidenum">
              <a:rPr lang="es-MX" smtClean="0"/>
              <a:t>‹Nº›</a:t>
            </a:fld>
            <a:endParaRPr lang="es-MX" dirty="0"/>
          </a:p>
        </p:txBody>
      </p:sp>
    </p:spTree>
    <p:extLst>
      <p:ext uri="{BB962C8B-B14F-4D97-AF65-F5344CB8AC3E}">
        <p14:creationId xmlns:p14="http://schemas.microsoft.com/office/powerpoint/2010/main" val="1002663820"/>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1" name="cashreg.wav"/>
          </p:stSnd>
        </p:sndAc>
      </p:transition>
    </mc:Choice>
    <mc:Fallback xmlns="">
      <p:transition spd="slow" advTm="6000">
        <p:fade/>
        <p:sndAc>
          <p:stSnd>
            <p:snd r:embed="rId3" name="cashreg.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B8EC964-1956-4C92-9032-9281BDBBC267}" type="datetime1">
              <a:rPr lang="es-MX" smtClean="0"/>
              <a:t>29/10/2012</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F023DD42-AA64-4CBC-B65F-7BD301BC45C3}" type="slidenum">
              <a:rPr lang="es-MX" smtClean="0"/>
              <a:t>‹Nº›</a:t>
            </a:fld>
            <a:endParaRPr lang="es-MX" dirty="0"/>
          </a:p>
        </p:txBody>
      </p:sp>
    </p:spTree>
    <p:extLst>
      <p:ext uri="{BB962C8B-B14F-4D97-AF65-F5344CB8AC3E}">
        <p14:creationId xmlns:p14="http://schemas.microsoft.com/office/powerpoint/2010/main" val="4007469547"/>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1" name="cashreg.wav"/>
          </p:stSnd>
        </p:sndAc>
      </p:transition>
    </mc:Choice>
    <mc:Fallback xmlns="">
      <p:transition spd="slow" advTm="6000">
        <p:fade/>
        <p:sndAc>
          <p:stSnd>
            <p:snd r:embed="rId3" name="cashreg.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3798776-E9D0-4ADA-A616-1B9200A3AE03}" type="datetime1">
              <a:rPr lang="es-MX" smtClean="0"/>
              <a:t>29/10/2012</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F023DD42-AA64-4CBC-B65F-7BD301BC45C3}" type="slidenum">
              <a:rPr lang="es-MX" smtClean="0"/>
              <a:t>‹Nº›</a:t>
            </a:fld>
            <a:endParaRPr lang="es-MX" dirty="0"/>
          </a:p>
        </p:txBody>
      </p:sp>
    </p:spTree>
    <p:extLst>
      <p:ext uri="{BB962C8B-B14F-4D97-AF65-F5344CB8AC3E}">
        <p14:creationId xmlns:p14="http://schemas.microsoft.com/office/powerpoint/2010/main" val="521075128"/>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1" name="cashreg.wav"/>
          </p:stSnd>
        </p:sndAc>
      </p:transition>
    </mc:Choice>
    <mc:Fallback xmlns="">
      <p:transition spd="slow" advTm="6000">
        <p:fade/>
        <p:sndAc>
          <p:stSnd>
            <p:snd r:embed="rId3" name="cashreg.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5394DC8-C7AA-4E34-8A76-877ED27C50CA}" type="datetime1">
              <a:rPr lang="es-MX" smtClean="0"/>
              <a:t>29/10/2012</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F023DD42-AA64-4CBC-B65F-7BD301BC45C3}" type="slidenum">
              <a:rPr lang="es-MX" smtClean="0"/>
              <a:t>‹Nº›</a:t>
            </a:fld>
            <a:endParaRPr lang="es-MX" dirty="0"/>
          </a:p>
        </p:txBody>
      </p:sp>
    </p:spTree>
    <p:extLst>
      <p:ext uri="{BB962C8B-B14F-4D97-AF65-F5344CB8AC3E}">
        <p14:creationId xmlns:p14="http://schemas.microsoft.com/office/powerpoint/2010/main" val="711115021"/>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1" name="cashreg.wav"/>
          </p:stSnd>
        </p:sndAc>
      </p:transition>
    </mc:Choice>
    <mc:Fallback xmlns="">
      <p:transition spd="slow" advTm="6000">
        <p:fade/>
        <p:sndAc>
          <p:stSnd>
            <p:snd r:embed="rId3" name="cashreg.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ABE52771-91F5-4F27-AC92-ECD9909A019C}" type="datetime1">
              <a:rPr lang="es-MX" smtClean="0"/>
              <a:t>29/10/2012</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F023DD42-AA64-4CBC-B65F-7BD301BC45C3}" type="slidenum">
              <a:rPr lang="es-MX" smtClean="0"/>
              <a:t>‹Nº›</a:t>
            </a:fld>
            <a:endParaRPr lang="es-MX" dirty="0"/>
          </a:p>
        </p:txBody>
      </p:sp>
    </p:spTree>
    <p:extLst>
      <p:ext uri="{BB962C8B-B14F-4D97-AF65-F5344CB8AC3E}">
        <p14:creationId xmlns:p14="http://schemas.microsoft.com/office/powerpoint/2010/main" val="1261514404"/>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1" name="cashreg.wav"/>
          </p:stSnd>
        </p:sndAc>
      </p:transition>
    </mc:Choice>
    <mc:Fallback xmlns="">
      <p:transition spd="slow" advTm="6000">
        <p:fade/>
        <p:sndAc>
          <p:stSnd>
            <p:snd r:embed="rId3" name="cashreg.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87E1BB00-47C8-46B1-A749-48FFA6013EB0}" type="datetime1">
              <a:rPr lang="es-MX" smtClean="0"/>
              <a:t>29/10/2012</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F023DD42-AA64-4CBC-B65F-7BD301BC45C3}" type="slidenum">
              <a:rPr lang="es-MX" smtClean="0"/>
              <a:t>‹Nº›</a:t>
            </a:fld>
            <a:endParaRPr lang="es-MX" dirty="0"/>
          </a:p>
        </p:txBody>
      </p:sp>
    </p:spTree>
    <p:extLst>
      <p:ext uri="{BB962C8B-B14F-4D97-AF65-F5344CB8AC3E}">
        <p14:creationId xmlns:p14="http://schemas.microsoft.com/office/powerpoint/2010/main" val="255082909"/>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1" name="cashreg.wav"/>
          </p:stSnd>
        </p:sndAc>
      </p:transition>
    </mc:Choice>
    <mc:Fallback xmlns="">
      <p:transition spd="slow" advTm="6000">
        <p:fade/>
        <p:sndAc>
          <p:stSnd>
            <p:snd r:embed="rId3" name="cashreg.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2C087346-CCBE-462C-B8F1-F6DF86A2F3FC}" type="datetime1">
              <a:rPr lang="es-MX" smtClean="0"/>
              <a:t>29/10/2012</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F023DD42-AA64-4CBC-B65F-7BD301BC45C3}" type="slidenum">
              <a:rPr lang="es-MX" smtClean="0"/>
              <a:t>‹Nº›</a:t>
            </a:fld>
            <a:endParaRPr lang="es-MX" dirty="0"/>
          </a:p>
        </p:txBody>
      </p:sp>
    </p:spTree>
    <p:extLst>
      <p:ext uri="{BB962C8B-B14F-4D97-AF65-F5344CB8AC3E}">
        <p14:creationId xmlns:p14="http://schemas.microsoft.com/office/powerpoint/2010/main" val="1900085466"/>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1" name="cashreg.wav"/>
          </p:stSnd>
        </p:sndAc>
      </p:transition>
    </mc:Choice>
    <mc:Fallback xmlns="">
      <p:transition spd="slow" advTm="6000">
        <p:fade/>
        <p:sndAc>
          <p:stSnd>
            <p:snd r:embed="rId3" name="cashreg.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C7E2980-08C6-418B-9339-B033D0C88992}" type="datetime1">
              <a:rPr lang="es-MX" smtClean="0"/>
              <a:t>29/10/2012</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F023DD42-AA64-4CBC-B65F-7BD301BC45C3}" type="slidenum">
              <a:rPr lang="es-MX" smtClean="0"/>
              <a:t>‹Nº›</a:t>
            </a:fld>
            <a:endParaRPr lang="es-MX" dirty="0"/>
          </a:p>
        </p:txBody>
      </p:sp>
    </p:spTree>
    <p:extLst>
      <p:ext uri="{BB962C8B-B14F-4D97-AF65-F5344CB8AC3E}">
        <p14:creationId xmlns:p14="http://schemas.microsoft.com/office/powerpoint/2010/main" val="674280191"/>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1" name="cashreg.wav"/>
          </p:stSnd>
        </p:sndAc>
      </p:transition>
    </mc:Choice>
    <mc:Fallback xmlns="">
      <p:transition spd="slow" advTm="6000">
        <p:fade/>
        <p:sndAc>
          <p:stSnd>
            <p:snd r:embed="rId3" name="cashreg.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E953C37-413F-4A2B-90D4-A9A3C89E4B4B}" type="datetime1">
              <a:rPr lang="es-MX" smtClean="0"/>
              <a:t>29/10/2012</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F023DD42-AA64-4CBC-B65F-7BD301BC45C3}" type="slidenum">
              <a:rPr lang="es-MX" smtClean="0"/>
              <a:t>‹Nº›</a:t>
            </a:fld>
            <a:endParaRPr lang="es-MX" dirty="0"/>
          </a:p>
        </p:txBody>
      </p:sp>
    </p:spTree>
    <p:extLst>
      <p:ext uri="{BB962C8B-B14F-4D97-AF65-F5344CB8AC3E}">
        <p14:creationId xmlns:p14="http://schemas.microsoft.com/office/powerpoint/2010/main" val="2339004867"/>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1" name="cashreg.wav"/>
          </p:stSnd>
        </p:sndAc>
      </p:transition>
    </mc:Choice>
    <mc:Fallback xmlns="">
      <p:transition spd="slow" advTm="6000">
        <p:fade/>
        <p:sndAc>
          <p:stSnd>
            <p:snd r:embed="rId3" name="cashreg.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18C14BC-A6C4-46B5-9ACB-AC9849303819}" type="datetime1">
              <a:rPr lang="es-MX" smtClean="0"/>
              <a:t>29/10/2012</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F023DD42-AA64-4CBC-B65F-7BD301BC45C3}" type="slidenum">
              <a:rPr lang="es-MX" smtClean="0"/>
              <a:t>‹Nº›</a:t>
            </a:fld>
            <a:endParaRPr lang="es-MX" dirty="0"/>
          </a:p>
        </p:txBody>
      </p:sp>
    </p:spTree>
    <p:extLst>
      <p:ext uri="{BB962C8B-B14F-4D97-AF65-F5344CB8AC3E}">
        <p14:creationId xmlns:p14="http://schemas.microsoft.com/office/powerpoint/2010/main" val="4260994198"/>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1" name="cashreg.wav"/>
          </p:stSnd>
        </p:sndAc>
      </p:transition>
    </mc:Choice>
    <mc:Fallback xmlns="">
      <p:transition spd="slow" advTm="6000">
        <p:fade/>
        <p:sndAc>
          <p:stSnd>
            <p:snd r:embed="rId3" name="cashreg.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alpha val="73000"/>
          </a:scheme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FEA9A8-82C9-459C-86CB-84AD7930EC79}" type="datetime1">
              <a:rPr lang="es-MX" smtClean="0"/>
              <a:t>29/10/2012</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23DD42-AA64-4CBC-B65F-7BD301BC45C3}" type="slidenum">
              <a:rPr lang="es-MX" smtClean="0"/>
              <a:t>‹Nº›</a:t>
            </a:fld>
            <a:endParaRPr lang="es-MX" dirty="0"/>
          </a:p>
        </p:txBody>
      </p:sp>
    </p:spTree>
    <p:extLst>
      <p:ext uri="{BB962C8B-B14F-4D97-AF65-F5344CB8AC3E}">
        <p14:creationId xmlns:p14="http://schemas.microsoft.com/office/powerpoint/2010/main" val="28316271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advTm="6000">
        <p14:prism/>
        <p:sndAc>
          <p:stSnd>
            <p:snd r:embed="rId13" name="cashreg.wav"/>
          </p:stSnd>
        </p:sndAc>
      </p:transition>
    </mc:Choice>
    <mc:Fallback xmlns="">
      <p:transition spd="slow" advTm="6000">
        <p:fade/>
        <p:sndAc>
          <p:stSnd>
            <p:snd r:embed="rId14" name="cashreg.wav"/>
          </p:stSnd>
        </p:sndAc>
      </p:transition>
    </mc:Fallback>
  </mc:AlternateConten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audio" Target="../media/audio1.wav"/><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rot="21091395">
            <a:off x="1371600" y="4221088"/>
            <a:ext cx="6400800" cy="1417712"/>
          </a:xfrm>
          <a:solidFill>
            <a:srgbClr val="FFC000"/>
          </a:solidFill>
          <a:ln>
            <a:solidFill>
              <a:schemeClr val="accent2">
                <a:lumMod val="75000"/>
              </a:schemeClr>
            </a:solidFill>
          </a:ln>
        </p:spPr>
        <p:txBody>
          <a:bodyPr>
            <a:normAutofit lnSpcReduction="10000"/>
          </a:bodyPr>
          <a:lstStyle/>
          <a:p>
            <a:r>
              <a:rPr lang="es-MX" sz="4800" dirty="0" smtClean="0">
                <a:solidFill>
                  <a:schemeClr val="tx1"/>
                </a:solidFill>
              </a:rPr>
              <a:t>María de la Luz Jiménez Lozano</a:t>
            </a:r>
            <a:endParaRPr lang="es-MX" sz="4800" dirty="0">
              <a:solidFill>
                <a:schemeClr val="tx1"/>
              </a:solidFill>
            </a:endParaRPr>
          </a:p>
        </p:txBody>
      </p:sp>
      <p:sp>
        <p:nvSpPr>
          <p:cNvPr id="2" name="1 Título"/>
          <p:cNvSpPr>
            <a:spLocks noGrp="1"/>
          </p:cNvSpPr>
          <p:nvPr>
            <p:ph type="ctrTitle"/>
          </p:nvPr>
        </p:nvSpPr>
        <p:spPr>
          <a:xfrm rot="20970059">
            <a:off x="107504" y="836712"/>
            <a:ext cx="8856984" cy="2880319"/>
          </a:xfrm>
          <a:solidFill>
            <a:schemeClr val="accent6">
              <a:lumMod val="75000"/>
            </a:schemeClr>
          </a:solidFill>
          <a:ln>
            <a:solidFill>
              <a:schemeClr val="accent2">
                <a:lumMod val="75000"/>
              </a:schemeClr>
            </a:solidFill>
          </a:ln>
        </p:spPr>
        <p:txBody>
          <a:bodyPr>
            <a:noAutofit/>
          </a:bodyPr>
          <a:lstStyle/>
          <a:p>
            <a:r>
              <a:rPr lang="es-MX" sz="6600" i="1" dirty="0" smtClean="0"/>
              <a:t>Aprendices de Maestros </a:t>
            </a:r>
            <a:br>
              <a:rPr lang="es-MX" sz="6600" i="1" dirty="0" smtClean="0"/>
            </a:br>
            <a:r>
              <a:rPr lang="es-MX" sz="6600" i="1" dirty="0" smtClean="0"/>
              <a:t>la construcción de sí</a:t>
            </a:r>
            <a:endParaRPr lang="es-MX" sz="6600" i="1" dirty="0"/>
          </a:p>
        </p:txBody>
      </p:sp>
      <p:pic>
        <p:nvPicPr>
          <p:cNvPr id="2050" name="Picture 2" descr="http://www.imagenesanimadas.net/Transportes/Trenes/trene02.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789286" y="5452177"/>
            <a:ext cx="5400600" cy="1388691"/>
          </a:xfrm>
          <a:prstGeom prst="rect">
            <a:avLst/>
          </a:prstGeom>
          <a:noFill/>
          <a:extLst>
            <a:ext uri="{909E8E84-426E-40DD-AFC4-6F175D3DCCD1}">
              <a14:hiddenFill xmlns:a14="http://schemas.microsoft.com/office/drawing/2010/main">
                <a:solidFill>
                  <a:srgbClr val="FFFFFF"/>
                </a:solidFill>
              </a14:hiddenFill>
            </a:ext>
          </a:extLst>
        </p:spPr>
      </p:pic>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F023DD42-AA64-4CBC-B65F-7BD301BC45C3}" type="slidenum">
              <a:rPr lang="es-MX" smtClean="0"/>
              <a:t>1</a:t>
            </a:fld>
            <a:endParaRPr lang="es-MX" dirty="0"/>
          </a:p>
        </p:txBody>
      </p:sp>
      <p:pic>
        <p:nvPicPr>
          <p:cNvPr id="2052" name="Picture 4" descr="C:\Users\mayra\Pictures\tittere-03.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23528" y="0"/>
            <a:ext cx="2088232" cy="1962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2373582"/>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2" name="cashreg.wav"/>
          </p:stSnd>
        </p:sndAc>
      </p:transition>
    </mc:Choice>
    <mc:Fallback xmlns="">
      <p:transition spd="slow" advTm="6000">
        <p:fade/>
        <p:sndAc>
          <p:stSnd>
            <p:snd r:embed="rId5" name="cashreg.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rot="21340444">
            <a:off x="685800" y="116633"/>
            <a:ext cx="7772400" cy="1440160"/>
          </a:xfrm>
          <a:solidFill>
            <a:srgbClr val="FFC000"/>
          </a:solidFill>
        </p:spPr>
        <p:txBody>
          <a:bodyPr>
            <a:noAutofit/>
          </a:bodyPr>
          <a:lstStyle/>
          <a:p>
            <a:r>
              <a:rPr lang="es-MX" sz="5400" b="1" i="1" dirty="0" smtClean="0"/>
              <a:t>¿Quién forma al educador?</a:t>
            </a:r>
            <a:endParaRPr lang="es-MX" sz="5400" b="1" i="1" dirty="0"/>
          </a:p>
        </p:txBody>
      </p:sp>
      <p:sp>
        <p:nvSpPr>
          <p:cNvPr id="3" name="2 Subtítulo"/>
          <p:cNvSpPr>
            <a:spLocks noGrp="1"/>
          </p:cNvSpPr>
          <p:nvPr>
            <p:ph type="subTitle" idx="1"/>
          </p:nvPr>
        </p:nvSpPr>
        <p:spPr>
          <a:xfrm rot="21296292">
            <a:off x="251520" y="1772816"/>
            <a:ext cx="8568952" cy="4824536"/>
          </a:xfrm>
          <a:solidFill>
            <a:schemeClr val="accent6">
              <a:lumMod val="60000"/>
              <a:lumOff val="40000"/>
            </a:schemeClr>
          </a:solidFill>
          <a:ln>
            <a:solidFill>
              <a:schemeClr val="accent6">
                <a:lumMod val="50000"/>
              </a:schemeClr>
            </a:solidFill>
          </a:ln>
        </p:spPr>
        <p:txBody>
          <a:bodyPr>
            <a:normAutofit fontScale="92500" lnSpcReduction="10000"/>
          </a:bodyPr>
          <a:lstStyle/>
          <a:p>
            <a:r>
              <a:rPr lang="es-MX" sz="3900" b="1" dirty="0" smtClean="0">
                <a:solidFill>
                  <a:schemeClr val="accent4">
                    <a:lumMod val="50000"/>
                  </a:schemeClr>
                </a:solidFill>
              </a:rPr>
              <a:t>	Uno de los objetivos planteados fue: “problematizar las prácticas como producciones culturales a fin de comprender las instituciones que los atraviesan,   las tramas en las que se articulan las pautas de gobernación de las </a:t>
            </a:r>
          </a:p>
          <a:p>
            <a:r>
              <a:rPr lang="es-MX" sz="3900" b="1" dirty="0" smtClean="0">
                <a:solidFill>
                  <a:schemeClr val="accent4">
                    <a:lumMod val="50000"/>
                  </a:schemeClr>
                </a:solidFill>
              </a:rPr>
              <a:t>políticas que configuran el campo de actuación y la producción de subjetividades”.</a:t>
            </a:r>
            <a:r>
              <a:rPr lang="es-MX" sz="3900" b="1" dirty="0" smtClean="0"/>
              <a:t> </a:t>
            </a:r>
          </a:p>
          <a:p>
            <a:endParaRPr lang="es-MX" sz="2800"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F023DD42-AA64-4CBC-B65F-7BD301BC45C3}" type="slidenum">
              <a:rPr lang="es-MX" smtClean="0"/>
              <a:t>2</a:t>
            </a:fld>
            <a:endParaRPr lang="es-MX" dirty="0"/>
          </a:p>
        </p:txBody>
      </p:sp>
      <p:pic>
        <p:nvPicPr>
          <p:cNvPr id="3079" name="Picture 7" descr="C:\Users\mayra\Pictures\profesor-15.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188640"/>
            <a:ext cx="1691680" cy="1872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7872935"/>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2" name="cashreg.wav"/>
          </p:stSnd>
        </p:sndAc>
      </p:transition>
    </mc:Choice>
    <mc:Fallback xmlns="">
      <p:transition spd="slow" advTm="6000">
        <p:fade/>
        <p:sndAc>
          <p:stSnd>
            <p:snd r:embed="rId4" name="cashreg.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solidFill>
            <a:schemeClr val="accent6">
              <a:lumMod val="60000"/>
              <a:lumOff val="40000"/>
            </a:schemeClr>
          </a:solidFill>
        </p:spPr>
        <p:txBody>
          <a:bodyPr>
            <a:normAutofit/>
          </a:bodyPr>
          <a:lstStyle/>
          <a:p>
            <a:r>
              <a:rPr lang="es-MX" sz="4800" b="1" i="1" dirty="0" smtClean="0"/>
              <a:t>Parte introductoria</a:t>
            </a:r>
            <a:endParaRPr lang="es-MX" sz="4800" b="1" i="1" dirty="0"/>
          </a:p>
        </p:txBody>
      </p:sp>
      <p:sp>
        <p:nvSpPr>
          <p:cNvPr id="3" name="2 Marcador de contenido"/>
          <p:cNvSpPr>
            <a:spLocks noGrp="1"/>
          </p:cNvSpPr>
          <p:nvPr>
            <p:ph idx="1"/>
          </p:nvPr>
        </p:nvSpPr>
        <p:spPr>
          <a:xfrm rot="579548">
            <a:off x="457200" y="1600200"/>
            <a:ext cx="8229600" cy="4525963"/>
          </a:xfrm>
          <a:solidFill>
            <a:schemeClr val="accent6"/>
          </a:solidFill>
          <a:ln>
            <a:solidFill>
              <a:schemeClr val="accent6">
                <a:lumMod val="50000"/>
              </a:schemeClr>
            </a:solidFill>
          </a:ln>
        </p:spPr>
        <p:txBody>
          <a:bodyPr>
            <a:normAutofit lnSpcReduction="10000"/>
          </a:bodyPr>
          <a:lstStyle/>
          <a:p>
            <a:pPr algn="ctr"/>
            <a:r>
              <a:rPr lang="es-MX" dirty="0"/>
              <a:t>S</a:t>
            </a:r>
            <a:r>
              <a:rPr lang="es-MX" dirty="0" smtClean="0"/>
              <a:t>e contextualizan puntualmente las políticas de formación docente y se pone, </a:t>
            </a:r>
          </a:p>
          <a:p>
            <a:pPr algn="ctr"/>
            <a:r>
              <a:rPr lang="es-MX" dirty="0"/>
              <a:t>E</a:t>
            </a:r>
            <a:r>
              <a:rPr lang="es-MX" dirty="0" smtClean="0"/>
              <a:t>l énfasis en los actuales procesos de profesionalización  que a partir de 1992 introducen nuevos discursos sobre el papel del docente con conceptos muy ligados al mundo empresarial, como la gestión, la evaluación, la autonomía, la calidad, la rendición de cuentas y el trabajo en equipo.</a:t>
            </a:r>
            <a:endParaRPr lang="es-MX" dirty="0"/>
          </a:p>
        </p:txBody>
      </p:sp>
      <p:pic>
        <p:nvPicPr>
          <p:cNvPr id="4100" name="Picture 4" descr="http://www.imagenesanimadas.net/Profesiones/Profesores/profesor-16.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741019">
            <a:off x="29904" y="5038724"/>
            <a:ext cx="2453864" cy="1819276"/>
          </a:xfrm>
          <a:prstGeom prst="rect">
            <a:avLst/>
          </a:prstGeom>
          <a:noFill/>
          <a:extLst>
            <a:ext uri="{909E8E84-426E-40DD-AFC4-6F175D3DCCD1}">
              <a14:hiddenFill xmlns:a14="http://schemas.microsoft.com/office/drawing/2010/main">
                <a:solidFill>
                  <a:srgbClr val="FFFFFF"/>
                </a:solidFill>
              </a14:hiddenFill>
            </a:ext>
          </a:extLst>
        </p:spPr>
      </p:pic>
      <p:sp>
        <p:nvSpPr>
          <p:cNvPr id="5" name="4 Marcador de número de diapositiva"/>
          <p:cNvSpPr>
            <a:spLocks noGrp="1"/>
          </p:cNvSpPr>
          <p:nvPr>
            <p:ph type="sldNum" sz="quarter" idx="12"/>
          </p:nvPr>
        </p:nvSpPr>
        <p:spPr/>
        <p:txBody>
          <a:bodyPr/>
          <a:lstStyle/>
          <a:p>
            <a:fld id="{F023DD42-AA64-4CBC-B65F-7BD301BC45C3}" type="slidenum">
              <a:rPr lang="es-MX" smtClean="0"/>
              <a:t>3</a:t>
            </a:fld>
            <a:endParaRPr lang="es-MX" dirty="0"/>
          </a:p>
        </p:txBody>
      </p:sp>
    </p:spTree>
    <p:extLst>
      <p:ext uri="{BB962C8B-B14F-4D97-AF65-F5344CB8AC3E}">
        <p14:creationId xmlns:p14="http://schemas.microsoft.com/office/powerpoint/2010/main" val="2911483857"/>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2" name="cashreg.wav"/>
          </p:stSnd>
        </p:sndAc>
      </p:transition>
    </mc:Choice>
    <mc:Fallback xmlns="">
      <p:transition spd="slow" advTm="6000">
        <p:fade/>
        <p:sndAc>
          <p:stSnd>
            <p:snd r:embed="rId4" name="cashreg.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rot="21040048">
            <a:off x="522266" y="1327287"/>
            <a:ext cx="8229600" cy="4877448"/>
          </a:xfrm>
          <a:solidFill>
            <a:schemeClr val="accent5">
              <a:lumMod val="60000"/>
              <a:lumOff val="40000"/>
            </a:schemeClr>
          </a:solidFill>
          <a:ln>
            <a:solidFill>
              <a:schemeClr val="accent4">
                <a:lumMod val="75000"/>
              </a:schemeClr>
            </a:solidFill>
          </a:ln>
        </p:spPr>
        <p:txBody>
          <a:bodyPr>
            <a:normAutofit/>
          </a:bodyPr>
          <a:lstStyle/>
          <a:p>
            <a:r>
              <a:rPr lang="es-MX" dirty="0" smtClean="0"/>
              <a:t>El texto en primer lugar, destaca la importancia que en este tipo de investigaciones tienen las voces y vivencias de los principales actores –tanto los estudiantes normalistas</a:t>
            </a:r>
          </a:p>
          <a:p>
            <a:r>
              <a:rPr lang="es-MX" dirty="0" smtClean="0"/>
              <a:t> como sus tutores (maestros en servicio) y los asesores (formadores de docentes)– a través de sus narrativas,</a:t>
            </a:r>
            <a:endParaRPr lang="es-MX" dirty="0"/>
          </a:p>
        </p:txBody>
      </p:sp>
      <p:pic>
        <p:nvPicPr>
          <p:cNvPr id="5124" name="Picture 4" descr="http://www.imagenesanimadas.net/Profesiones/Profesores/profesor-17.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95536" y="260649"/>
            <a:ext cx="2448272" cy="1331616"/>
          </a:xfrm>
          <a:prstGeom prst="rect">
            <a:avLst/>
          </a:prstGeom>
          <a:noFill/>
          <a:extLst>
            <a:ext uri="{909E8E84-426E-40DD-AFC4-6F175D3DCCD1}">
              <a14:hiddenFill xmlns:a14="http://schemas.microsoft.com/office/drawing/2010/main">
                <a:solidFill>
                  <a:srgbClr val="FFFFFF"/>
                </a:solidFill>
              </a14:hiddenFill>
            </a:ext>
          </a:extLst>
        </p:spPr>
      </p:pic>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F023DD42-AA64-4CBC-B65F-7BD301BC45C3}" type="slidenum">
              <a:rPr lang="es-MX" smtClean="0"/>
              <a:t>4</a:t>
            </a:fld>
            <a:endParaRPr lang="es-MX" dirty="0"/>
          </a:p>
        </p:txBody>
      </p:sp>
    </p:spTree>
    <p:extLst>
      <p:ext uri="{BB962C8B-B14F-4D97-AF65-F5344CB8AC3E}">
        <p14:creationId xmlns:p14="http://schemas.microsoft.com/office/powerpoint/2010/main" val="3048234509"/>
      </p:ext>
    </p:extLst>
  </p:cSld>
  <p:clrMapOvr>
    <a:masterClrMapping/>
  </p:clrMapOvr>
  <mc:AlternateContent xmlns:mc="http://schemas.openxmlformats.org/markup-compatibility/2006">
    <mc:Choice xmlns:p14="http://schemas.microsoft.com/office/powerpoint/2010/main" Requires="p14">
      <p:transition spd="slow" p14:dur="1200">
        <p14:prism/>
        <p:sndAc>
          <p:stSnd>
            <p:snd r:embed="rId2" name="cashreg.wav"/>
          </p:stSnd>
        </p:sndAc>
      </p:transition>
    </mc:Choice>
    <mc:Fallback>
      <p:transition spd="slow">
        <p:fade/>
        <p:sndAc>
          <p:stSnd>
            <p:snd r:embed="rId2" name="cashreg.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rot="21351512">
            <a:off x="457200" y="1600200"/>
            <a:ext cx="8229600" cy="4525963"/>
          </a:xfrm>
          <a:solidFill>
            <a:schemeClr val="accent3"/>
          </a:solidFill>
          <a:ln>
            <a:solidFill>
              <a:schemeClr val="accent2">
                <a:lumMod val="75000"/>
              </a:schemeClr>
            </a:solidFill>
          </a:ln>
        </p:spPr>
        <p:txBody>
          <a:bodyPr>
            <a:normAutofit/>
          </a:bodyPr>
          <a:lstStyle/>
          <a:p>
            <a:r>
              <a:rPr lang="es-MX" sz="3600" b="1" i="1" dirty="0"/>
              <a:t>M</a:t>
            </a:r>
            <a:r>
              <a:rPr lang="es-MX" sz="3600" b="1" i="1" dirty="0" smtClean="0"/>
              <a:t>ediante las cuales se tejen las tramas de las relaciones que los practicantes establecen consigo mismos,    con sus tutores    y con sus asesores, así como con el contexto institucional y con los alumnos con quienes realizan sus prácticas.</a:t>
            </a:r>
            <a:endParaRPr lang="es-MX" sz="3600" b="1" i="1" dirty="0"/>
          </a:p>
        </p:txBody>
      </p:sp>
      <p:pic>
        <p:nvPicPr>
          <p:cNvPr id="6148" name="Picture 4" descr="http://www.imagenesanimadas.net/Personas/Familias/Familia-0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116632"/>
            <a:ext cx="3384376" cy="1584176"/>
          </a:xfrm>
          <a:prstGeom prst="rect">
            <a:avLst/>
          </a:prstGeom>
          <a:noFill/>
          <a:extLst>
            <a:ext uri="{909E8E84-426E-40DD-AFC4-6F175D3DCCD1}">
              <a14:hiddenFill xmlns:a14="http://schemas.microsoft.com/office/drawing/2010/main">
                <a:solidFill>
                  <a:srgbClr val="FFFFFF"/>
                </a:solidFill>
              </a14:hiddenFill>
            </a:ext>
          </a:extLst>
        </p:spPr>
      </p:pic>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F023DD42-AA64-4CBC-B65F-7BD301BC45C3}" type="slidenum">
              <a:rPr lang="es-MX" smtClean="0"/>
              <a:t>5</a:t>
            </a:fld>
            <a:endParaRPr lang="es-MX" dirty="0"/>
          </a:p>
        </p:txBody>
      </p:sp>
    </p:spTree>
    <p:extLst>
      <p:ext uri="{BB962C8B-B14F-4D97-AF65-F5344CB8AC3E}">
        <p14:creationId xmlns:p14="http://schemas.microsoft.com/office/powerpoint/2010/main" val="2075479191"/>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2" name="cashreg.wav"/>
          </p:stSnd>
        </p:sndAc>
      </p:transition>
    </mc:Choice>
    <mc:Fallback xmlns="">
      <p:transition spd="slow" advTm="6000">
        <p:fade/>
        <p:sndAc>
          <p:stSnd>
            <p:snd r:embed="rId4" name="cashreg.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rot="21094230">
            <a:off x="457200" y="274638"/>
            <a:ext cx="8229600" cy="1143000"/>
          </a:xfrm>
        </p:spPr>
        <p:txBody>
          <a:bodyPr>
            <a:normAutofit/>
          </a:bodyPr>
          <a:lstStyle/>
          <a:p>
            <a:r>
              <a:rPr lang="es-MX" sz="5400" i="1" dirty="0" smtClean="0"/>
              <a:t>Conceptos clave</a:t>
            </a:r>
            <a:endParaRPr lang="es-MX" sz="5400" i="1" dirty="0"/>
          </a:p>
        </p:txBody>
      </p:sp>
      <p:sp>
        <p:nvSpPr>
          <p:cNvPr id="3" name="2 Marcador de contenido"/>
          <p:cNvSpPr>
            <a:spLocks noGrp="1"/>
          </p:cNvSpPr>
          <p:nvPr>
            <p:ph idx="1"/>
          </p:nvPr>
        </p:nvSpPr>
        <p:spPr>
          <a:solidFill>
            <a:schemeClr val="accent2">
              <a:lumMod val="40000"/>
              <a:lumOff val="60000"/>
            </a:schemeClr>
          </a:solidFill>
        </p:spPr>
        <p:txBody>
          <a:bodyPr>
            <a:normAutofit fontScale="92500" lnSpcReduction="20000"/>
          </a:bodyPr>
          <a:lstStyle/>
          <a:p>
            <a:r>
              <a:rPr lang="es-MX" dirty="0"/>
              <a:t>C</a:t>
            </a:r>
            <a:r>
              <a:rPr lang="es-MX" dirty="0" smtClean="0"/>
              <a:t>onceptos clave como  habitus, </a:t>
            </a:r>
          </a:p>
          <a:p>
            <a:r>
              <a:rPr lang="es-MX" dirty="0" err="1"/>
              <a:t>E</a:t>
            </a:r>
            <a:r>
              <a:rPr lang="es-MX" dirty="0" err="1" smtClean="0"/>
              <a:t>thos</a:t>
            </a:r>
            <a:r>
              <a:rPr lang="es-MX" dirty="0" smtClean="0"/>
              <a:t>, anclajes, regímenes de verdad, dispositivos, gobernabilidad y profesionalidad,</a:t>
            </a:r>
          </a:p>
          <a:p>
            <a:r>
              <a:rPr lang="es-MX" dirty="0"/>
              <a:t>C</a:t>
            </a:r>
            <a:r>
              <a:rPr lang="es-MX" dirty="0" smtClean="0"/>
              <a:t>omo la aplicación de principios teóricos y las competencias técnicas e instrumentales), pero también se retoman :</a:t>
            </a:r>
          </a:p>
          <a:p>
            <a:r>
              <a:rPr lang="es-MX" dirty="0"/>
              <a:t>L</a:t>
            </a:r>
            <a:r>
              <a:rPr lang="es-MX" dirty="0" smtClean="0"/>
              <a:t>a planeación y los saberes necesarios (el manejo grupal, </a:t>
            </a:r>
          </a:p>
          <a:p>
            <a:r>
              <a:rPr lang="es-MX" dirty="0"/>
              <a:t>L</a:t>
            </a:r>
            <a:r>
              <a:rPr lang="es-MX" dirty="0" smtClean="0"/>
              <a:t>as relaciones con padres y autoridades y la formación con otros profesores, entre otros) como condición de éxito</a:t>
            </a:r>
          </a:p>
        </p:txBody>
      </p:sp>
      <p:pic>
        <p:nvPicPr>
          <p:cNvPr id="7172" name="Picture 4" descr="http://www.imagenesanimadas.net/Profesiones/Profesores/profesor-13.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99592" y="81146"/>
            <a:ext cx="1872208" cy="1368152"/>
          </a:xfrm>
          <a:prstGeom prst="rect">
            <a:avLst/>
          </a:prstGeom>
          <a:noFill/>
          <a:extLst>
            <a:ext uri="{909E8E84-426E-40DD-AFC4-6F175D3DCCD1}">
              <a14:hiddenFill xmlns:a14="http://schemas.microsoft.com/office/drawing/2010/main">
                <a:solidFill>
                  <a:srgbClr val="FFFFFF"/>
                </a:solidFill>
              </a14:hiddenFill>
            </a:ext>
          </a:extLst>
        </p:spPr>
      </p:pic>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F023DD42-AA64-4CBC-B65F-7BD301BC45C3}" type="slidenum">
              <a:rPr lang="es-MX" smtClean="0"/>
              <a:t>6</a:t>
            </a:fld>
            <a:endParaRPr lang="es-MX" dirty="0"/>
          </a:p>
        </p:txBody>
      </p:sp>
    </p:spTree>
    <p:extLst>
      <p:ext uri="{BB962C8B-B14F-4D97-AF65-F5344CB8AC3E}">
        <p14:creationId xmlns:p14="http://schemas.microsoft.com/office/powerpoint/2010/main" val="3149703225"/>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2" name="cashreg.wav"/>
          </p:stSnd>
        </p:sndAc>
      </p:transition>
    </mc:Choice>
    <mc:Fallback xmlns="">
      <p:transition spd="slow" advTm="6000">
        <p:fade/>
        <p:sndAc>
          <p:stSnd>
            <p:snd r:embed="rId4" name="cashreg.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noAutofit/>
          </a:bodyPr>
          <a:lstStyle/>
          <a:p>
            <a:r>
              <a:rPr lang="es-MX" b="1" i="1" dirty="0" smtClean="0"/>
              <a:t>Este estudio de los autores:</a:t>
            </a:r>
            <a:endParaRPr lang="es-MX" b="1" i="1" dirty="0"/>
          </a:p>
        </p:txBody>
      </p:sp>
      <p:sp>
        <p:nvSpPr>
          <p:cNvPr id="3" name="2 Marcador de contenido"/>
          <p:cNvSpPr>
            <a:spLocks noGrp="1"/>
          </p:cNvSpPr>
          <p:nvPr>
            <p:ph idx="1"/>
          </p:nvPr>
        </p:nvSpPr>
        <p:spPr>
          <a:xfrm rot="21399551">
            <a:off x="457200" y="1340768"/>
            <a:ext cx="8579296" cy="5328592"/>
          </a:xfrm>
          <a:solidFill>
            <a:schemeClr val="accent5">
              <a:lumMod val="40000"/>
              <a:lumOff val="60000"/>
            </a:schemeClr>
          </a:solidFill>
          <a:ln>
            <a:solidFill>
              <a:schemeClr val="tx2">
                <a:lumMod val="75000"/>
              </a:schemeClr>
            </a:solidFill>
          </a:ln>
        </p:spPr>
        <p:txBody>
          <a:bodyPr>
            <a:noAutofit/>
          </a:bodyPr>
          <a:lstStyle/>
          <a:p>
            <a:r>
              <a:rPr lang="es-MX" sz="3600" i="1" dirty="0" smtClean="0"/>
              <a:t>¿ </a:t>
            </a:r>
            <a:r>
              <a:rPr lang="es-MX" sz="3600" i="1" dirty="0"/>
              <a:t>C</a:t>
            </a:r>
            <a:r>
              <a:rPr lang="es-MX" sz="3600" i="1" dirty="0" smtClean="0"/>
              <a:t>onducirán a los alumnos a adaptarse </a:t>
            </a:r>
          </a:p>
          <a:p>
            <a:pPr marL="0" indent="0">
              <a:buNone/>
            </a:pPr>
            <a:r>
              <a:rPr lang="es-MX" sz="3600" i="1" dirty="0" smtClean="0"/>
              <a:t>y someterse inevitablemente a los modelos de enseñanza dominantes? </a:t>
            </a:r>
          </a:p>
          <a:p>
            <a:r>
              <a:rPr lang="es-MX" sz="3600" i="1" dirty="0" smtClean="0"/>
              <a:t>¿Hasta qué punto estos factores influirán </a:t>
            </a:r>
          </a:p>
          <a:p>
            <a:pPr marL="0" indent="0">
              <a:buNone/>
            </a:pPr>
            <a:r>
              <a:rPr lang="es-MX" sz="3600" i="1" dirty="0" smtClean="0"/>
              <a:t>para que los ahora practicantes, una vez que se incorporen como maestros de servicio, renuncien paulatinamente a </a:t>
            </a:r>
          </a:p>
          <a:p>
            <a:pPr marL="0" indent="0">
              <a:buNone/>
            </a:pPr>
            <a:r>
              <a:rPr lang="es-MX" sz="3600" i="1" dirty="0" smtClean="0"/>
              <a:t>su compromiso inicial? </a:t>
            </a:r>
            <a:endParaRPr lang="es-MX" sz="3600" i="1"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F023DD42-AA64-4CBC-B65F-7BD301BC45C3}" type="slidenum">
              <a:rPr lang="es-MX" smtClean="0"/>
              <a:t>7</a:t>
            </a:fld>
            <a:endParaRPr lang="es-MX" dirty="0"/>
          </a:p>
        </p:txBody>
      </p:sp>
      <p:pic>
        <p:nvPicPr>
          <p:cNvPr id="8199" name="Picture 7" descr="C:\Users\mayra\Pictures\cometa-07.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8580" y="0"/>
            <a:ext cx="1564871"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6081468"/>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2" name="cashreg.wav"/>
          </p:stSnd>
        </p:sndAc>
      </p:transition>
    </mc:Choice>
    <mc:Fallback xmlns="">
      <p:transition spd="slow" advTm="6000">
        <p:fade/>
        <p:sndAc>
          <p:stSnd>
            <p:snd r:embed="rId4" name="cashreg.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52736"/>
            <a:ext cx="8435280" cy="5805264"/>
          </a:xfrm>
          <a:solidFill>
            <a:schemeClr val="accent3"/>
          </a:solidFill>
        </p:spPr>
        <p:txBody>
          <a:bodyPr>
            <a:noAutofit/>
          </a:bodyPr>
          <a:lstStyle/>
          <a:p>
            <a:r>
              <a:rPr lang="es-MX" b="1" i="1" dirty="0" smtClean="0"/>
              <a:t>¿Será todo esto un impedimento </a:t>
            </a:r>
          </a:p>
          <a:p>
            <a:pPr marL="0" indent="0">
              <a:buNone/>
            </a:pPr>
            <a:r>
              <a:rPr lang="es-MX" b="1" i="1" dirty="0" smtClean="0"/>
              <a:t>para mejorar las prácticas docentes de las futuras generaciones de maestros?</a:t>
            </a:r>
          </a:p>
          <a:p>
            <a:r>
              <a:rPr lang="es-MX" b="1" i="1" dirty="0" smtClean="0"/>
              <a:t>¿Bajo qué criterios cabría potenciar uno u otro </a:t>
            </a:r>
          </a:p>
          <a:p>
            <a:pPr marL="0" indent="0">
              <a:buNone/>
            </a:pPr>
            <a:r>
              <a:rPr lang="es-MX" b="1" i="1" dirty="0" smtClean="0"/>
              <a:t>enfoque para que los profesores de docentes propicien deliberaciones entre ellos y contribuyan a desarrollar la autonomía profesional de sus alumnos? </a:t>
            </a:r>
          </a:p>
          <a:p>
            <a:pPr marL="0" indent="0">
              <a:buNone/>
            </a:pPr>
            <a:r>
              <a:rPr lang="es-MX" b="1" i="1" dirty="0" smtClean="0"/>
              <a:t>¿Cómo ir más allá</a:t>
            </a:r>
          </a:p>
          <a:p>
            <a:pPr marL="0" indent="0">
              <a:buNone/>
            </a:pPr>
            <a:r>
              <a:rPr lang="es-MX" b="1" i="1" dirty="0" smtClean="0"/>
              <a:t>de la socialización adaptativa en la práctica docente?</a:t>
            </a:r>
            <a:endParaRPr lang="es-MX" b="1" i="1"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F023DD42-AA64-4CBC-B65F-7BD301BC45C3}" type="slidenum">
              <a:rPr lang="es-MX" smtClean="0"/>
              <a:t>8</a:t>
            </a:fld>
            <a:endParaRPr lang="es-MX" dirty="0"/>
          </a:p>
        </p:txBody>
      </p:sp>
      <p:pic>
        <p:nvPicPr>
          <p:cNvPr id="1032" name="Picture 8" descr="C:\Users\mayra\Pictures\juguetes-02.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243408"/>
            <a:ext cx="2195736" cy="2088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596520"/>
      </p:ext>
    </p:extLst>
  </p:cSld>
  <p:clrMapOvr>
    <a:masterClrMapping/>
  </p:clrMapOvr>
  <mc:AlternateContent xmlns:mc="http://schemas.openxmlformats.org/markup-compatibility/2006" xmlns:p14="http://schemas.microsoft.com/office/powerpoint/2010/main">
    <mc:Choice Requires="p14">
      <p:transition spd="slow" p14:dur="1200" advTm="6000">
        <p14:prism/>
        <p:sndAc>
          <p:stSnd>
            <p:snd r:embed="rId2" name="cashreg.wav"/>
          </p:stSnd>
        </p:sndAc>
      </p:transition>
    </mc:Choice>
    <mc:Fallback xmlns="">
      <p:transition spd="slow" advTm="6000">
        <p:fade/>
        <p:sndAc>
          <p:stSnd>
            <p:snd r:embed="rId4" name="cashreg.wav"/>
          </p:stSnd>
        </p:sndAc>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368</Words>
  <Application>Microsoft Office PowerPoint</Application>
  <PresentationFormat>Presentación en pantalla (4:3)</PresentationFormat>
  <Paragraphs>37</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Aprendices de Maestros  la construcción de sí</vt:lpstr>
      <vt:lpstr>¿Quién forma al educador?</vt:lpstr>
      <vt:lpstr>Parte introductoria</vt:lpstr>
      <vt:lpstr>Presentación de PowerPoint</vt:lpstr>
      <vt:lpstr>Presentación de PowerPoint</vt:lpstr>
      <vt:lpstr>Conceptos clave</vt:lpstr>
      <vt:lpstr>Este estudio de los autores: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Aprendices de Maestros  la construcción de sí</dc:title>
  <dc:creator>mayra</dc:creator>
  <cp:lastModifiedBy>mayra</cp:lastModifiedBy>
  <cp:revision>11</cp:revision>
  <dcterms:created xsi:type="dcterms:W3CDTF">2012-10-29T01:30:06Z</dcterms:created>
  <dcterms:modified xsi:type="dcterms:W3CDTF">2012-10-29T15:33:22Z</dcterms:modified>
</cp:coreProperties>
</file>