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274" r:id="rId3"/>
    <p:sldId id="270" r:id="rId4"/>
    <p:sldId id="256" r:id="rId5"/>
    <p:sldId id="257" r:id="rId6"/>
    <p:sldId id="267" r:id="rId7"/>
    <p:sldId id="26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1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F190A4-26EE-48A8-A200-1F0C16A2C0C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81D7BBE-35B9-4A45-B9D3-2FE7C889F758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MX" sz="2000" b="1" dirty="0" smtClean="0"/>
            <a:t>Finalidad: ofrecer elementos suficientes y oportunos </a:t>
          </a:r>
          <a:endParaRPr lang="es-MX" sz="2000" b="1" dirty="0"/>
        </a:p>
      </dgm:t>
    </dgm:pt>
    <dgm:pt modelId="{4FBEF8E3-EF74-4A99-B52C-5C3167F5A98A}" type="parTrans" cxnId="{3D6F09DA-8FD4-4771-936F-FFC50FB55389}">
      <dgm:prSet/>
      <dgm:spPr/>
      <dgm:t>
        <a:bodyPr/>
        <a:lstStyle/>
        <a:p>
          <a:endParaRPr lang="es-MX"/>
        </a:p>
      </dgm:t>
    </dgm:pt>
    <dgm:pt modelId="{ECE5C3AA-96B9-4CD9-82B4-A3F0722F7A19}" type="sibTrans" cxnId="{3D6F09DA-8FD4-4771-936F-FFC50FB55389}">
      <dgm:prSet/>
      <dgm:spPr/>
      <dgm:t>
        <a:bodyPr/>
        <a:lstStyle/>
        <a:p>
          <a:endParaRPr lang="es-MX"/>
        </a:p>
      </dgm:t>
    </dgm:pt>
    <dgm:pt modelId="{E0FCEC1C-5AEF-43E5-8F16-3FA3A6BCB01A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sz="1800" b="1" dirty="0" smtClean="0">
              <a:solidFill>
                <a:schemeClr val="tx1"/>
              </a:solidFill>
            </a:rPr>
            <a:t>Relacionados con capacidades, habilidades, dificultades, gustos e interés del niño</a:t>
          </a:r>
          <a:endParaRPr lang="es-MX" sz="1800" b="1" dirty="0">
            <a:solidFill>
              <a:schemeClr val="tx1"/>
            </a:solidFill>
          </a:endParaRPr>
        </a:p>
      </dgm:t>
    </dgm:pt>
    <dgm:pt modelId="{60D208A7-911F-4C7E-8ACB-C5010D1F7283}" type="parTrans" cxnId="{1DE6E224-84B7-4406-B7AD-F5F62F195B49}">
      <dgm:prSet/>
      <dgm:spPr/>
      <dgm:t>
        <a:bodyPr/>
        <a:lstStyle/>
        <a:p>
          <a:endParaRPr lang="es-MX"/>
        </a:p>
      </dgm:t>
    </dgm:pt>
    <dgm:pt modelId="{BB964D88-78E3-401E-9EA2-81FB7CEDABE7}" type="sibTrans" cxnId="{1DE6E224-84B7-4406-B7AD-F5F62F195B49}">
      <dgm:prSet/>
      <dgm:spPr/>
      <dgm:t>
        <a:bodyPr/>
        <a:lstStyle/>
        <a:p>
          <a:endParaRPr lang="es-MX"/>
        </a:p>
      </dgm:t>
    </dgm:pt>
    <dgm:pt modelId="{BDF9B94E-F161-49CD-AFF1-324438C58AD0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MX" sz="2000" b="1" dirty="0" smtClean="0">
              <a:solidFill>
                <a:schemeClr val="tx2">
                  <a:lumMod val="75000"/>
                </a:schemeClr>
              </a:solidFill>
            </a:rPr>
            <a:t>Determinar las adecuaciones curriculares pertinentes</a:t>
          </a:r>
          <a:endParaRPr lang="es-MX" sz="2000" b="1" dirty="0">
            <a:solidFill>
              <a:schemeClr val="tx2">
                <a:lumMod val="75000"/>
              </a:schemeClr>
            </a:solidFill>
          </a:endParaRPr>
        </a:p>
      </dgm:t>
    </dgm:pt>
    <dgm:pt modelId="{A9885C2A-5263-4ED5-986C-3EA9E82B0336}" type="parTrans" cxnId="{2FC5F5FA-4044-48CF-9A70-E319BB516691}">
      <dgm:prSet/>
      <dgm:spPr/>
      <dgm:t>
        <a:bodyPr/>
        <a:lstStyle/>
        <a:p>
          <a:endParaRPr lang="es-MX"/>
        </a:p>
      </dgm:t>
    </dgm:pt>
    <dgm:pt modelId="{969CFF3D-335B-4C9D-ADA6-BBBE3A696399}" type="sibTrans" cxnId="{2FC5F5FA-4044-48CF-9A70-E319BB516691}">
      <dgm:prSet/>
      <dgm:spPr/>
      <dgm:t>
        <a:bodyPr/>
        <a:lstStyle/>
        <a:p>
          <a:endParaRPr lang="es-MX"/>
        </a:p>
      </dgm:t>
    </dgm:pt>
    <dgm:pt modelId="{B20AF4ED-8893-4567-A59A-167A32CE4153}" type="pres">
      <dgm:prSet presAssocID="{4EF190A4-26EE-48A8-A200-1F0C16A2C0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EEFAA58-2732-4D1A-91D9-B3C6657959C6}" type="pres">
      <dgm:prSet presAssocID="{481D7BBE-35B9-4A45-B9D3-2FE7C889F75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664ED2-0F5A-47FA-84A6-1861DC0AAB20}" type="pres">
      <dgm:prSet presAssocID="{ECE5C3AA-96B9-4CD9-82B4-A3F0722F7A19}" presName="sibTrans" presStyleLbl="sibTrans2D1" presStyleIdx="0" presStyleCnt="3"/>
      <dgm:spPr/>
      <dgm:t>
        <a:bodyPr/>
        <a:lstStyle/>
        <a:p>
          <a:endParaRPr lang="es-MX"/>
        </a:p>
      </dgm:t>
    </dgm:pt>
    <dgm:pt modelId="{FCB259F8-6EA1-4D8B-8017-9AE67DDBE1B2}" type="pres">
      <dgm:prSet presAssocID="{ECE5C3AA-96B9-4CD9-82B4-A3F0722F7A19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D5D9F806-81CA-41C7-BB2B-DB1F2BEAF12E}" type="pres">
      <dgm:prSet presAssocID="{E0FCEC1C-5AEF-43E5-8F16-3FA3A6BCB01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A662F4-4526-496E-833C-DAE5B6268252}" type="pres">
      <dgm:prSet presAssocID="{BB964D88-78E3-401E-9EA2-81FB7CEDABE7}" presName="sibTrans" presStyleLbl="sibTrans2D1" presStyleIdx="1" presStyleCnt="3"/>
      <dgm:spPr/>
      <dgm:t>
        <a:bodyPr/>
        <a:lstStyle/>
        <a:p>
          <a:endParaRPr lang="es-MX"/>
        </a:p>
      </dgm:t>
    </dgm:pt>
    <dgm:pt modelId="{0F40C506-8E9A-4362-9642-0E45E0426EAB}" type="pres">
      <dgm:prSet presAssocID="{BB964D88-78E3-401E-9EA2-81FB7CEDABE7}" presName="connectorText" presStyleLbl="sibTrans2D1" presStyleIdx="1" presStyleCnt="3"/>
      <dgm:spPr/>
      <dgm:t>
        <a:bodyPr/>
        <a:lstStyle/>
        <a:p>
          <a:endParaRPr lang="es-MX"/>
        </a:p>
      </dgm:t>
    </dgm:pt>
    <dgm:pt modelId="{1E80C821-3379-4113-90C2-47915A8FBC6E}" type="pres">
      <dgm:prSet presAssocID="{BDF9B94E-F161-49CD-AFF1-324438C58AD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E9376E-DAE4-495B-B2DE-EF7DD834B93E}" type="pres">
      <dgm:prSet presAssocID="{969CFF3D-335B-4C9D-ADA6-BBBE3A696399}" presName="sibTrans" presStyleLbl="sibTrans2D1" presStyleIdx="2" presStyleCnt="3"/>
      <dgm:spPr/>
      <dgm:t>
        <a:bodyPr/>
        <a:lstStyle/>
        <a:p>
          <a:endParaRPr lang="es-MX"/>
        </a:p>
      </dgm:t>
    </dgm:pt>
    <dgm:pt modelId="{4E3A4748-1255-47BA-8893-D558A18BAE63}" type="pres">
      <dgm:prSet presAssocID="{969CFF3D-335B-4C9D-ADA6-BBBE3A696399}" presName="connectorText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A612261B-FFFB-4C0F-B5FE-E424D6BA969D}" type="presOf" srcId="{4EF190A4-26EE-48A8-A200-1F0C16A2C0C4}" destId="{B20AF4ED-8893-4567-A59A-167A32CE4153}" srcOrd="0" destOrd="0" presId="urn:microsoft.com/office/officeart/2005/8/layout/cycle7"/>
    <dgm:cxn modelId="{59F9143A-3374-496D-8D82-2607846B354F}" type="presOf" srcId="{ECE5C3AA-96B9-4CD9-82B4-A3F0722F7A19}" destId="{B6664ED2-0F5A-47FA-84A6-1861DC0AAB20}" srcOrd="0" destOrd="0" presId="urn:microsoft.com/office/officeart/2005/8/layout/cycle7"/>
    <dgm:cxn modelId="{1DE6E224-84B7-4406-B7AD-F5F62F195B49}" srcId="{4EF190A4-26EE-48A8-A200-1F0C16A2C0C4}" destId="{E0FCEC1C-5AEF-43E5-8F16-3FA3A6BCB01A}" srcOrd="1" destOrd="0" parTransId="{60D208A7-911F-4C7E-8ACB-C5010D1F7283}" sibTransId="{BB964D88-78E3-401E-9EA2-81FB7CEDABE7}"/>
    <dgm:cxn modelId="{2FC5F5FA-4044-48CF-9A70-E319BB516691}" srcId="{4EF190A4-26EE-48A8-A200-1F0C16A2C0C4}" destId="{BDF9B94E-F161-49CD-AFF1-324438C58AD0}" srcOrd="2" destOrd="0" parTransId="{A9885C2A-5263-4ED5-986C-3EA9E82B0336}" sibTransId="{969CFF3D-335B-4C9D-ADA6-BBBE3A696399}"/>
    <dgm:cxn modelId="{EB1744C2-4FD8-4A0D-932F-FAD897DDF2A7}" type="presOf" srcId="{BB964D88-78E3-401E-9EA2-81FB7CEDABE7}" destId="{0F40C506-8E9A-4362-9642-0E45E0426EAB}" srcOrd="1" destOrd="0" presId="urn:microsoft.com/office/officeart/2005/8/layout/cycle7"/>
    <dgm:cxn modelId="{63624836-383C-4A80-BA28-02DD91BDD682}" type="presOf" srcId="{BDF9B94E-F161-49CD-AFF1-324438C58AD0}" destId="{1E80C821-3379-4113-90C2-47915A8FBC6E}" srcOrd="0" destOrd="0" presId="urn:microsoft.com/office/officeart/2005/8/layout/cycle7"/>
    <dgm:cxn modelId="{04328584-1A2B-47C4-A64D-02038FA8FE38}" type="presOf" srcId="{481D7BBE-35B9-4A45-B9D3-2FE7C889F758}" destId="{7EEFAA58-2732-4D1A-91D9-B3C6657959C6}" srcOrd="0" destOrd="0" presId="urn:microsoft.com/office/officeart/2005/8/layout/cycle7"/>
    <dgm:cxn modelId="{03D7701B-9D0F-4D26-BDC6-E141F668296A}" type="presOf" srcId="{969CFF3D-335B-4C9D-ADA6-BBBE3A696399}" destId="{AEE9376E-DAE4-495B-B2DE-EF7DD834B93E}" srcOrd="0" destOrd="0" presId="urn:microsoft.com/office/officeart/2005/8/layout/cycle7"/>
    <dgm:cxn modelId="{CFF85987-D70E-484D-BBA8-415CA7A07CEF}" type="presOf" srcId="{969CFF3D-335B-4C9D-ADA6-BBBE3A696399}" destId="{4E3A4748-1255-47BA-8893-D558A18BAE63}" srcOrd="1" destOrd="0" presId="urn:microsoft.com/office/officeart/2005/8/layout/cycle7"/>
    <dgm:cxn modelId="{014AA265-4F9A-4CC7-91FB-A05252C54A07}" type="presOf" srcId="{ECE5C3AA-96B9-4CD9-82B4-A3F0722F7A19}" destId="{FCB259F8-6EA1-4D8B-8017-9AE67DDBE1B2}" srcOrd="1" destOrd="0" presId="urn:microsoft.com/office/officeart/2005/8/layout/cycle7"/>
    <dgm:cxn modelId="{3D6F09DA-8FD4-4771-936F-FFC50FB55389}" srcId="{4EF190A4-26EE-48A8-A200-1F0C16A2C0C4}" destId="{481D7BBE-35B9-4A45-B9D3-2FE7C889F758}" srcOrd="0" destOrd="0" parTransId="{4FBEF8E3-EF74-4A99-B52C-5C3167F5A98A}" sibTransId="{ECE5C3AA-96B9-4CD9-82B4-A3F0722F7A19}"/>
    <dgm:cxn modelId="{80F37980-B57F-4658-8987-633818A9124D}" type="presOf" srcId="{BB964D88-78E3-401E-9EA2-81FB7CEDABE7}" destId="{0FA662F4-4526-496E-833C-DAE5B6268252}" srcOrd="0" destOrd="0" presId="urn:microsoft.com/office/officeart/2005/8/layout/cycle7"/>
    <dgm:cxn modelId="{E5D45896-7A05-48FD-8EC9-E8989E795B82}" type="presOf" srcId="{E0FCEC1C-5AEF-43E5-8F16-3FA3A6BCB01A}" destId="{D5D9F806-81CA-41C7-BB2B-DB1F2BEAF12E}" srcOrd="0" destOrd="0" presId="urn:microsoft.com/office/officeart/2005/8/layout/cycle7"/>
    <dgm:cxn modelId="{DEF4B5B9-A08F-4D57-A298-3107968FE42D}" type="presParOf" srcId="{B20AF4ED-8893-4567-A59A-167A32CE4153}" destId="{7EEFAA58-2732-4D1A-91D9-B3C6657959C6}" srcOrd="0" destOrd="0" presId="urn:microsoft.com/office/officeart/2005/8/layout/cycle7"/>
    <dgm:cxn modelId="{7CC458F8-8E79-40D0-896C-7EF426777C07}" type="presParOf" srcId="{B20AF4ED-8893-4567-A59A-167A32CE4153}" destId="{B6664ED2-0F5A-47FA-84A6-1861DC0AAB20}" srcOrd="1" destOrd="0" presId="urn:microsoft.com/office/officeart/2005/8/layout/cycle7"/>
    <dgm:cxn modelId="{34064232-D2BD-4BCC-8E45-8DE7C991A7EF}" type="presParOf" srcId="{B6664ED2-0F5A-47FA-84A6-1861DC0AAB20}" destId="{FCB259F8-6EA1-4D8B-8017-9AE67DDBE1B2}" srcOrd="0" destOrd="0" presId="urn:microsoft.com/office/officeart/2005/8/layout/cycle7"/>
    <dgm:cxn modelId="{DBE55B25-FEFD-498A-AEB4-86A25E546B9A}" type="presParOf" srcId="{B20AF4ED-8893-4567-A59A-167A32CE4153}" destId="{D5D9F806-81CA-41C7-BB2B-DB1F2BEAF12E}" srcOrd="2" destOrd="0" presId="urn:microsoft.com/office/officeart/2005/8/layout/cycle7"/>
    <dgm:cxn modelId="{F2FF5E60-2D1E-4779-8104-B28F3728BEEF}" type="presParOf" srcId="{B20AF4ED-8893-4567-A59A-167A32CE4153}" destId="{0FA662F4-4526-496E-833C-DAE5B6268252}" srcOrd="3" destOrd="0" presId="urn:microsoft.com/office/officeart/2005/8/layout/cycle7"/>
    <dgm:cxn modelId="{7C6347C2-382F-4631-8305-9C1D11DE8B80}" type="presParOf" srcId="{0FA662F4-4526-496E-833C-DAE5B6268252}" destId="{0F40C506-8E9A-4362-9642-0E45E0426EAB}" srcOrd="0" destOrd="0" presId="urn:microsoft.com/office/officeart/2005/8/layout/cycle7"/>
    <dgm:cxn modelId="{2EF25D80-5523-4162-9654-5766393C28E5}" type="presParOf" srcId="{B20AF4ED-8893-4567-A59A-167A32CE4153}" destId="{1E80C821-3379-4113-90C2-47915A8FBC6E}" srcOrd="4" destOrd="0" presId="urn:microsoft.com/office/officeart/2005/8/layout/cycle7"/>
    <dgm:cxn modelId="{E087B00B-A701-47E1-9A66-65C22E1AA0A9}" type="presParOf" srcId="{B20AF4ED-8893-4567-A59A-167A32CE4153}" destId="{AEE9376E-DAE4-495B-B2DE-EF7DD834B93E}" srcOrd="5" destOrd="0" presId="urn:microsoft.com/office/officeart/2005/8/layout/cycle7"/>
    <dgm:cxn modelId="{921BDA16-75F2-4126-84B0-A51537C82A87}" type="presParOf" srcId="{AEE9376E-DAE4-495B-B2DE-EF7DD834B93E}" destId="{4E3A4748-1255-47BA-8893-D558A18BAE6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843575-5903-4807-900A-C1804F159F83}" type="doc">
      <dgm:prSet loTypeId="urn:microsoft.com/office/officeart/2005/8/layout/hProcess9" loCatId="process" qsTypeId="urn:microsoft.com/office/officeart/2005/8/quickstyle/simple3" qsCatId="simple" csTypeId="urn:microsoft.com/office/officeart/2005/8/colors/colorful5" csCatId="colorful" phldr="1"/>
      <dgm:spPr/>
    </dgm:pt>
    <dgm:pt modelId="{8E0A725B-5857-4A95-B326-2BFBC7C0851D}">
      <dgm:prSet phldrT="[Texto]"/>
      <dgm:spPr/>
      <dgm:t>
        <a:bodyPr/>
        <a:lstStyle/>
        <a:p>
          <a:r>
            <a:rPr lang="es-MX" b="1" dirty="0" smtClean="0"/>
            <a:t>Evaluación más pedagógica y no solo clínica</a:t>
          </a:r>
          <a:endParaRPr lang="es-MX" b="1" dirty="0"/>
        </a:p>
      </dgm:t>
    </dgm:pt>
    <dgm:pt modelId="{D5A7A4FA-3CE1-432E-98E2-B6265D1B55F7}" type="parTrans" cxnId="{299D4E4E-C0E2-46E0-9234-15EA582B956F}">
      <dgm:prSet/>
      <dgm:spPr/>
      <dgm:t>
        <a:bodyPr/>
        <a:lstStyle/>
        <a:p>
          <a:endParaRPr lang="es-MX"/>
        </a:p>
      </dgm:t>
    </dgm:pt>
    <dgm:pt modelId="{74C3A6B3-340E-4D25-909F-F084855300C8}" type="sibTrans" cxnId="{299D4E4E-C0E2-46E0-9234-15EA582B956F}">
      <dgm:prSet/>
      <dgm:spPr/>
      <dgm:t>
        <a:bodyPr/>
        <a:lstStyle/>
        <a:p>
          <a:endParaRPr lang="es-MX"/>
        </a:p>
      </dgm:t>
    </dgm:pt>
    <dgm:pt modelId="{53F47EA5-EC9F-49C3-BD8F-28E137A5A79F}">
      <dgm:prSet phldrT="[Texto]" custT="1"/>
      <dgm:spPr/>
      <dgm:t>
        <a:bodyPr/>
        <a:lstStyle/>
        <a:p>
          <a:r>
            <a:rPr lang="es-MX" sz="2000" b="1" dirty="0" smtClean="0"/>
            <a:t>Privilegiar la observación directa de su desempeño escolar y en otras actividades fuera del contexto escolar</a:t>
          </a:r>
          <a:endParaRPr lang="es-MX" sz="2000" b="1" dirty="0"/>
        </a:p>
      </dgm:t>
    </dgm:pt>
    <dgm:pt modelId="{7FC0920E-7868-4719-8AC3-EC13D0473B8E}" type="parTrans" cxnId="{FD1AD00B-8AE6-4D92-BB8F-0B585605265F}">
      <dgm:prSet/>
      <dgm:spPr/>
      <dgm:t>
        <a:bodyPr/>
        <a:lstStyle/>
        <a:p>
          <a:endParaRPr lang="es-MX"/>
        </a:p>
      </dgm:t>
    </dgm:pt>
    <dgm:pt modelId="{2D67D57A-FC77-4082-97E7-6A97D15E0938}" type="sibTrans" cxnId="{FD1AD00B-8AE6-4D92-BB8F-0B585605265F}">
      <dgm:prSet/>
      <dgm:spPr/>
      <dgm:t>
        <a:bodyPr/>
        <a:lstStyle/>
        <a:p>
          <a:endParaRPr lang="es-MX"/>
        </a:p>
      </dgm:t>
    </dgm:pt>
    <dgm:pt modelId="{FEAA3B41-7F80-44CE-9296-DEDE829388C4}">
      <dgm:prSet phldrT="[Texto]"/>
      <dgm:spPr/>
      <dgm:t>
        <a:bodyPr/>
        <a:lstStyle/>
        <a:p>
          <a:r>
            <a:rPr lang="es-MX" b="1" dirty="0" smtClean="0"/>
            <a:t>Confidencialidad y cuidado al interpretar y comunicar información</a:t>
          </a:r>
          <a:endParaRPr lang="es-MX" b="1" dirty="0"/>
        </a:p>
      </dgm:t>
    </dgm:pt>
    <dgm:pt modelId="{A3DC0999-A210-47F3-BF91-DCC93C1D058D}" type="parTrans" cxnId="{C34CF69B-07E5-493E-98F3-4116401F6887}">
      <dgm:prSet/>
      <dgm:spPr/>
      <dgm:t>
        <a:bodyPr/>
        <a:lstStyle/>
        <a:p>
          <a:endParaRPr lang="es-MX"/>
        </a:p>
      </dgm:t>
    </dgm:pt>
    <dgm:pt modelId="{82FE0A9C-FCD0-4F91-9EB9-2FA71AC6C24D}" type="sibTrans" cxnId="{C34CF69B-07E5-493E-98F3-4116401F6887}">
      <dgm:prSet/>
      <dgm:spPr/>
      <dgm:t>
        <a:bodyPr/>
        <a:lstStyle/>
        <a:p>
          <a:endParaRPr lang="es-MX"/>
        </a:p>
      </dgm:t>
    </dgm:pt>
    <dgm:pt modelId="{7A99CC48-EDD5-42C7-8E9C-ED0BD2B6FD0D}">
      <dgm:prSet/>
      <dgm:spPr/>
      <dgm:t>
        <a:bodyPr/>
        <a:lstStyle/>
        <a:p>
          <a:r>
            <a:rPr lang="es-MX" b="1" dirty="0" smtClean="0"/>
            <a:t>No eliminar instrumentos psicométricos</a:t>
          </a:r>
          <a:endParaRPr lang="es-MX" b="1" dirty="0"/>
        </a:p>
      </dgm:t>
    </dgm:pt>
    <dgm:pt modelId="{46E60A0A-FA84-4AEC-9EE6-0BC516A74BF3}" type="parTrans" cxnId="{CE4EDD55-0258-403E-9FAA-594B09BFB3C7}">
      <dgm:prSet/>
      <dgm:spPr/>
      <dgm:t>
        <a:bodyPr/>
        <a:lstStyle/>
        <a:p>
          <a:endParaRPr lang="es-MX"/>
        </a:p>
      </dgm:t>
    </dgm:pt>
    <dgm:pt modelId="{A1E6D3B8-80B0-4F3A-ABAE-DAE7F001CB84}" type="sibTrans" cxnId="{CE4EDD55-0258-403E-9FAA-594B09BFB3C7}">
      <dgm:prSet/>
      <dgm:spPr/>
      <dgm:t>
        <a:bodyPr/>
        <a:lstStyle/>
        <a:p>
          <a:endParaRPr lang="es-MX"/>
        </a:p>
      </dgm:t>
    </dgm:pt>
    <dgm:pt modelId="{60AF1980-7F32-4965-BB4F-EDB58DB913C1}" type="pres">
      <dgm:prSet presAssocID="{05843575-5903-4807-900A-C1804F159F83}" presName="CompostProcess" presStyleCnt="0">
        <dgm:presLayoutVars>
          <dgm:dir/>
          <dgm:resizeHandles val="exact"/>
        </dgm:presLayoutVars>
      </dgm:prSet>
      <dgm:spPr/>
    </dgm:pt>
    <dgm:pt modelId="{2C49D7CD-7C05-4CC5-BA67-D19A53F2AE89}" type="pres">
      <dgm:prSet presAssocID="{05843575-5903-4807-900A-C1804F159F83}" presName="arrow" presStyleLbl="bgShp" presStyleIdx="0" presStyleCnt="1"/>
      <dgm:spPr/>
    </dgm:pt>
    <dgm:pt modelId="{F7C83C55-C9B0-46D4-A6B9-9883E1D8428A}" type="pres">
      <dgm:prSet presAssocID="{05843575-5903-4807-900A-C1804F159F83}" presName="linearProcess" presStyleCnt="0"/>
      <dgm:spPr/>
    </dgm:pt>
    <dgm:pt modelId="{C0CB8C7D-B983-471B-B973-536392E9295C}" type="pres">
      <dgm:prSet presAssocID="{8E0A725B-5857-4A95-B326-2BFBC7C0851D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0C6552-13B1-4344-9F35-0D53B3D560A5}" type="pres">
      <dgm:prSet presAssocID="{74C3A6B3-340E-4D25-909F-F084855300C8}" presName="sibTrans" presStyleCnt="0"/>
      <dgm:spPr/>
    </dgm:pt>
    <dgm:pt modelId="{84F6C536-9581-451F-B379-8FE200AD1BF6}" type="pres">
      <dgm:prSet presAssocID="{53F47EA5-EC9F-49C3-BD8F-28E137A5A79F}" presName="textNode" presStyleLbl="node1" presStyleIdx="1" presStyleCnt="4" custScaleX="124367" custScaleY="1059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05427D-D4B4-4461-9E6A-38AFBACEE6A8}" type="pres">
      <dgm:prSet presAssocID="{2D67D57A-FC77-4082-97E7-6A97D15E0938}" presName="sibTrans" presStyleCnt="0"/>
      <dgm:spPr/>
    </dgm:pt>
    <dgm:pt modelId="{DB5DB9D9-3724-4A87-A451-26A74CE45EE0}" type="pres">
      <dgm:prSet presAssocID="{7A99CC48-EDD5-42C7-8E9C-ED0BD2B6FD0D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2379BD8-F0C1-4BB0-8133-F77491940C45}" type="pres">
      <dgm:prSet presAssocID="{A1E6D3B8-80B0-4F3A-ABAE-DAE7F001CB84}" presName="sibTrans" presStyleCnt="0"/>
      <dgm:spPr/>
    </dgm:pt>
    <dgm:pt modelId="{D71A49EB-8123-4D5B-A779-A96FB09582B1}" type="pres">
      <dgm:prSet presAssocID="{FEAA3B41-7F80-44CE-9296-DEDE829388C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99D4E4E-C0E2-46E0-9234-15EA582B956F}" srcId="{05843575-5903-4807-900A-C1804F159F83}" destId="{8E0A725B-5857-4A95-B326-2BFBC7C0851D}" srcOrd="0" destOrd="0" parTransId="{D5A7A4FA-3CE1-432E-98E2-B6265D1B55F7}" sibTransId="{74C3A6B3-340E-4D25-909F-F084855300C8}"/>
    <dgm:cxn modelId="{FD8DF03F-CA13-4A02-BB2B-FA03758FBD40}" type="presOf" srcId="{7A99CC48-EDD5-42C7-8E9C-ED0BD2B6FD0D}" destId="{DB5DB9D9-3724-4A87-A451-26A74CE45EE0}" srcOrd="0" destOrd="0" presId="urn:microsoft.com/office/officeart/2005/8/layout/hProcess9"/>
    <dgm:cxn modelId="{8DFA63E6-3658-4E7A-94F2-F7D6798DF9B6}" type="presOf" srcId="{53F47EA5-EC9F-49C3-BD8F-28E137A5A79F}" destId="{84F6C536-9581-451F-B379-8FE200AD1BF6}" srcOrd="0" destOrd="0" presId="urn:microsoft.com/office/officeart/2005/8/layout/hProcess9"/>
    <dgm:cxn modelId="{C34CF69B-07E5-493E-98F3-4116401F6887}" srcId="{05843575-5903-4807-900A-C1804F159F83}" destId="{FEAA3B41-7F80-44CE-9296-DEDE829388C4}" srcOrd="3" destOrd="0" parTransId="{A3DC0999-A210-47F3-BF91-DCC93C1D058D}" sibTransId="{82FE0A9C-FCD0-4F91-9EB9-2FA71AC6C24D}"/>
    <dgm:cxn modelId="{FD1AD00B-8AE6-4D92-BB8F-0B585605265F}" srcId="{05843575-5903-4807-900A-C1804F159F83}" destId="{53F47EA5-EC9F-49C3-BD8F-28E137A5A79F}" srcOrd="1" destOrd="0" parTransId="{7FC0920E-7868-4719-8AC3-EC13D0473B8E}" sibTransId="{2D67D57A-FC77-4082-97E7-6A97D15E0938}"/>
    <dgm:cxn modelId="{7AF50A37-CB28-42FF-A9E0-4C1B97302DB4}" type="presOf" srcId="{8E0A725B-5857-4A95-B326-2BFBC7C0851D}" destId="{C0CB8C7D-B983-471B-B973-536392E9295C}" srcOrd="0" destOrd="0" presId="urn:microsoft.com/office/officeart/2005/8/layout/hProcess9"/>
    <dgm:cxn modelId="{CE4EDD55-0258-403E-9FAA-594B09BFB3C7}" srcId="{05843575-5903-4807-900A-C1804F159F83}" destId="{7A99CC48-EDD5-42C7-8E9C-ED0BD2B6FD0D}" srcOrd="2" destOrd="0" parTransId="{46E60A0A-FA84-4AEC-9EE6-0BC516A74BF3}" sibTransId="{A1E6D3B8-80B0-4F3A-ABAE-DAE7F001CB84}"/>
    <dgm:cxn modelId="{435791BE-00DA-432C-83F8-5F718AD6D097}" type="presOf" srcId="{05843575-5903-4807-900A-C1804F159F83}" destId="{60AF1980-7F32-4965-BB4F-EDB58DB913C1}" srcOrd="0" destOrd="0" presId="urn:microsoft.com/office/officeart/2005/8/layout/hProcess9"/>
    <dgm:cxn modelId="{657AEB72-9C81-4C8D-8A69-514E7514CD8E}" type="presOf" srcId="{FEAA3B41-7F80-44CE-9296-DEDE829388C4}" destId="{D71A49EB-8123-4D5B-A779-A96FB09582B1}" srcOrd="0" destOrd="0" presId="urn:microsoft.com/office/officeart/2005/8/layout/hProcess9"/>
    <dgm:cxn modelId="{CD00151B-E916-421F-988C-938B2AD8C1B3}" type="presParOf" srcId="{60AF1980-7F32-4965-BB4F-EDB58DB913C1}" destId="{2C49D7CD-7C05-4CC5-BA67-D19A53F2AE89}" srcOrd="0" destOrd="0" presId="urn:microsoft.com/office/officeart/2005/8/layout/hProcess9"/>
    <dgm:cxn modelId="{7E92525B-6070-405F-96BE-DE8CCA0C505D}" type="presParOf" srcId="{60AF1980-7F32-4965-BB4F-EDB58DB913C1}" destId="{F7C83C55-C9B0-46D4-A6B9-9883E1D8428A}" srcOrd="1" destOrd="0" presId="urn:microsoft.com/office/officeart/2005/8/layout/hProcess9"/>
    <dgm:cxn modelId="{A905FBF7-E302-4219-8138-362FBEDFD454}" type="presParOf" srcId="{F7C83C55-C9B0-46D4-A6B9-9883E1D8428A}" destId="{C0CB8C7D-B983-471B-B973-536392E9295C}" srcOrd="0" destOrd="0" presId="urn:microsoft.com/office/officeart/2005/8/layout/hProcess9"/>
    <dgm:cxn modelId="{56575C43-E4B9-4F21-80D5-A0D8B3FDCB03}" type="presParOf" srcId="{F7C83C55-C9B0-46D4-A6B9-9883E1D8428A}" destId="{1E0C6552-13B1-4344-9F35-0D53B3D560A5}" srcOrd="1" destOrd="0" presId="urn:microsoft.com/office/officeart/2005/8/layout/hProcess9"/>
    <dgm:cxn modelId="{B0027919-AF89-4CFF-AA26-A1E8A61974FB}" type="presParOf" srcId="{F7C83C55-C9B0-46D4-A6B9-9883E1D8428A}" destId="{84F6C536-9581-451F-B379-8FE200AD1BF6}" srcOrd="2" destOrd="0" presId="urn:microsoft.com/office/officeart/2005/8/layout/hProcess9"/>
    <dgm:cxn modelId="{E3F6FC20-64F0-418B-B87A-27A5D7F9980F}" type="presParOf" srcId="{F7C83C55-C9B0-46D4-A6B9-9883E1D8428A}" destId="{4305427D-D4B4-4461-9E6A-38AFBACEE6A8}" srcOrd="3" destOrd="0" presId="urn:microsoft.com/office/officeart/2005/8/layout/hProcess9"/>
    <dgm:cxn modelId="{DA62D47D-3BCD-4214-9F66-42E5D80EB66F}" type="presParOf" srcId="{F7C83C55-C9B0-46D4-A6B9-9883E1D8428A}" destId="{DB5DB9D9-3724-4A87-A451-26A74CE45EE0}" srcOrd="4" destOrd="0" presId="urn:microsoft.com/office/officeart/2005/8/layout/hProcess9"/>
    <dgm:cxn modelId="{08B9BE0E-4034-4D26-92D8-9E1BD1CFA528}" type="presParOf" srcId="{F7C83C55-C9B0-46D4-A6B9-9883E1D8428A}" destId="{F2379BD8-F0C1-4BB0-8133-F77491940C45}" srcOrd="5" destOrd="0" presId="urn:microsoft.com/office/officeart/2005/8/layout/hProcess9"/>
    <dgm:cxn modelId="{75DFF5B8-2599-420F-AAB5-4FCD60FD4C0F}" type="presParOf" srcId="{F7C83C55-C9B0-46D4-A6B9-9883E1D8428A}" destId="{D71A49EB-8123-4D5B-A779-A96FB09582B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EFAA58-2732-4D1A-91D9-B3C6657959C6}">
      <dsp:nvSpPr>
        <dsp:cNvPr id="0" name=""/>
        <dsp:cNvSpPr/>
      </dsp:nvSpPr>
      <dsp:spPr>
        <a:xfrm>
          <a:off x="2658107" y="1449"/>
          <a:ext cx="2460648" cy="1230324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Finalidad: ofrecer elementos suficientes y oportunos </a:t>
          </a:r>
          <a:endParaRPr lang="es-MX" sz="2000" b="1" kern="1200" dirty="0"/>
        </a:p>
      </dsp:txBody>
      <dsp:txXfrm>
        <a:off x="2658107" y="1449"/>
        <a:ext cx="2460648" cy="1230324"/>
      </dsp:txXfrm>
    </dsp:sp>
    <dsp:sp modelId="{B6664ED2-0F5A-47FA-84A6-1861DC0AAB20}">
      <dsp:nvSpPr>
        <dsp:cNvPr id="0" name=""/>
        <dsp:cNvSpPr/>
      </dsp:nvSpPr>
      <dsp:spPr>
        <a:xfrm rot="3600000">
          <a:off x="4263129" y="2160957"/>
          <a:ext cx="1282475" cy="43061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 rot="3600000">
        <a:off x="4263129" y="2160957"/>
        <a:ext cx="1282475" cy="430613"/>
      </dsp:txXfrm>
    </dsp:sp>
    <dsp:sp modelId="{D5D9F806-81CA-41C7-BB2B-DB1F2BEAF12E}">
      <dsp:nvSpPr>
        <dsp:cNvPr id="0" name=""/>
        <dsp:cNvSpPr/>
      </dsp:nvSpPr>
      <dsp:spPr>
        <a:xfrm>
          <a:off x="4689979" y="3520754"/>
          <a:ext cx="2460648" cy="12303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Relacionados con capacidades, habilidades, dificultades, gustos e interés del niño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4689979" y="3520754"/>
        <a:ext cx="2460648" cy="1230324"/>
      </dsp:txXfrm>
    </dsp:sp>
    <dsp:sp modelId="{0FA662F4-4526-496E-833C-DAE5B6268252}">
      <dsp:nvSpPr>
        <dsp:cNvPr id="0" name=""/>
        <dsp:cNvSpPr/>
      </dsp:nvSpPr>
      <dsp:spPr>
        <a:xfrm rot="10800000">
          <a:off x="3247194" y="3920609"/>
          <a:ext cx="1282475" cy="43061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 rot="10800000">
        <a:off x="3247194" y="3920609"/>
        <a:ext cx="1282475" cy="430613"/>
      </dsp:txXfrm>
    </dsp:sp>
    <dsp:sp modelId="{1E80C821-3379-4113-90C2-47915A8FBC6E}">
      <dsp:nvSpPr>
        <dsp:cNvPr id="0" name=""/>
        <dsp:cNvSpPr/>
      </dsp:nvSpPr>
      <dsp:spPr>
        <a:xfrm>
          <a:off x="626236" y="3520754"/>
          <a:ext cx="2460648" cy="123032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2">
                  <a:lumMod val="75000"/>
                </a:schemeClr>
              </a:solidFill>
            </a:rPr>
            <a:t>Determinar las adecuaciones curriculares pertinentes</a:t>
          </a:r>
          <a:endParaRPr lang="es-MX" sz="20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26236" y="3520754"/>
        <a:ext cx="2460648" cy="1230324"/>
      </dsp:txXfrm>
    </dsp:sp>
    <dsp:sp modelId="{AEE9376E-DAE4-495B-B2DE-EF7DD834B93E}">
      <dsp:nvSpPr>
        <dsp:cNvPr id="0" name=""/>
        <dsp:cNvSpPr/>
      </dsp:nvSpPr>
      <dsp:spPr>
        <a:xfrm rot="18000000">
          <a:off x="2231258" y="2160957"/>
          <a:ext cx="1282475" cy="43061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 rot="18000000">
        <a:off x="2231258" y="2160957"/>
        <a:ext cx="1282475" cy="4306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49D7CD-7C05-4CC5-BA67-D19A53F2AE89}">
      <dsp:nvSpPr>
        <dsp:cNvPr id="0" name=""/>
        <dsp:cNvSpPr/>
      </dsp:nvSpPr>
      <dsp:spPr>
        <a:xfrm>
          <a:off x="642671" y="0"/>
          <a:ext cx="7283609" cy="4552280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CB8C7D-B983-471B-B973-536392E9295C}">
      <dsp:nvSpPr>
        <dsp:cNvPr id="0" name=""/>
        <dsp:cNvSpPr/>
      </dsp:nvSpPr>
      <dsp:spPr>
        <a:xfrm>
          <a:off x="1150" y="1365683"/>
          <a:ext cx="1949771" cy="18209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Evaluación más pedagógica y no solo clínica</a:t>
          </a:r>
          <a:endParaRPr lang="es-MX" sz="1800" b="1" kern="1200" dirty="0"/>
        </a:p>
      </dsp:txBody>
      <dsp:txXfrm>
        <a:off x="1150" y="1365683"/>
        <a:ext cx="1949771" cy="1820912"/>
      </dsp:txXfrm>
    </dsp:sp>
    <dsp:sp modelId="{84F6C536-9581-451F-B379-8FE200AD1BF6}">
      <dsp:nvSpPr>
        <dsp:cNvPr id="0" name=""/>
        <dsp:cNvSpPr/>
      </dsp:nvSpPr>
      <dsp:spPr>
        <a:xfrm>
          <a:off x="2048410" y="1311921"/>
          <a:ext cx="2424872" cy="1928436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Privilegiar la observación directa de su desempeño escolar y en otras actividades fuera del contexto escolar</a:t>
          </a:r>
          <a:endParaRPr lang="es-MX" sz="2000" b="1" kern="1200" dirty="0"/>
        </a:p>
      </dsp:txBody>
      <dsp:txXfrm>
        <a:off x="2048410" y="1311921"/>
        <a:ext cx="2424872" cy="1928436"/>
      </dsp:txXfrm>
    </dsp:sp>
    <dsp:sp modelId="{DB5DB9D9-3724-4A87-A451-26A74CE45EE0}">
      <dsp:nvSpPr>
        <dsp:cNvPr id="0" name=""/>
        <dsp:cNvSpPr/>
      </dsp:nvSpPr>
      <dsp:spPr>
        <a:xfrm>
          <a:off x="4570770" y="1365683"/>
          <a:ext cx="1949771" cy="1820912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No eliminar instrumentos psicométricos</a:t>
          </a:r>
          <a:endParaRPr lang="es-MX" sz="1800" b="1" kern="1200" dirty="0"/>
        </a:p>
      </dsp:txBody>
      <dsp:txXfrm>
        <a:off x="4570770" y="1365683"/>
        <a:ext cx="1949771" cy="1820912"/>
      </dsp:txXfrm>
    </dsp:sp>
    <dsp:sp modelId="{D71A49EB-8123-4D5B-A779-A96FB09582B1}">
      <dsp:nvSpPr>
        <dsp:cNvPr id="0" name=""/>
        <dsp:cNvSpPr/>
      </dsp:nvSpPr>
      <dsp:spPr>
        <a:xfrm>
          <a:off x="6618030" y="1365683"/>
          <a:ext cx="1949771" cy="1820912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Confidencialidad y cuidado al interpretar y comunicar información</a:t>
          </a:r>
          <a:endParaRPr lang="es-MX" sz="1800" b="1" kern="1200" dirty="0"/>
        </a:p>
      </dsp:txBody>
      <dsp:txXfrm>
        <a:off x="6618030" y="1365683"/>
        <a:ext cx="1949771" cy="1820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707CD-0D38-443F-80CE-9CB5EF2AA3E4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6008D-F5C0-420E-853E-1E3911B6A9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6008D-F5C0-420E-853E-1E3911B6A988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04ECD-1325-4153-80A0-D8FF7D977518}" type="datetimeFigureOut">
              <a:rPr lang="es-MX" smtClean="0"/>
              <a:pPr/>
              <a:t>08/05/2013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0F4E-FC15-4753-AA03-8E667B8EA4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IDENTIFICACIÓN INICIAL DE NIÑOS CON NEE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¿Cómo detectar a los niños con </a:t>
            </a:r>
            <a:r>
              <a:rPr lang="es-MX" dirty="0" err="1" smtClean="0"/>
              <a:t>nee</a:t>
            </a:r>
            <a:r>
              <a:rPr lang="es-MX" dirty="0" smtClean="0"/>
              <a:t> ? </a:t>
            </a:r>
            <a:r>
              <a:rPr lang="es-MX" dirty="0" smtClean="0"/>
              <a:t>E</a:t>
            </a:r>
            <a:r>
              <a:rPr lang="es-MX" dirty="0" smtClean="0"/>
              <a:t>valuación psicopedagógica.</a:t>
            </a:r>
          </a:p>
          <a:p>
            <a:r>
              <a:rPr lang="es-MX" dirty="0" smtClean="0"/>
              <a:t>García Cedillo, Ismael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0"/>
            <a:ext cx="6400800" cy="710140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s-MX" dirty="0" smtClean="0"/>
              <a:t>° 	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° Situación actual:</a:t>
            </a:r>
          </a:p>
          <a:p>
            <a:pPr algn="l"/>
            <a:r>
              <a:rPr lang="es-MX" sz="1600" dirty="0" smtClean="0">
                <a:solidFill>
                  <a:schemeClr val="tx1"/>
                </a:solidFill>
              </a:rPr>
              <a:t>° </a:t>
            </a:r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Recordemos que para determinar las NEE de los niños es necesario tomar en cuenta el contexto educativo en el que se encuentran.</a:t>
            </a:r>
          </a:p>
          <a:p>
            <a:pPr algn="l"/>
            <a:endParaRPr lang="es-MX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°  Aspectos generales del alumno</a:t>
            </a:r>
          </a:p>
          <a:p>
            <a:pPr algn="l"/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fundamental conocer con mayor profundidad como ha sido su desarrollo en las siguientes áreas:</a:t>
            </a:r>
          </a:p>
          <a:p>
            <a:pPr algn="l"/>
            <a:endParaRPr lang="es-MX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° </a:t>
            </a:r>
            <a:r>
              <a:rPr lang="es-MX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el área intelectual </a:t>
            </a:r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importante profundizar sobre sus capacidades intelectuales básicas como procesamiento de la información, atención, memoria, proceso de razonamiento, etc.</a:t>
            </a:r>
          </a:p>
          <a:p>
            <a:pPr algn="l"/>
            <a:endParaRPr lang="es-MX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° </a:t>
            </a:r>
            <a:r>
              <a:rPr lang="es-MX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el área de desarrollo motor </a:t>
            </a:r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aquellos alumnos que presentan dificultades de coordinación gruesa y fina es necesario contar con información amplia sobre sus habilidades funcionales para moverse, tomar objetos, mantener la posición de su cuerpo.</a:t>
            </a:r>
          </a:p>
          <a:p>
            <a:pPr algn="l"/>
            <a:endParaRPr lang="es-MX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° </a:t>
            </a:r>
            <a:r>
              <a:rPr lang="es-MX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área comunicativo-lingüística </a:t>
            </a:r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muy importante contar con una evaluación profunda de aquellos alumnos con dificultades de lenguaje  para conocer su competencia  en los distintos niveles(  fonológico, semántico, sintáctico y pragmático).</a:t>
            </a:r>
          </a:p>
          <a:p>
            <a:pPr algn="l"/>
            <a:endParaRPr lang="es-MX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° En el área de adaptación e inserción social</a:t>
            </a:r>
            <a:r>
              <a:rPr lang="es-MX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se define la conducta adaptativa como la eficacia con que un individuo se ajusta a los patrones de indepencia personal y responsabilidad social en su edad y grupo social.</a:t>
            </a:r>
          </a:p>
          <a:p>
            <a:pPr algn="l"/>
            <a:endParaRPr lang="es-MX" sz="1600" dirty="0" smtClean="0">
              <a:solidFill>
                <a:schemeClr val="tx1"/>
              </a:solidFill>
            </a:endParaRPr>
          </a:p>
          <a:p>
            <a:pPr algn="l"/>
            <a:endParaRPr lang="es-MX" sz="2200" dirty="0" smtClean="0">
              <a:solidFill>
                <a:schemeClr val="tx1"/>
              </a:solidFill>
            </a:endParaRPr>
          </a:p>
          <a:p>
            <a:endParaRPr lang="es-MX" sz="2200" dirty="0" smtClean="0"/>
          </a:p>
          <a:p>
            <a:pPr algn="l"/>
            <a:endParaRPr lang="es-MX" dirty="0" smtClean="0"/>
          </a:p>
          <a:p>
            <a:pPr algn="l"/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548680"/>
            <a:ext cx="7406640" cy="1752600"/>
          </a:xfrm>
        </p:spPr>
        <p:txBody>
          <a:bodyPr>
            <a:noAutofit/>
          </a:bodyPr>
          <a:lstStyle/>
          <a:p>
            <a:pPr algn="l"/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° Es muy importante conocer las </a:t>
            </a:r>
            <a:r>
              <a:rPr lang="es-MX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habilidades de un alumno </a:t>
            </a: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 iniciar o mantener relaciones apropiadas con los demás.</a:t>
            </a:r>
          </a:p>
          <a:p>
            <a:pPr algn="l"/>
            <a:endParaRPr lang="es-MX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° </a:t>
            </a:r>
            <a:r>
              <a:rPr lang="es-MX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el aspecto emocional </a:t>
            </a: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algunos niños conviene profundizar en la manera en que perciben al mundo y a las personas que les rodean su autoconocepto y autoestima.</a:t>
            </a:r>
            <a:endParaRPr lang="es-MX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Evaluación de los aspectos generales del alumno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PERSONA</a:t>
                      </a:r>
                      <a:r>
                        <a:rPr lang="es-MX" baseline="0" dirty="0" smtClean="0"/>
                        <a:t> MÁS INDICADA PARA EVALUARLO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INSTRUMENTOS SUGERIDOS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Aspectos intelectuales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Psicólogo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Wechsler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Intelligence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Scale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Children</a:t>
                      </a:r>
                      <a:r>
                        <a:rPr lang="es-MX" baseline="0" dirty="0" smtClean="0"/>
                        <a:t>. </a:t>
                      </a:r>
                    </a:p>
                    <a:p>
                      <a:r>
                        <a:rPr lang="es-MX" baseline="0" dirty="0" err="1" smtClean="0"/>
                        <a:t>Bateria</a:t>
                      </a:r>
                      <a:r>
                        <a:rPr lang="es-MX" baseline="0" dirty="0" smtClean="0"/>
                        <a:t> de inteligencia secuencial simultánea de </a:t>
                      </a:r>
                      <a:r>
                        <a:rPr lang="es-MX" baseline="0" dirty="0" err="1" smtClean="0"/>
                        <a:t>Kaufman</a:t>
                      </a:r>
                      <a:r>
                        <a:rPr lang="es-MX" baseline="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Aspectos de desarrollo motor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Especialista</a:t>
                      </a:r>
                      <a:r>
                        <a:rPr lang="es-MX" baseline="0" dirty="0" smtClean="0"/>
                        <a:t> en terapia física o  en </a:t>
                      </a:r>
                      <a:r>
                        <a:rPr lang="es-MX" baseline="0" dirty="0" err="1" smtClean="0"/>
                        <a:t>neurodesarrollo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Escalas</a:t>
                      </a:r>
                      <a:r>
                        <a:rPr lang="es-MX" baseline="0" dirty="0" smtClean="0"/>
                        <a:t> de desarrollo motor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Aspectos comunicativo-</a:t>
                      </a:r>
                      <a:r>
                        <a:rPr lang="es-MX" dirty="0" err="1" smtClean="0"/>
                        <a:t>lingüisticos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Especialista en comunicación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Batería de evaluación</a:t>
                      </a:r>
                      <a:r>
                        <a:rPr lang="es-MX" baseline="0" dirty="0" smtClean="0"/>
                        <a:t> de la Lengua Española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Aspectos</a:t>
                      </a:r>
                      <a:r>
                        <a:rPr lang="es-MX" baseline="0" dirty="0" smtClean="0"/>
                        <a:t> de adaptación e inserción social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Psicólogo</a:t>
                      </a:r>
                      <a:r>
                        <a:rPr lang="es-MX" baseline="0" dirty="0" smtClean="0"/>
                        <a:t> o trabajador social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Adaptive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Behaviour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Inventory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Children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Aspectos emocionales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Psicólogo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Pruebas proyectivas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Nivel de competencia curricular	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Significa determinar lo que el alumno es capaz de hacer en relación con los propósitos y contenidos de las diferentes áreas del currículo escolar.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Se deben tomar en cuenta las áreas sobre las que es preciso realizar una evaluación a profundidad, generalmente en las áreas de dificultad; la situación de partida del alumno y el momento en que se va a aplicar la evaluación.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	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estrategia fundamental para evaluar el </a:t>
            </a:r>
            <a:r>
              <a:rPr lang="es-MX" b="1" dirty="0" smtClean="0"/>
              <a:t>nivel de competencia curricular </a:t>
            </a:r>
            <a:r>
              <a:rPr lang="es-MX" dirty="0" smtClean="0"/>
              <a:t>está relacionada con las actividades de aprendizaje, la evaluación emitida por sus maestros y actividades especialmente aplicadas para evaluar. Se basa en el trabajo cotidiano y los principios establecidos en los programas.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Ejemplo de registro de nivel de competencia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PROPÓSITO</a:t>
                      </a:r>
                      <a:r>
                        <a:rPr lang="es-MX" baseline="0" dirty="0" smtClean="0"/>
                        <a:t>/</a:t>
                      </a:r>
                    </a:p>
                    <a:p>
                      <a:r>
                        <a:rPr lang="es-MX" baseline="0" dirty="0" smtClean="0"/>
                        <a:t>CONTENIDO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ALUMNO ES CAPAZ DE…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 AYUDA</a:t>
                      </a:r>
                      <a:r>
                        <a:rPr lang="es-MX" baseline="0" dirty="0" smtClean="0"/>
                        <a:t>, EL ALUMNO ES CAPAZ DE…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TIPO DE AYUDA QUE REQUIERE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ALUMNO TODAVÍA NO ES CAPAZ DE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Resolver</a:t>
                      </a:r>
                      <a:r>
                        <a:rPr lang="es-MX" baseline="0" dirty="0" smtClean="0"/>
                        <a:t> problemas sencillos mediante la utilización adecuada de las cuatro operaciones básicas con números naturales de hasta cinco cifras y revisar el proceso de resolución.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Aplicar las operaciones de suma,</a:t>
                      </a:r>
                      <a:r>
                        <a:rPr lang="es-MX" baseline="0" dirty="0" smtClean="0"/>
                        <a:t> resta y multiplicación en la resolución de problemas.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Reflexionar</a:t>
                      </a:r>
                      <a:r>
                        <a:rPr lang="es-MX" baseline="0" dirty="0" smtClean="0"/>
                        <a:t> y revisar el proceso de resolución de los problemas.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Hacerle</a:t>
                      </a:r>
                      <a:r>
                        <a:rPr lang="es-MX" baseline="0" dirty="0" smtClean="0"/>
                        <a:t> preguntas dirigidas.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Resolver problemas utilizando la división.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En equipo completar la siguiente tabla en base a la lectura. (Act.4)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32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48849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ASPECTOS A EVALUAR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¿Qué información debe obtenerse?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¿Cuál</a:t>
                      </a:r>
                      <a:r>
                        <a:rPr lang="es-MX" baseline="0" dirty="0" smtClean="0"/>
                        <a:t> es la utilidad de esta información para el trabajo escolar?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¿De qué manera puede participar el maestro de grupo?</a:t>
                      </a:r>
                      <a:endParaRPr lang="es-MX" dirty="0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s-MX" dirty="0" smtClean="0"/>
                        <a:t>Alumno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escolar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</a:t>
                      </a:r>
                      <a:r>
                        <a:rPr lang="es-MX" baseline="0" dirty="0" smtClean="0"/>
                        <a:t> del aula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Familiar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social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Lee el recuadro </a:t>
            </a:r>
            <a:r>
              <a:rPr lang="es-MX" dirty="0" err="1" smtClean="0"/>
              <a:t>Dinora</a:t>
            </a:r>
            <a:r>
              <a:rPr lang="es-MX" dirty="0" smtClean="0"/>
              <a:t>. </a:t>
            </a:r>
            <a:br>
              <a:rPr lang="es-MX" dirty="0" smtClean="0"/>
            </a:br>
            <a:r>
              <a:rPr lang="es-MX" dirty="0" err="1" smtClean="0"/>
              <a:t>Pag</a:t>
            </a:r>
            <a:r>
              <a:rPr lang="es-MX" dirty="0" smtClean="0"/>
              <a:t>. 33 y contesta la siguiente tabla.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1076672"/>
                <a:gridCol w="1371600"/>
                <a:gridCol w="1371600"/>
                <a:gridCol w="1371600"/>
                <a:gridCol w="1371600"/>
              </a:tblGrid>
              <a:tr h="748680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Alumnos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escolar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en el aula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familiar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Contexto social.</a:t>
                      </a:r>
                      <a:endParaRPr lang="es-MX" dirty="0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es-MX" dirty="0" smtClean="0"/>
                        <a:t>¿Qué información se aporta?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es-MX" dirty="0" smtClean="0"/>
                        <a:t>¿Qué información falta?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es-MX" dirty="0" smtClean="0"/>
                        <a:t>¿Cómo se podría obtener la información?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es-MX" dirty="0" smtClean="0"/>
                        <a:t>¿De qué manera podría participar el maestro de grupo?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IDENTIFICACIÓN INICIAL DE NIÑOS CON NEE.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1.Realización de la evaluación inicial o diagnóstica:</a:t>
            </a:r>
            <a:endParaRPr lang="es-ES" sz="18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Mediante pruebas iniciales el maestro conoce  el grado de conocimientos del grupo, al inicio del ciclo escolar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2.Evaluación más profunda de algunos niños.</a:t>
            </a:r>
            <a:endParaRPr lang="es-ES" sz="18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Aún con los ajustes  a la programación algunos alumnos mostrarán dificultades para seguir el ritmo de aprendizaje de sus compañeros.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El maestro puede hacer ajustes a la metodología para que todos los alumnos logren avances 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3.Solicitud de evaluación psicopedagógica.</a:t>
            </a:r>
            <a:endParaRPr lang="es-ES" sz="18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A pesar de las acciones realizadas, puede haber alumnos que continuarán mostrando para aprender al ritmo que sus compañeros,  por lo que es preciso realizar una evaluación más profunda.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Se deberá solicitar al USAER, que realice la evaluación psicopedagógica.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s-E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mtClean="0"/>
              <a:t>¿Cómo detectar a los alumnos con NEE?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mtClean="0"/>
              <a:t>La detección de los alumnos con necesidades educativas especiales no depende exclusivamente del maestro regular.</a:t>
            </a:r>
          </a:p>
          <a:p>
            <a:r>
              <a:rPr lang="es-ES_tradnl" smtClean="0"/>
              <a:t>Corresponde al maestro regular (educadoras), que sea observador interesado, ingenioso, de manera que detecte sus problemas  y destaque sus habilidades.</a:t>
            </a:r>
            <a:endParaRPr lang="es-ES_tradn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La evaluación psicopedagógica en el contexto de la atención a los niños con necesidades educativas especiales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752600"/>
          </a:xfrm>
        </p:spPr>
        <p:txBody>
          <a:bodyPr/>
          <a:lstStyle/>
          <a:p>
            <a:r>
              <a:rPr lang="es-MX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García Cedillo</a:t>
            </a:r>
            <a:endParaRPr lang="es-MX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88632"/>
          </a:xfrm>
        </p:spPr>
        <p:txBody>
          <a:bodyPr>
            <a:normAutofit/>
          </a:bodyPr>
          <a:lstStyle/>
          <a:p>
            <a:r>
              <a:rPr lang="es-MX" sz="2000" dirty="0" smtClean="0"/>
              <a:t>En el contexto de  la integración educativa, la evaluación psicopedagógica debe ser un proceso en el que  se aporte información  para satisfacer  las necesidades educativas de sus alumnos.</a:t>
            </a:r>
          </a:p>
          <a:p>
            <a:pPr>
              <a:buNone/>
            </a:pPr>
            <a:endParaRPr lang="es-MX" sz="2400" dirty="0" smtClean="0"/>
          </a:p>
        </p:txBody>
      </p:sp>
      <p:graphicFrame>
        <p:nvGraphicFramePr>
          <p:cNvPr id="4" name="3 Diagrama"/>
          <p:cNvGraphicFramePr/>
          <p:nvPr/>
        </p:nvGraphicFramePr>
        <p:xfrm>
          <a:off x="827584" y="1700808"/>
          <a:ext cx="777686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8641"/>
            <a:ext cx="8229600" cy="1080120"/>
          </a:xfrm>
        </p:spPr>
        <p:txBody>
          <a:bodyPr/>
          <a:lstStyle/>
          <a:p>
            <a:r>
              <a:rPr lang="es-MX" dirty="0" smtClean="0"/>
              <a:t>Quienes realicen la evaluación psicopedagógica deberán:</a:t>
            </a:r>
            <a:endParaRPr lang="es-MX" dirty="0"/>
          </a:p>
        </p:txBody>
      </p:sp>
      <p:graphicFrame>
        <p:nvGraphicFramePr>
          <p:cNvPr id="5" name="4 Diagrama"/>
          <p:cNvGraphicFramePr/>
          <p:nvPr/>
        </p:nvGraphicFramePr>
        <p:xfrm>
          <a:off x="323528" y="1397000"/>
          <a:ext cx="8568952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6 Conector recto de flecha"/>
          <p:cNvCxnSpPr/>
          <p:nvPr/>
        </p:nvCxnSpPr>
        <p:spPr>
          <a:xfrm>
            <a:off x="1259632" y="450912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23528" y="5157192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Especialista-maestro-padres</a:t>
            </a:r>
            <a:endParaRPr lang="es-MX" b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5868144" y="436510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860032" y="5157192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Seleccionados con cuidado e interpretado cualitativamente</a:t>
            </a:r>
            <a:endParaRPr lang="es-MX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Características de la evaluación psicopedagógica y su organización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Datos personales: </a:t>
            </a:r>
            <a:r>
              <a:rPr lang="es-MX" dirty="0" smtClean="0"/>
              <a:t>datos generales del niño evaluado y de sus padres. Permiten identificar al niño, comparar su edad cronológica con su escolaridad y conocer preparación de sus padres.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solidFill>
                  <a:srgbClr val="0070C0"/>
                </a:solidFill>
              </a:rPr>
              <a:t>Motivo de la evaluación:  </a:t>
            </a:r>
            <a:r>
              <a:rPr lang="es-MX" dirty="0" smtClean="0"/>
              <a:t>definir el motivo por el cual se hace la evaluación y comentar las acciones que se han hecho para ayudar la niño (observaciones y ajustes en práctica cotidiana del maestro)</a:t>
            </a:r>
          </a:p>
          <a:p>
            <a:pPr marL="514350" indent="-514350">
              <a:buNone/>
            </a:pPr>
            <a:endParaRPr lang="es-MX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404664"/>
            <a:ext cx="81369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Apariencia física</a:t>
            </a:r>
          </a:p>
          <a:p>
            <a:r>
              <a:rPr lang="es-MX" sz="2400" dirty="0" smtClean="0"/>
              <a:t>-Registrar los rasgos físicos del niño y desatacar alguna seña particular. Estos indicadores permiten tener un imagen global de la persona de quien se habla.</a:t>
            </a:r>
          </a:p>
          <a:p>
            <a:r>
              <a:rPr lang="es-MX" sz="2400" dirty="0" smtClean="0"/>
              <a:t>Deben presentarse de manera muy general. Con frecuencia estos datos son malinterpretados generando prejuicios.</a:t>
            </a:r>
          </a:p>
          <a:p>
            <a:endParaRPr lang="es-MX" sz="2400" dirty="0"/>
          </a:p>
          <a:p>
            <a:r>
              <a:rPr lang="es-MX" sz="2800" b="1" dirty="0" smtClean="0"/>
              <a:t>Conducta durante la evaluación </a:t>
            </a:r>
          </a:p>
          <a:p>
            <a:r>
              <a:rPr lang="es-MX" sz="2400" dirty="0" smtClean="0"/>
              <a:t>-Registrar las condiciones en las que se llevo acabo la evaluación. Lo que interesa es la actitud, el comportamiento, el interés y la cooperación del alumno y los padres.</a:t>
            </a:r>
          </a:p>
          <a:p>
            <a:endParaRPr lang="es-MX" sz="2400" dirty="0"/>
          </a:p>
          <a:p>
            <a:r>
              <a:rPr lang="es-MX" sz="2800" b="1" dirty="0" smtClean="0"/>
              <a:t>Antecedentes del desarrollo</a:t>
            </a:r>
          </a:p>
          <a:p>
            <a:r>
              <a:rPr lang="es-MX" sz="2400" dirty="0" smtClean="0"/>
              <a:t>-Embarazo: las condiciones bajo las cuales se desarrollo el embarazo (deseado, planeado, parto, etc.)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16632"/>
            <a:ext cx="86044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-</a:t>
            </a:r>
            <a:r>
              <a:rPr lang="es-MX" sz="2400" b="1" dirty="0" smtClean="0"/>
              <a:t>Desarrollo motor: </a:t>
            </a:r>
            <a:r>
              <a:rPr lang="es-MX" sz="2400" dirty="0" smtClean="0"/>
              <a:t>desarrollo psicomotor, el control de esfínteres durante el día y la noche, etc.</a:t>
            </a:r>
          </a:p>
          <a:p>
            <a:endParaRPr lang="es-MX" sz="2400" dirty="0" smtClean="0"/>
          </a:p>
          <a:p>
            <a:r>
              <a:rPr lang="es-MX" sz="2400" dirty="0" smtClean="0"/>
              <a:t>-</a:t>
            </a:r>
            <a:r>
              <a:rPr lang="es-MX" sz="2400" b="1" dirty="0" smtClean="0"/>
              <a:t>Desarrollo del lenguaje</a:t>
            </a:r>
            <a:r>
              <a:rPr lang="es-MX" sz="2400" dirty="0" smtClean="0"/>
              <a:t>: información referente al desarrollo de su competencia comunicativa.</a:t>
            </a:r>
          </a:p>
          <a:p>
            <a:endParaRPr lang="es-MX" sz="2400" dirty="0" smtClean="0"/>
          </a:p>
          <a:p>
            <a:r>
              <a:rPr lang="es-MX" sz="2400" dirty="0" smtClean="0"/>
              <a:t>-</a:t>
            </a:r>
            <a:r>
              <a:rPr lang="es-MX" sz="2400" b="1" dirty="0" smtClean="0"/>
              <a:t>Familia</a:t>
            </a:r>
            <a:r>
              <a:rPr lang="es-MX" sz="2400" dirty="0" smtClean="0"/>
              <a:t>: las características de su ambiente familiar y socio-cultural. Actividades mas frecuentes y de su preferencia.</a:t>
            </a:r>
          </a:p>
          <a:p>
            <a:endParaRPr lang="es-MX" sz="2400" dirty="0" smtClean="0"/>
          </a:p>
          <a:p>
            <a:r>
              <a:rPr lang="es-MX" sz="2400" dirty="0" smtClean="0"/>
              <a:t>-</a:t>
            </a:r>
            <a:r>
              <a:rPr lang="es-MX" sz="2400" b="1" dirty="0" smtClean="0"/>
              <a:t>Antecedentes heredo-familiares</a:t>
            </a:r>
            <a:r>
              <a:rPr lang="es-MX" sz="2400" dirty="0" smtClean="0"/>
              <a:t>: algún problema de visión o de audición</a:t>
            </a:r>
          </a:p>
          <a:p>
            <a:endParaRPr lang="es-MX" sz="2400" dirty="0" smtClean="0"/>
          </a:p>
          <a:p>
            <a:r>
              <a:rPr lang="es-MX" sz="2400" dirty="0" smtClean="0"/>
              <a:t>-</a:t>
            </a:r>
            <a:r>
              <a:rPr lang="es-MX" sz="2400" b="1" dirty="0" smtClean="0"/>
              <a:t>Historia medica</a:t>
            </a:r>
            <a:r>
              <a:rPr lang="es-MX" sz="2400" dirty="0" smtClean="0"/>
              <a:t>: estado de salud que ha tendió hasta la fecha el niño, especificar los problemas que ha tenido, ya sea psicológico, terapéutico, neurológico u otro</a:t>
            </a:r>
          </a:p>
          <a:p>
            <a:endParaRPr lang="es-MX" sz="2400" dirty="0" smtClean="0"/>
          </a:p>
          <a:p>
            <a:r>
              <a:rPr lang="es-MX" sz="2400" dirty="0" smtClean="0"/>
              <a:t>-</a:t>
            </a:r>
            <a:r>
              <a:rPr lang="es-MX" sz="2400" b="1" dirty="0" smtClean="0"/>
              <a:t>Historia escolar</a:t>
            </a:r>
            <a:r>
              <a:rPr lang="es-MX" sz="2400" dirty="0" smtClean="0"/>
              <a:t>: la edad en la que inicio su vida escolar, sus dificultades y logros, relación con los compañeros y maestros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1080</Words>
  <Application>Microsoft Office PowerPoint</Application>
  <PresentationFormat>Presentación en pantalla (4:3)</PresentationFormat>
  <Paragraphs>131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IDENTIFICACIÓN INICIAL DE NIÑOS CON NEE</vt:lpstr>
      <vt:lpstr>IDENTIFICACIÓN INICIAL DE NIÑOS CON NEE.</vt:lpstr>
      <vt:lpstr>¿Cómo detectar a los alumnos con NEE?</vt:lpstr>
      <vt:lpstr>La evaluación psicopedagógica en el contexto de la atención a los niños con necesidades educativas especiales</vt:lpstr>
      <vt:lpstr>Diapositiva 5</vt:lpstr>
      <vt:lpstr>Diapositiva 6</vt:lpstr>
      <vt:lpstr>Características de la evaluación psicopedagógica y su organización</vt:lpstr>
      <vt:lpstr>Diapositiva 8</vt:lpstr>
      <vt:lpstr>Diapositiva 9</vt:lpstr>
      <vt:lpstr>Diapositiva 10</vt:lpstr>
      <vt:lpstr>Diapositiva 11</vt:lpstr>
      <vt:lpstr>Evaluación de los aspectos generales del alumno</vt:lpstr>
      <vt:lpstr>Nivel de competencia curricular </vt:lpstr>
      <vt:lpstr> </vt:lpstr>
      <vt:lpstr>Ejemplo de registro de nivel de competencia</vt:lpstr>
      <vt:lpstr>En equipo completar la siguiente tabla en base a la lectura. (Act.4)</vt:lpstr>
      <vt:lpstr>Lee el recuadro Dinora.  Pag. 33 y contesta la siguiente tabla.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evaluación psicopedagógica en el contexto de la atención a los niños con necesidades educativas especiales</dc:title>
  <dc:creator>perla margarita alvarez villarreal</dc:creator>
  <cp:lastModifiedBy>Eduardo Estupiñan</cp:lastModifiedBy>
  <cp:revision>26</cp:revision>
  <dcterms:created xsi:type="dcterms:W3CDTF">2012-05-23T02:33:53Z</dcterms:created>
  <dcterms:modified xsi:type="dcterms:W3CDTF">2013-05-08T23:26:58Z</dcterms:modified>
</cp:coreProperties>
</file>