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67" r:id="rId4"/>
    <p:sldId id="266" r:id="rId5"/>
    <p:sldId id="268" r:id="rId6"/>
    <p:sldId id="269" r:id="rId7"/>
    <p:sldId id="270" r:id="rId8"/>
    <p:sldId id="271" r:id="rId9"/>
    <p:sldId id="272" r:id="rId10"/>
    <p:sldId id="273" r:id="rId11"/>
    <p:sldId id="274" r:id="rId12"/>
    <p:sldId id="275" r:id="rId13"/>
    <p:sldId id="276" r:id="rId14"/>
    <p:sldId id="277" r:id="rId15"/>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CC"/>
    <a:srgbClr val="FBD5F3"/>
    <a:srgbClr val="B6F28E"/>
    <a:srgbClr val="ECE2F2"/>
    <a:srgbClr val="9900FF"/>
    <a:srgbClr val="33CCFF"/>
    <a:srgbClr val="FF99FF"/>
    <a:srgbClr val="9900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24" autoAdjust="0"/>
  </p:normalViewPr>
  <p:slideViewPr>
    <p:cSldViewPr>
      <p:cViewPr>
        <p:scale>
          <a:sx n="66" d="100"/>
          <a:sy n="66" d="100"/>
        </p:scale>
        <p:origin x="-153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2169FDD-185B-4F1B-905B-072054DA7966}" type="datetimeFigureOut">
              <a:rPr lang="es-MX"/>
              <a:pPr>
                <a:defRPr/>
              </a:pPr>
              <a:t>09/02/2013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B56488-4107-44AB-B3C4-7BF95067C10E}"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83F3CB33-4C18-4014-9952-7663D856ECFF}" type="datetimeFigureOut">
              <a:rPr lang="es-MX"/>
              <a:pPr>
                <a:defRPr/>
              </a:pPr>
              <a:t>09/02/2013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882D0F4-D8CF-4457-BFBC-991FFBD43323}"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D633682-E779-4EA6-91C1-3D5A51AE9FBE}" type="datetimeFigureOut">
              <a:rPr lang="es-MX"/>
              <a:pPr>
                <a:defRPr/>
              </a:pPr>
              <a:t>09/02/2013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0349809-507E-4ED2-8DE4-70FEFD90F4C9}"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F228F73-223C-4C81-88FE-BB4E435725AF}" type="datetimeFigureOut">
              <a:rPr lang="es-MX"/>
              <a:pPr>
                <a:defRPr/>
              </a:pPr>
              <a:t>09/02/2013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B97D9497-08B0-4A4F-A2EF-C9AC0F043B32}"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69D3DC5-F13D-49F8-B005-8ABD2657D03B}" type="datetimeFigureOut">
              <a:rPr lang="es-MX"/>
              <a:pPr>
                <a:defRPr/>
              </a:pPr>
              <a:t>09/02/2013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83E5AD8-C614-4B08-B24A-45D75490CFFA}"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C85DC4B-03C6-4F1B-9409-0D412EC74521}" type="datetimeFigureOut">
              <a:rPr lang="es-MX"/>
              <a:pPr>
                <a:defRPr/>
              </a:pPr>
              <a:t>09/02/2013</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7F0BC2B-1389-484C-B66D-8C207B1D1D26}"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3602FCD4-D850-47F8-AFCD-8B50DF0A5B93}" type="datetimeFigureOut">
              <a:rPr lang="es-MX"/>
              <a:pPr>
                <a:defRPr/>
              </a:pPr>
              <a:t>09/02/2013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F379F9B4-4986-4620-87C4-F640DE4E5402}"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1683058D-8963-4469-BFC7-14E02BC3AE4A}" type="datetimeFigureOut">
              <a:rPr lang="es-MX"/>
              <a:pPr>
                <a:defRPr/>
              </a:pPr>
              <a:t>09/02/2013</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7339980C-3006-48E7-9E2E-357923B27E9D}"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85C8416-FF9C-49B1-9FC7-1240B8341D13}" type="datetimeFigureOut">
              <a:rPr lang="es-MX"/>
              <a:pPr>
                <a:defRPr/>
              </a:pPr>
              <a:t>09/02/2013</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48F18585-EA2B-4A84-92DC-107E822C540E}"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DF33680-CB4C-4007-A16F-27294D648240}" type="datetimeFigureOut">
              <a:rPr lang="es-MX"/>
              <a:pPr>
                <a:defRPr/>
              </a:pPr>
              <a:t>09/02/2013</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BBE0DDB4-D974-4EF1-9675-9CB99B5AC1C7}"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FA056AB-C0FB-4403-88CB-0FE8CAB3820B}" type="datetimeFigureOut">
              <a:rPr lang="es-MX"/>
              <a:pPr>
                <a:defRPr/>
              </a:pPr>
              <a:t>09/02/2013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1935DEC-5EC7-49F5-928D-CCC9A76AED45}"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7352145-C092-4157-93F8-16B95DC1078F}" type="datetimeFigureOut">
              <a:rPr lang="es-MX"/>
              <a:pPr>
                <a:defRPr/>
              </a:pPr>
              <a:t>09/02/2013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8F4DAC7-2D67-417F-844B-1936B4CC18AF}"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91F0A6-C536-4002-AF23-66A605A17D3D}" type="datetimeFigureOut">
              <a:rPr lang="es-MX"/>
              <a:pPr>
                <a:defRPr/>
              </a:pPr>
              <a:t>09/02/2013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12F11F7-CF9E-41B5-9F45-064C0BB645F5}"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7 Estrella de 12 puntas"/>
          <p:cNvSpPr/>
          <p:nvPr/>
        </p:nvSpPr>
        <p:spPr>
          <a:xfrm>
            <a:off x="323528" y="1844824"/>
            <a:ext cx="8640960" cy="3240360"/>
          </a:xfrm>
          <a:prstGeom prst="star12">
            <a:avLst/>
          </a:prstGeom>
          <a:solidFill>
            <a:srgbClr val="CC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82" name="Picture 10" descr="C:\Users\kike\Pictures\Imagen1.png"/>
          <p:cNvPicPr>
            <a:picLocks noChangeAspect="1" noChangeArrowheads="1"/>
          </p:cNvPicPr>
          <p:nvPr/>
        </p:nvPicPr>
        <p:blipFill>
          <a:blip r:embed="rId3" cstate="print"/>
          <a:srcRect/>
          <a:stretch>
            <a:fillRect/>
          </a:stretch>
        </p:blipFill>
        <p:spPr bwMode="auto">
          <a:xfrm>
            <a:off x="2195736" y="2348880"/>
            <a:ext cx="5168900" cy="2182813"/>
          </a:xfrm>
          <a:prstGeom prst="rect">
            <a:avLst/>
          </a:prstGeom>
          <a:noFill/>
        </p:spPr>
      </p:pic>
      <p:sp>
        <p:nvSpPr>
          <p:cNvPr id="11" name="10 Rectángulo"/>
          <p:cNvSpPr/>
          <p:nvPr/>
        </p:nvSpPr>
        <p:spPr>
          <a:xfrm>
            <a:off x="251520" y="188640"/>
            <a:ext cx="7632848" cy="576064"/>
          </a:xfrm>
          <a:prstGeom prst="rect">
            <a:avLst/>
          </a:prstGeom>
          <a:solidFill>
            <a:srgbClr val="18F42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4716016" y="980728"/>
            <a:ext cx="4176464" cy="792088"/>
          </a:xfrm>
          <a:prstGeom prst="rect">
            <a:avLst/>
          </a:prstGeom>
          <a:solidFill>
            <a:schemeClr val="tx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83" name="Picture 11" descr="C:\Users\kike\Pictures\Imagen2.png"/>
          <p:cNvPicPr>
            <a:picLocks noChangeAspect="1" noChangeArrowheads="1"/>
          </p:cNvPicPr>
          <p:nvPr/>
        </p:nvPicPr>
        <p:blipFill>
          <a:blip r:embed="rId4" cstate="print"/>
          <a:srcRect/>
          <a:stretch>
            <a:fillRect/>
          </a:stretch>
        </p:blipFill>
        <p:spPr bwMode="auto">
          <a:xfrm>
            <a:off x="4402137" y="836712"/>
            <a:ext cx="4741863" cy="944562"/>
          </a:xfrm>
          <a:prstGeom prst="rect">
            <a:avLst/>
          </a:prstGeom>
          <a:noFill/>
        </p:spPr>
      </p:pic>
      <p:pic>
        <p:nvPicPr>
          <p:cNvPr id="3084" name="Picture 12" descr="C:\Users\kike\Pictures\Imagen3.png"/>
          <p:cNvPicPr>
            <a:picLocks noChangeAspect="1" noChangeArrowheads="1"/>
          </p:cNvPicPr>
          <p:nvPr/>
        </p:nvPicPr>
        <p:blipFill>
          <a:blip r:embed="rId5" cstate="print"/>
          <a:srcRect/>
          <a:stretch>
            <a:fillRect/>
          </a:stretch>
        </p:blipFill>
        <p:spPr bwMode="auto">
          <a:xfrm>
            <a:off x="-612576" y="123924"/>
            <a:ext cx="9369425" cy="712788"/>
          </a:xfrm>
          <a:prstGeom prst="rect">
            <a:avLst/>
          </a:prstGeom>
          <a:noFill/>
        </p:spPr>
      </p:pic>
      <p:sp>
        <p:nvSpPr>
          <p:cNvPr id="19" name="18 Rectángulo redondeado"/>
          <p:cNvSpPr/>
          <p:nvPr/>
        </p:nvSpPr>
        <p:spPr>
          <a:xfrm>
            <a:off x="827584" y="5157192"/>
            <a:ext cx="5976664" cy="144016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85" name="Picture 13" descr="C:\Users\kike\Pictures\Imagen4.png"/>
          <p:cNvPicPr>
            <a:picLocks noChangeAspect="1" noChangeArrowheads="1"/>
          </p:cNvPicPr>
          <p:nvPr/>
        </p:nvPicPr>
        <p:blipFill>
          <a:blip r:embed="rId6" cstate="print"/>
          <a:srcRect/>
          <a:stretch>
            <a:fillRect/>
          </a:stretch>
        </p:blipFill>
        <p:spPr bwMode="auto">
          <a:xfrm>
            <a:off x="971600" y="5085184"/>
            <a:ext cx="5711825" cy="1620838"/>
          </a:xfrm>
          <a:prstGeom prst="rect">
            <a:avLst/>
          </a:prstGeom>
          <a:noFill/>
        </p:spPr>
      </p:pic>
      <p:pic>
        <p:nvPicPr>
          <p:cNvPr id="22" name="Picture 2" descr="http://www.fselrincon.com/Archivos/Imagenes/abejita_movimiento.gif"/>
          <p:cNvPicPr>
            <a:picLocks noChangeAspect="1" noChangeArrowheads="1" noCrop="1"/>
          </p:cNvPicPr>
          <p:nvPr/>
        </p:nvPicPr>
        <p:blipFill>
          <a:blip r:embed="rId7" cstate="print"/>
          <a:srcRect/>
          <a:stretch>
            <a:fillRect/>
          </a:stretch>
        </p:blipFill>
        <p:spPr bwMode="auto">
          <a:xfrm>
            <a:off x="611560" y="980728"/>
            <a:ext cx="1657350" cy="12398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8 Rectángulo"/>
          <p:cNvSpPr/>
          <p:nvPr/>
        </p:nvSpPr>
        <p:spPr>
          <a:xfrm>
            <a:off x="1043608" y="908720"/>
            <a:ext cx="7560840" cy="4248472"/>
          </a:xfrm>
          <a:prstGeom prst="rect">
            <a:avLst/>
          </a:prstGeom>
          <a:solidFill>
            <a:srgbClr val="ECE2F2"/>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smtClean="0">
                <a:solidFill>
                  <a:srgbClr val="9900CC"/>
                </a:solidFill>
                <a:latin typeface="Comic Sans MS" pitchFamily="66" charset="0"/>
              </a:rPr>
              <a:t>El nombre oficial de MPEG es ISO/IEC JTC1/SC29 WG11.</a:t>
            </a:r>
            <a:br>
              <a:rPr lang="es-MX" sz="1700" b="1" dirty="0" smtClean="0">
                <a:solidFill>
                  <a:srgbClr val="9900CC"/>
                </a:solidFill>
                <a:latin typeface="Comic Sans MS" pitchFamily="66" charset="0"/>
              </a:rPr>
            </a:br>
            <a:r>
              <a:rPr lang="es-MX" sz="1700" b="1" dirty="0" smtClean="0">
                <a:solidFill>
                  <a:srgbClr val="9900CC"/>
                </a:solidFill>
                <a:latin typeface="Comic Sans MS" pitchFamily="66" charset="0"/>
              </a:rPr>
              <a:t>Algunos de los formatos de compresión que ha estandarizado MPEG son:</a:t>
            </a:r>
            <a:br>
              <a:rPr lang="es-MX" sz="1700" b="1" dirty="0" smtClean="0">
                <a:solidFill>
                  <a:srgbClr val="9900CC"/>
                </a:solidFill>
                <a:latin typeface="Comic Sans MS" pitchFamily="66" charset="0"/>
              </a:rPr>
            </a:br>
            <a:r>
              <a:rPr lang="es-MX" sz="1700" b="1" dirty="0" smtClean="0">
                <a:solidFill>
                  <a:srgbClr val="9900CC"/>
                </a:solidFill>
                <a:latin typeface="Comic Sans MS" pitchFamily="66" charset="0"/>
              </a:rPr>
              <a:t>* MPEG-1: Estándar inicial para la compresión de video y audio. Usado como estándar en Video CD e incluido en el formato de audio MP3.</a:t>
            </a:r>
            <a:br>
              <a:rPr lang="es-MX" sz="1700" b="1" dirty="0" smtClean="0">
                <a:solidFill>
                  <a:srgbClr val="9900CC"/>
                </a:solidFill>
                <a:latin typeface="Comic Sans MS" pitchFamily="66" charset="0"/>
              </a:rPr>
            </a:br>
            <a:r>
              <a:rPr lang="es-MX" sz="1700" b="1" dirty="0" smtClean="0">
                <a:solidFill>
                  <a:srgbClr val="9900CC"/>
                </a:solidFill>
                <a:latin typeface="Comic Sans MS" pitchFamily="66" charset="0"/>
              </a:rPr>
              <a:t>* MPEG-2: Estándar para la transmisión de televisión. Usado para la televisión digital ATSC, DVS y ISDB, señales digitales de televisión por cable, y (con pequeñas modificaciones) para DVD.</a:t>
            </a:r>
            <a:br>
              <a:rPr lang="es-MX" sz="1700" b="1" dirty="0" smtClean="0">
                <a:solidFill>
                  <a:srgbClr val="9900CC"/>
                </a:solidFill>
                <a:latin typeface="Comic Sans MS" pitchFamily="66" charset="0"/>
              </a:rPr>
            </a:br>
            <a:r>
              <a:rPr lang="es-MX" sz="1700" b="1" dirty="0" smtClean="0">
                <a:solidFill>
                  <a:srgbClr val="9900CC"/>
                </a:solidFill>
                <a:latin typeface="Comic Sans MS" pitchFamily="66" charset="0"/>
              </a:rPr>
              <a:t>* MPEG-3: Originalmente fue diseñado para la televisión de alta definición (HDTV), fue abandonado cuando descubrieron que el MPEG-2 (con extensiones) era suficiente para la HDTV.</a:t>
            </a:r>
            <a:br>
              <a:rPr lang="es-MX" sz="1700" b="1" dirty="0" smtClean="0">
                <a:solidFill>
                  <a:srgbClr val="9900CC"/>
                </a:solidFill>
                <a:latin typeface="Comic Sans MS" pitchFamily="66" charset="0"/>
              </a:rPr>
            </a:br>
            <a:r>
              <a:rPr lang="es-MX" sz="1700" b="1" dirty="0" smtClean="0">
                <a:solidFill>
                  <a:srgbClr val="9900CC"/>
                </a:solidFill>
                <a:latin typeface="Comic Sans MS" pitchFamily="66" charset="0"/>
              </a:rPr>
              <a:t>* MPEG-4: Expande el MPEG-1 para soportar objetos video/audio, contenido 3D, soporte para Digital </a:t>
            </a:r>
            <a:r>
              <a:rPr lang="es-MX" sz="1700" b="1" dirty="0" err="1" smtClean="0">
                <a:solidFill>
                  <a:srgbClr val="9900CC"/>
                </a:solidFill>
                <a:latin typeface="Comic Sans MS" pitchFamily="66" charset="0"/>
              </a:rPr>
              <a:t>Rights</a:t>
            </a:r>
            <a:r>
              <a:rPr lang="es-MX" sz="1700" b="1" dirty="0" smtClean="0">
                <a:solidFill>
                  <a:srgbClr val="9900CC"/>
                </a:solidFill>
                <a:latin typeface="Comic Sans MS" pitchFamily="66" charset="0"/>
              </a:rPr>
              <a:t> Management, y codificación de bajo </a:t>
            </a:r>
            <a:r>
              <a:rPr lang="es-MX" sz="1700" b="1" dirty="0" err="1" smtClean="0">
                <a:solidFill>
                  <a:srgbClr val="9900CC"/>
                </a:solidFill>
                <a:latin typeface="Comic Sans MS" pitchFamily="66" charset="0"/>
              </a:rPr>
              <a:t>bitrate</a:t>
            </a:r>
            <a:r>
              <a:rPr lang="es-MX" sz="1700" b="1" dirty="0" smtClean="0">
                <a:solidFill>
                  <a:srgbClr val="9900CC"/>
                </a:solidFill>
                <a:latin typeface="Comic Sans MS" pitchFamily="66" charset="0"/>
              </a:rPr>
              <a:t>. Existen varias versiones, la más importante es la MPEG-4 </a:t>
            </a:r>
            <a:r>
              <a:rPr lang="es-MX" sz="1700" b="1" dirty="0" err="1" smtClean="0">
                <a:solidFill>
                  <a:srgbClr val="9900CC"/>
                </a:solidFill>
                <a:latin typeface="Comic Sans MS" pitchFamily="66" charset="0"/>
              </a:rPr>
              <a:t>Part</a:t>
            </a:r>
            <a:r>
              <a:rPr lang="es-MX" sz="1700" b="1" dirty="0" smtClean="0">
                <a:solidFill>
                  <a:srgbClr val="9900CC"/>
                </a:solidFill>
                <a:latin typeface="Comic Sans MS" pitchFamily="66" charset="0"/>
              </a:rPr>
              <a:t> 10. Es usado en HD-DVD y discos </a:t>
            </a:r>
            <a:r>
              <a:rPr lang="es-MX" sz="1700" b="1" dirty="0" err="1" smtClean="0">
                <a:solidFill>
                  <a:srgbClr val="9900CC"/>
                </a:solidFill>
                <a:latin typeface="Comic Sans MS" pitchFamily="66" charset="0"/>
              </a:rPr>
              <a:t>Blu-ray</a:t>
            </a:r>
            <a:r>
              <a:rPr lang="es-MX" sz="1700" b="1" dirty="0" smtClean="0">
                <a:solidFill>
                  <a:srgbClr val="9900CC"/>
                </a:solidFill>
                <a:latin typeface="Comic Sans MS" pitchFamily="66" charset="0"/>
              </a:rPr>
              <a:t>.</a:t>
            </a:r>
            <a:endParaRPr lang="es-MX" sz="1700" b="1" dirty="0">
              <a:solidFill>
                <a:srgbClr val="9900CC"/>
              </a:solidFill>
              <a:latin typeface="Comic Sans MS" pitchFamily="66" charset="0"/>
            </a:endParaRPr>
          </a:p>
        </p:txBody>
      </p:sp>
      <p:sp>
        <p:nvSpPr>
          <p:cNvPr id="12" name="11 Rectángulo"/>
          <p:cNvSpPr/>
          <p:nvPr/>
        </p:nvSpPr>
        <p:spPr>
          <a:xfrm rot="21371803">
            <a:off x="1720270" y="5347579"/>
            <a:ext cx="5775468" cy="1053798"/>
          </a:xfrm>
          <a:prstGeom prst="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00B0F0"/>
                </a:solidFill>
                <a:latin typeface="Comic Sans MS" pitchFamily="66" charset="0"/>
              </a:rPr>
              <a:t>Es reproducido por:</a:t>
            </a:r>
          </a:p>
          <a:p>
            <a:pPr algn="ctr"/>
            <a:r>
              <a:rPr lang="es-MX" b="1" dirty="0" err="1" smtClean="0">
                <a:solidFill>
                  <a:srgbClr val="00B0F0"/>
                </a:solidFill>
                <a:latin typeface="Comic Sans MS" pitchFamily="66" charset="0"/>
              </a:rPr>
              <a:t>Realplayer</a:t>
            </a:r>
            <a:r>
              <a:rPr lang="es-MX" b="1" dirty="0" smtClean="0">
                <a:solidFill>
                  <a:srgbClr val="00B0F0"/>
                </a:solidFill>
                <a:latin typeface="Comic Sans MS" pitchFamily="66" charset="0"/>
              </a:rPr>
              <a:t>, QuickTime, VLC. </a:t>
            </a:r>
            <a:endParaRPr lang="es-MX" b="1" dirty="0">
              <a:solidFill>
                <a:srgbClr val="00B0F0"/>
              </a:solidFill>
              <a:latin typeface="Comic Sans MS" pitchFamily="66" charset="0"/>
            </a:endParaRPr>
          </a:p>
        </p:txBody>
      </p:sp>
      <p:pic>
        <p:nvPicPr>
          <p:cNvPr id="38914" name="Picture 2"/>
          <p:cNvPicPr>
            <a:picLocks noChangeAspect="1" noChangeArrowheads="1"/>
          </p:cNvPicPr>
          <p:nvPr/>
        </p:nvPicPr>
        <p:blipFill>
          <a:blip r:embed="rId3" cstate="print"/>
          <a:srcRect/>
          <a:stretch>
            <a:fillRect/>
          </a:stretch>
        </p:blipFill>
        <p:spPr bwMode="auto">
          <a:xfrm>
            <a:off x="899592" y="5229200"/>
            <a:ext cx="1801186" cy="1408785"/>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cstate="print"/>
          <a:srcRect/>
          <a:stretch>
            <a:fillRect/>
          </a:stretch>
        </p:blipFill>
        <p:spPr bwMode="auto">
          <a:xfrm>
            <a:off x="7863653" y="620688"/>
            <a:ext cx="1316859" cy="1440160"/>
          </a:xfrm>
          <a:prstGeom prst="rect">
            <a:avLst/>
          </a:prstGeom>
          <a:noFill/>
          <a:ln w="9525">
            <a:noFill/>
            <a:miter lim="800000"/>
            <a:headEnd/>
            <a:tailEnd/>
          </a:ln>
          <a:effectLst/>
        </p:spPr>
      </p:pic>
      <p:pic>
        <p:nvPicPr>
          <p:cNvPr id="13" name="Picture 2" descr="http://www.fselrincon.com/Archivos/Imagenes/abejita_movimiento.gif"/>
          <p:cNvPicPr>
            <a:picLocks noChangeAspect="1" noChangeArrowheads="1" noCrop="1"/>
          </p:cNvPicPr>
          <p:nvPr/>
        </p:nvPicPr>
        <p:blipFill>
          <a:blip r:embed="rId5" cstate="print"/>
          <a:srcRect/>
          <a:stretch>
            <a:fillRect/>
          </a:stretch>
        </p:blipFill>
        <p:spPr bwMode="auto">
          <a:xfrm>
            <a:off x="0" y="0"/>
            <a:ext cx="1155079" cy="864096"/>
          </a:xfrm>
          <a:prstGeom prst="rect">
            <a:avLst/>
          </a:prstGeom>
          <a:noFill/>
          <a:ln w="9525">
            <a:noFill/>
            <a:miter lim="800000"/>
            <a:headEnd/>
            <a:tailEnd/>
          </a:ln>
        </p:spPr>
      </p:pic>
      <p:pic>
        <p:nvPicPr>
          <p:cNvPr id="38916" name="Picture 4" descr="C:\Users\kike\Pictures\Imagen17.png"/>
          <p:cNvPicPr>
            <a:picLocks noChangeAspect="1" noChangeArrowheads="1"/>
          </p:cNvPicPr>
          <p:nvPr/>
        </p:nvPicPr>
        <p:blipFill>
          <a:blip r:embed="rId6" cstate="print"/>
          <a:srcRect/>
          <a:stretch>
            <a:fillRect/>
          </a:stretch>
        </p:blipFill>
        <p:spPr bwMode="auto">
          <a:xfrm>
            <a:off x="3303438" y="-243408"/>
            <a:ext cx="2852738" cy="2011363"/>
          </a:xfrm>
          <a:prstGeom prst="rect">
            <a:avLst/>
          </a:prstGeom>
          <a:noFill/>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8 Rectángulo"/>
          <p:cNvSpPr/>
          <p:nvPr/>
        </p:nvSpPr>
        <p:spPr>
          <a:xfrm>
            <a:off x="899592" y="980728"/>
            <a:ext cx="7848872" cy="4176464"/>
          </a:xfrm>
          <a:prstGeom prst="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rgbClr val="FF33CC"/>
                </a:solidFill>
                <a:latin typeface="Comic Sans MS" pitchFamily="66" charset="0"/>
              </a:rPr>
              <a:t>OGM siglas de </a:t>
            </a:r>
            <a:r>
              <a:rPr lang="es-MX" b="1" dirty="0" err="1" smtClean="0">
                <a:solidFill>
                  <a:srgbClr val="FF33CC"/>
                </a:solidFill>
                <a:latin typeface="Comic Sans MS" pitchFamily="66" charset="0"/>
              </a:rPr>
              <a:t>Ogg</a:t>
            </a:r>
            <a:r>
              <a:rPr lang="es-MX" b="1" dirty="0" smtClean="0">
                <a:solidFill>
                  <a:srgbClr val="FF33CC"/>
                </a:solidFill>
                <a:latin typeface="Comic Sans MS" pitchFamily="66" charset="0"/>
              </a:rPr>
              <a:t> Media, es un Contenedor Multimedia (no un códec) cuya función es contener el audio (normalmente en formato </a:t>
            </a:r>
            <a:r>
              <a:rPr lang="es-MX" b="1" dirty="0" err="1" smtClean="0">
                <a:solidFill>
                  <a:srgbClr val="FF33CC"/>
                </a:solidFill>
                <a:latin typeface="Comic Sans MS" pitchFamily="66" charset="0"/>
              </a:rPr>
              <a:t>Vorbis</a:t>
            </a:r>
            <a:r>
              <a:rPr lang="es-MX" b="1" dirty="0" smtClean="0">
                <a:solidFill>
                  <a:srgbClr val="FF33CC"/>
                </a:solidFill>
                <a:latin typeface="Comic Sans MS" pitchFamily="66" charset="0"/>
              </a:rPr>
              <a:t>), el vídeo (normalmente </a:t>
            </a:r>
            <a:r>
              <a:rPr lang="es-MX" b="1" dirty="0" err="1" smtClean="0">
                <a:solidFill>
                  <a:srgbClr val="FF33CC"/>
                </a:solidFill>
                <a:latin typeface="Comic Sans MS" pitchFamily="66" charset="0"/>
              </a:rPr>
              <a:t>DivX</a:t>
            </a:r>
            <a:r>
              <a:rPr lang="es-MX" b="1" dirty="0" smtClean="0">
                <a:solidFill>
                  <a:srgbClr val="FF33CC"/>
                </a:solidFill>
                <a:latin typeface="Comic Sans MS" pitchFamily="66" charset="0"/>
              </a:rPr>
              <a:t> o </a:t>
            </a:r>
            <a:r>
              <a:rPr lang="es-MX" b="1" dirty="0" err="1" smtClean="0">
                <a:solidFill>
                  <a:srgbClr val="FF33CC"/>
                </a:solidFill>
                <a:latin typeface="Comic Sans MS" pitchFamily="66" charset="0"/>
              </a:rPr>
              <a:t>Xvid</a:t>
            </a:r>
            <a:r>
              <a:rPr lang="es-MX" b="1" dirty="0" smtClean="0">
                <a:solidFill>
                  <a:srgbClr val="FF33CC"/>
                </a:solidFill>
                <a:latin typeface="Comic Sans MS" pitchFamily="66" charset="0"/>
              </a:rPr>
              <a:t>) y subtítulos. Fue desarrollado por </a:t>
            </a:r>
            <a:r>
              <a:rPr lang="es-MX" b="1" dirty="0" err="1" smtClean="0">
                <a:solidFill>
                  <a:srgbClr val="FF33CC"/>
                </a:solidFill>
                <a:latin typeface="Comic Sans MS" pitchFamily="66" charset="0"/>
              </a:rPr>
              <a:t>Tobias</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Waldvogel</a:t>
            </a:r>
            <a:r>
              <a:rPr lang="es-MX" b="1" dirty="0" smtClean="0">
                <a:solidFill>
                  <a:srgbClr val="FF33CC"/>
                </a:solidFill>
                <a:latin typeface="Comic Sans MS" pitchFamily="66" charset="0"/>
              </a:rPr>
              <a:t> debido a que él quería usar el formato de audio "</a:t>
            </a:r>
            <a:r>
              <a:rPr lang="es-MX" b="1" dirty="0" err="1" smtClean="0">
                <a:solidFill>
                  <a:srgbClr val="FF33CC"/>
                </a:solidFill>
                <a:latin typeface="Comic Sans MS" pitchFamily="66" charset="0"/>
              </a:rPr>
              <a:t>Ogg</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Vorbis</a:t>
            </a:r>
            <a:r>
              <a:rPr lang="es-MX" b="1" dirty="0" smtClean="0">
                <a:solidFill>
                  <a:srgbClr val="FF33CC"/>
                </a:solidFill>
                <a:latin typeface="Comic Sans MS" pitchFamily="66" charset="0"/>
              </a:rPr>
              <a:t>" junto con vídeo MPEG-4 en un AVI, pero era prácticamente imposible obtener sincronización debido a la arquitectura del AVI, por lo que en vez de insertar el audio </a:t>
            </a:r>
            <a:r>
              <a:rPr lang="es-MX" b="1" dirty="0" err="1" smtClean="0">
                <a:solidFill>
                  <a:srgbClr val="FF33CC"/>
                </a:solidFill>
                <a:latin typeface="Comic Sans MS" pitchFamily="66" charset="0"/>
              </a:rPr>
              <a:t>Vorbis</a:t>
            </a:r>
            <a:r>
              <a:rPr lang="es-MX" b="1" dirty="0" smtClean="0">
                <a:solidFill>
                  <a:srgbClr val="FF33CC"/>
                </a:solidFill>
                <a:latin typeface="Comic Sans MS" pitchFamily="66" charset="0"/>
              </a:rPr>
              <a:t> en un AVI, decidió insertar el vídeo en un </a:t>
            </a:r>
            <a:r>
              <a:rPr lang="es-MX" b="1" dirty="0" err="1" smtClean="0">
                <a:solidFill>
                  <a:srgbClr val="FF33CC"/>
                </a:solidFill>
                <a:latin typeface="Comic Sans MS" pitchFamily="66" charset="0"/>
              </a:rPr>
              <a:t>Ogg</a:t>
            </a:r>
            <a:r>
              <a:rPr lang="es-MX" b="1" dirty="0" smtClean="0">
                <a:solidFill>
                  <a:srgbClr val="FF33CC"/>
                </a:solidFill>
                <a:latin typeface="Comic Sans MS" pitchFamily="66" charset="0"/>
              </a:rPr>
              <a:t> modificado y así surgió el OGM.</a:t>
            </a:r>
          </a:p>
          <a:p>
            <a:r>
              <a:rPr lang="es-MX" b="1" dirty="0" smtClean="0">
                <a:solidFill>
                  <a:srgbClr val="FF33CC"/>
                </a:solidFill>
                <a:latin typeface="Comic Sans MS" pitchFamily="66" charset="0"/>
              </a:rPr>
              <a:t>OGM es una modificación (</a:t>
            </a:r>
            <a:r>
              <a:rPr lang="es-MX" b="1" dirty="0" err="1" smtClean="0">
                <a:solidFill>
                  <a:srgbClr val="FF33CC"/>
                </a:solidFill>
                <a:latin typeface="Comic Sans MS" pitchFamily="66" charset="0"/>
              </a:rPr>
              <a:t>hack</a:t>
            </a:r>
            <a:r>
              <a:rPr lang="es-MX" b="1" dirty="0" smtClean="0">
                <a:solidFill>
                  <a:srgbClr val="FF33CC"/>
                </a:solidFill>
                <a:latin typeface="Comic Sans MS" pitchFamily="66" charset="0"/>
              </a:rPr>
              <a:t>) del contenedor </a:t>
            </a:r>
            <a:r>
              <a:rPr lang="es-MX" b="1" dirty="0" err="1" smtClean="0">
                <a:solidFill>
                  <a:srgbClr val="FF33CC"/>
                </a:solidFill>
                <a:latin typeface="Comic Sans MS" pitchFamily="66" charset="0"/>
              </a:rPr>
              <a:t>Ogg</a:t>
            </a:r>
            <a:r>
              <a:rPr lang="es-MX" b="1" dirty="0" smtClean="0">
                <a:solidFill>
                  <a:srgbClr val="FF33CC"/>
                </a:solidFill>
                <a:latin typeface="Comic Sans MS" pitchFamily="66" charset="0"/>
              </a:rPr>
              <a:t>, diseñado como alternativa al AVI, proporcionando la habilidad de contener prácticamente cualquier códec de vídeo y audio que el AVI soporte en el contenedor </a:t>
            </a:r>
            <a:r>
              <a:rPr lang="es-MX" b="1" dirty="0" err="1" smtClean="0">
                <a:solidFill>
                  <a:srgbClr val="FF33CC"/>
                </a:solidFill>
                <a:latin typeface="Comic Sans MS" pitchFamily="66" charset="0"/>
              </a:rPr>
              <a:t>Ogg</a:t>
            </a:r>
            <a:r>
              <a:rPr lang="es-MX" b="1" dirty="0" smtClean="0">
                <a:solidFill>
                  <a:srgbClr val="FF33CC"/>
                </a:solidFill>
                <a:latin typeface="Comic Sans MS" pitchFamily="66" charset="0"/>
              </a:rPr>
              <a:t> y otras mejoras que el AVI no posee.</a:t>
            </a:r>
          </a:p>
        </p:txBody>
      </p:sp>
      <p:sp>
        <p:nvSpPr>
          <p:cNvPr id="12" name="11 Hexágono"/>
          <p:cNvSpPr/>
          <p:nvPr/>
        </p:nvSpPr>
        <p:spPr>
          <a:xfrm>
            <a:off x="3923928" y="5157192"/>
            <a:ext cx="3600400" cy="1395536"/>
          </a:xfrm>
          <a:prstGeom prst="hexagon">
            <a:avLst/>
          </a:prstGeom>
          <a:solidFill>
            <a:srgbClr val="A9FB7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00B050"/>
                </a:solidFill>
                <a:latin typeface="Comic Sans MS" pitchFamily="66" charset="0"/>
              </a:rPr>
              <a:t>Puede ser reproducido en…</a:t>
            </a:r>
          </a:p>
          <a:p>
            <a:pPr algn="ctr"/>
            <a:r>
              <a:rPr lang="es-MX" b="1" dirty="0" smtClean="0">
                <a:solidFill>
                  <a:srgbClr val="00B050"/>
                </a:solidFill>
                <a:latin typeface="Comic Sans MS" pitchFamily="66" charset="0"/>
              </a:rPr>
              <a:t>Pocket Tunes  </a:t>
            </a:r>
            <a:endParaRPr lang="es-MX" b="1" dirty="0">
              <a:solidFill>
                <a:srgbClr val="00B050"/>
              </a:solidFill>
              <a:latin typeface="Comic Sans MS" pitchFamily="66" charset="0"/>
            </a:endParaRPr>
          </a:p>
        </p:txBody>
      </p:sp>
      <p:pic>
        <p:nvPicPr>
          <p:cNvPr id="8" name="Picture 2"/>
          <p:cNvPicPr>
            <a:picLocks noChangeAspect="1" noChangeArrowheads="1"/>
          </p:cNvPicPr>
          <p:nvPr/>
        </p:nvPicPr>
        <p:blipFill>
          <a:blip r:embed="rId3" cstate="print"/>
          <a:srcRect/>
          <a:stretch>
            <a:fillRect/>
          </a:stretch>
        </p:blipFill>
        <p:spPr bwMode="auto">
          <a:xfrm rot="869918">
            <a:off x="-534479" y="-997466"/>
            <a:ext cx="2515459" cy="3820069"/>
          </a:xfrm>
          <a:prstGeom prst="rect">
            <a:avLst/>
          </a:prstGeom>
          <a:noFill/>
          <a:ln w="9525">
            <a:noFill/>
            <a:miter lim="800000"/>
            <a:headEnd/>
            <a:tailEnd/>
          </a:ln>
        </p:spPr>
      </p:pic>
      <p:pic>
        <p:nvPicPr>
          <p:cNvPr id="39938" name="Picture 2" descr="C:\Users\kike\Pictures\Imagen16.png"/>
          <p:cNvPicPr>
            <a:picLocks noChangeAspect="1" noChangeArrowheads="1"/>
          </p:cNvPicPr>
          <p:nvPr/>
        </p:nvPicPr>
        <p:blipFill>
          <a:blip r:embed="rId4" cstate="print"/>
          <a:srcRect/>
          <a:stretch>
            <a:fillRect/>
          </a:stretch>
        </p:blipFill>
        <p:spPr bwMode="auto">
          <a:xfrm>
            <a:off x="2771800" y="-115540"/>
            <a:ext cx="3638550" cy="1384300"/>
          </a:xfrm>
          <a:prstGeom prst="rect">
            <a:avLst/>
          </a:prstGeom>
          <a:noFill/>
        </p:spPr>
      </p:pic>
      <p:pic>
        <p:nvPicPr>
          <p:cNvPr id="39939" name="Picture 3"/>
          <p:cNvPicPr>
            <a:picLocks noChangeAspect="1" noChangeArrowheads="1"/>
          </p:cNvPicPr>
          <p:nvPr/>
        </p:nvPicPr>
        <p:blipFill>
          <a:blip r:embed="rId5" cstate="print"/>
          <a:srcRect/>
          <a:stretch>
            <a:fillRect/>
          </a:stretch>
        </p:blipFill>
        <p:spPr bwMode="auto">
          <a:xfrm>
            <a:off x="1807560" y="4797152"/>
            <a:ext cx="2260384" cy="1999357"/>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9" name="8 Recortar rectángulo de esquina diagonal"/>
          <p:cNvSpPr/>
          <p:nvPr/>
        </p:nvSpPr>
        <p:spPr>
          <a:xfrm>
            <a:off x="1259632" y="1340768"/>
            <a:ext cx="7200800" cy="2880320"/>
          </a:xfrm>
          <a:prstGeom prst="snip2DiagRect">
            <a:avLst/>
          </a:prstGeom>
          <a:solidFill>
            <a:srgbClr val="E2C5A8"/>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663300"/>
                </a:solidFill>
                <a:latin typeface="Comic Sans MS" pitchFamily="66" charset="0"/>
              </a:rPr>
              <a:t>El formato RM es exclusivo de Real Media Player, por lo que sólo ese reproductor puede reproducirlo. Es un formato relativamente ligero, pero los videos que he probado no han tenido la calidad del formato AVI.</a:t>
            </a:r>
          </a:p>
        </p:txBody>
      </p:sp>
      <p:sp>
        <p:nvSpPr>
          <p:cNvPr id="12" name="11 Estrella de 32 puntas"/>
          <p:cNvSpPr/>
          <p:nvPr/>
        </p:nvSpPr>
        <p:spPr>
          <a:xfrm>
            <a:off x="1763688" y="4365104"/>
            <a:ext cx="5688632" cy="2016224"/>
          </a:xfrm>
          <a:prstGeom prst="star32">
            <a:avLst>
              <a:gd name="adj" fmla="val 42740"/>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rgbClr val="FF33CC"/>
                </a:solidFill>
                <a:latin typeface="Comic Sans MS" pitchFamily="66" charset="0"/>
              </a:rPr>
              <a:t>Es reproducido por el programa Real Media.</a:t>
            </a:r>
            <a:endParaRPr lang="es-MX" sz="2400" b="1" dirty="0">
              <a:solidFill>
                <a:srgbClr val="FF33CC"/>
              </a:solidFill>
              <a:latin typeface="Comic Sans MS" pitchFamily="66" charset="0"/>
            </a:endParaRPr>
          </a:p>
        </p:txBody>
      </p:sp>
      <p:pic>
        <p:nvPicPr>
          <p:cNvPr id="40962" name="Picture 2"/>
          <p:cNvPicPr>
            <a:picLocks noChangeAspect="1" noChangeArrowheads="1"/>
          </p:cNvPicPr>
          <p:nvPr/>
        </p:nvPicPr>
        <p:blipFill>
          <a:blip r:embed="rId3" cstate="print"/>
          <a:srcRect/>
          <a:stretch>
            <a:fillRect/>
          </a:stretch>
        </p:blipFill>
        <p:spPr bwMode="auto">
          <a:xfrm>
            <a:off x="539552" y="4293096"/>
            <a:ext cx="2123728" cy="2395182"/>
          </a:xfrm>
          <a:prstGeom prst="rect">
            <a:avLst/>
          </a:prstGeom>
          <a:noFill/>
          <a:ln w="9525">
            <a:noFill/>
            <a:miter lim="800000"/>
            <a:headEnd/>
            <a:tailEnd/>
          </a:ln>
          <a:effectLst/>
        </p:spPr>
      </p:pic>
      <p:pic>
        <p:nvPicPr>
          <p:cNvPr id="40963" name="Picture 3" descr="C:\Users\kike\Pictures\Imagen18.png"/>
          <p:cNvPicPr>
            <a:picLocks noChangeAspect="1" noChangeArrowheads="1"/>
          </p:cNvPicPr>
          <p:nvPr/>
        </p:nvPicPr>
        <p:blipFill>
          <a:blip r:embed="rId4" cstate="print"/>
          <a:srcRect/>
          <a:stretch>
            <a:fillRect/>
          </a:stretch>
        </p:blipFill>
        <p:spPr bwMode="auto">
          <a:xfrm>
            <a:off x="2411760" y="-531440"/>
            <a:ext cx="4327525" cy="3717925"/>
          </a:xfrm>
          <a:prstGeom prst="rect">
            <a:avLst/>
          </a:prstGeom>
          <a:noFill/>
        </p:spPr>
      </p:pic>
      <p:pic>
        <p:nvPicPr>
          <p:cNvPr id="14" name="Picture 2" descr="http://www.fselrincon.com/Archivos/Imagenes/abejita_movimiento.gif"/>
          <p:cNvPicPr>
            <a:picLocks noChangeAspect="1" noChangeArrowheads="1" noCrop="1"/>
          </p:cNvPicPr>
          <p:nvPr/>
        </p:nvPicPr>
        <p:blipFill>
          <a:blip r:embed="rId5" cstate="print"/>
          <a:srcRect/>
          <a:stretch>
            <a:fillRect/>
          </a:stretch>
        </p:blipFill>
        <p:spPr bwMode="auto">
          <a:xfrm>
            <a:off x="1835696" y="0"/>
            <a:ext cx="1656184" cy="119675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11267" name="AutoShape 2" descr="http://www.paulapabloc.net46.net/PEP2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MX">
              <a:latin typeface="Calibri" pitchFamily="34" charset="0"/>
            </a:endParaRPr>
          </a:p>
        </p:txBody>
      </p:sp>
      <p:pic>
        <p:nvPicPr>
          <p:cNvPr id="11268" name="Picture 5"/>
          <p:cNvPicPr>
            <a:picLocks noChangeAspect="1" noChangeArrowheads="1"/>
          </p:cNvPicPr>
          <p:nvPr/>
        </p:nvPicPr>
        <p:blipFill>
          <a:blip r:embed="rId3" cstate="print"/>
          <a:srcRect/>
          <a:stretch>
            <a:fillRect/>
          </a:stretch>
        </p:blipFill>
        <p:spPr bwMode="auto">
          <a:xfrm>
            <a:off x="1190625" y="-595313"/>
            <a:ext cx="6762750" cy="8048626"/>
          </a:xfrm>
          <a:prstGeom prst="rect">
            <a:avLst/>
          </a:prstGeom>
          <a:noFill/>
          <a:ln w="9525">
            <a:noFill/>
            <a:miter lim="800000"/>
            <a:headEnd/>
            <a:tailEnd/>
          </a:ln>
        </p:spPr>
      </p:pic>
      <p:pic>
        <p:nvPicPr>
          <p:cNvPr id="11269" name="Picture 6"/>
          <p:cNvPicPr>
            <a:picLocks noChangeAspect="1" noChangeArrowheads="1"/>
          </p:cNvPicPr>
          <p:nvPr/>
        </p:nvPicPr>
        <p:blipFill>
          <a:blip r:embed="rId3" cstate="print"/>
          <a:srcRect/>
          <a:stretch>
            <a:fillRect/>
          </a:stretch>
        </p:blipFill>
        <p:spPr bwMode="auto">
          <a:xfrm>
            <a:off x="1043608" y="-675456"/>
            <a:ext cx="6762750" cy="8048626"/>
          </a:xfrm>
          <a:prstGeom prst="rect">
            <a:avLst/>
          </a:prstGeom>
          <a:noFill/>
          <a:ln w="9525">
            <a:noFill/>
            <a:miter lim="800000"/>
            <a:headEnd/>
            <a:tailEnd/>
          </a:ln>
        </p:spPr>
      </p:pic>
      <p:pic>
        <p:nvPicPr>
          <p:cNvPr id="11271" name="Picture 2"/>
          <p:cNvPicPr>
            <a:picLocks noChangeAspect="1" noChangeArrowheads="1"/>
          </p:cNvPicPr>
          <p:nvPr/>
        </p:nvPicPr>
        <p:blipFill>
          <a:blip r:embed="rId4" cstate="print"/>
          <a:srcRect/>
          <a:stretch>
            <a:fillRect/>
          </a:stretch>
        </p:blipFill>
        <p:spPr bwMode="auto">
          <a:xfrm rot="869918">
            <a:off x="-596900" y="-1238250"/>
            <a:ext cx="2981325" cy="4527550"/>
          </a:xfrm>
          <a:prstGeom prst="rect">
            <a:avLst/>
          </a:prstGeom>
          <a:noFill/>
          <a:ln w="9525">
            <a:noFill/>
            <a:miter lim="800000"/>
            <a:headEnd/>
            <a:tailEnd/>
          </a:ln>
        </p:spPr>
      </p:pic>
      <p:sp>
        <p:nvSpPr>
          <p:cNvPr id="8" name="7 Rectángulo"/>
          <p:cNvSpPr/>
          <p:nvPr/>
        </p:nvSpPr>
        <p:spPr>
          <a:xfrm>
            <a:off x="1187624" y="1484784"/>
            <a:ext cx="7669360" cy="345638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1">
                    <a:lumMod val="75000"/>
                  </a:schemeClr>
                </a:solidFill>
                <a:latin typeface="Comic Sans MS" pitchFamily="66" charset="0"/>
              </a:rPr>
              <a:t>VOB (DVD-Video </a:t>
            </a:r>
            <a:r>
              <a:rPr lang="es-MX" sz="2000" b="1" dirty="0" err="1" smtClean="0">
                <a:solidFill>
                  <a:schemeClr val="bg1">
                    <a:lumMod val="75000"/>
                  </a:schemeClr>
                </a:solidFill>
                <a:latin typeface="Comic Sans MS" pitchFamily="66" charset="0"/>
              </a:rPr>
              <a:t>Object</a:t>
            </a:r>
            <a:r>
              <a:rPr lang="es-MX" sz="2000" b="1" dirty="0" smtClean="0">
                <a:solidFill>
                  <a:schemeClr val="bg1">
                    <a:lumMod val="75000"/>
                  </a:schemeClr>
                </a:solidFill>
                <a:latin typeface="Comic Sans MS" pitchFamily="66" charset="0"/>
              </a:rPr>
              <a:t> o </a:t>
            </a:r>
            <a:r>
              <a:rPr lang="es-MX" sz="2000" b="1" dirty="0" err="1" smtClean="0">
                <a:solidFill>
                  <a:schemeClr val="bg1">
                    <a:lumMod val="75000"/>
                  </a:schemeClr>
                </a:solidFill>
                <a:latin typeface="Comic Sans MS" pitchFamily="66" charset="0"/>
              </a:rPr>
              <a:t>Versioned</a:t>
            </a:r>
            <a:r>
              <a:rPr lang="es-MX" sz="2000" b="1" dirty="0" smtClean="0">
                <a:solidFill>
                  <a:schemeClr val="bg1">
                    <a:lumMod val="75000"/>
                  </a:schemeClr>
                </a:solidFill>
                <a:latin typeface="Comic Sans MS" pitchFamily="66" charset="0"/>
              </a:rPr>
              <a:t> </a:t>
            </a:r>
            <a:r>
              <a:rPr lang="es-MX" sz="2000" b="1" dirty="0" err="1" smtClean="0">
                <a:solidFill>
                  <a:schemeClr val="bg1">
                    <a:lumMod val="75000"/>
                  </a:schemeClr>
                </a:solidFill>
                <a:latin typeface="Comic Sans MS" pitchFamily="66" charset="0"/>
              </a:rPr>
              <a:t>Object</a:t>
            </a:r>
            <a:r>
              <a:rPr lang="es-MX" sz="2000" b="1" dirty="0" smtClean="0">
                <a:solidFill>
                  <a:schemeClr val="bg1">
                    <a:lumMod val="75000"/>
                  </a:schemeClr>
                </a:solidFill>
                <a:latin typeface="Comic Sans MS" pitchFamily="66" charset="0"/>
              </a:rPr>
              <a:t> Base) es un tipo de fichero contenido en los DVD-Video. Incluye el video, audio, subtítulos y menús en forma de </a:t>
            </a:r>
            <a:r>
              <a:rPr lang="es-MX" sz="2000" b="1" dirty="0" err="1" smtClean="0">
                <a:solidFill>
                  <a:schemeClr val="bg1">
                    <a:lumMod val="75000"/>
                  </a:schemeClr>
                </a:solidFill>
                <a:latin typeface="Comic Sans MS" pitchFamily="66" charset="0"/>
              </a:rPr>
              <a:t>stream</a:t>
            </a:r>
            <a:r>
              <a:rPr lang="es-MX" sz="2000" b="1" dirty="0" smtClean="0">
                <a:solidFill>
                  <a:schemeClr val="bg1">
                    <a:lumMod val="75000"/>
                  </a:schemeClr>
                </a:solidFill>
                <a:latin typeface="Comic Sans MS" pitchFamily="66" charset="0"/>
              </a:rPr>
              <a:t>.</a:t>
            </a:r>
          </a:p>
          <a:p>
            <a:r>
              <a:rPr lang="es-MX" sz="2000" b="1" dirty="0" smtClean="0">
                <a:solidFill>
                  <a:schemeClr val="bg1">
                    <a:lumMod val="75000"/>
                  </a:schemeClr>
                </a:solidFill>
                <a:latin typeface="Comic Sans MS" pitchFamily="66" charset="0"/>
              </a:rPr>
              <a:t>Los ficheros VOB están codificados normalmente siguiendo el estándar MPEG-2. Si cambiamos la extensión de .</a:t>
            </a:r>
            <a:r>
              <a:rPr lang="es-MX" sz="2000" b="1" dirty="0" err="1" smtClean="0">
                <a:solidFill>
                  <a:schemeClr val="bg1">
                    <a:lumMod val="75000"/>
                  </a:schemeClr>
                </a:solidFill>
                <a:latin typeface="Comic Sans MS" pitchFamily="66" charset="0"/>
              </a:rPr>
              <a:t>vob</a:t>
            </a:r>
            <a:r>
              <a:rPr lang="es-MX" sz="2000" b="1" dirty="0" smtClean="0">
                <a:solidFill>
                  <a:schemeClr val="bg1">
                    <a:lumMod val="75000"/>
                  </a:schemeClr>
                </a:solidFill>
                <a:latin typeface="Comic Sans MS" pitchFamily="66" charset="0"/>
              </a:rPr>
              <a:t> a .</a:t>
            </a:r>
            <a:r>
              <a:rPr lang="es-MX" sz="2000" b="1" dirty="0" err="1" smtClean="0">
                <a:solidFill>
                  <a:schemeClr val="bg1">
                    <a:lumMod val="75000"/>
                  </a:schemeClr>
                </a:solidFill>
                <a:latin typeface="Comic Sans MS" pitchFamily="66" charset="0"/>
              </a:rPr>
              <a:t>mpg</a:t>
            </a:r>
            <a:r>
              <a:rPr lang="es-MX" sz="2000" b="1" dirty="0" smtClean="0">
                <a:solidFill>
                  <a:schemeClr val="bg1">
                    <a:lumMod val="75000"/>
                  </a:schemeClr>
                </a:solidFill>
                <a:latin typeface="Comic Sans MS" pitchFamily="66" charset="0"/>
              </a:rPr>
              <a:t> o .</a:t>
            </a:r>
            <a:r>
              <a:rPr lang="es-MX" sz="2000" b="1" dirty="0" err="1" smtClean="0">
                <a:solidFill>
                  <a:schemeClr val="bg1">
                    <a:lumMod val="75000"/>
                  </a:schemeClr>
                </a:solidFill>
                <a:latin typeface="Comic Sans MS" pitchFamily="66" charset="0"/>
              </a:rPr>
              <a:t>mpeg</a:t>
            </a:r>
            <a:r>
              <a:rPr lang="es-MX" sz="2000" b="1" dirty="0" smtClean="0">
                <a:solidFill>
                  <a:schemeClr val="bg1">
                    <a:lumMod val="75000"/>
                  </a:schemeClr>
                </a:solidFill>
                <a:latin typeface="Comic Sans MS" pitchFamily="66" charset="0"/>
              </a:rPr>
              <a:t>, el fichero es legible y continúa teniendo toda la información, aunque algunos visualizadores no soportan las pistas de subtítulos.</a:t>
            </a:r>
          </a:p>
          <a:p>
            <a:r>
              <a:rPr lang="es-MX" sz="2000" b="1" dirty="0" smtClean="0">
                <a:solidFill>
                  <a:schemeClr val="bg1">
                    <a:lumMod val="75000"/>
                  </a:schemeClr>
                </a:solidFill>
                <a:latin typeface="Comic Sans MS" pitchFamily="66" charset="0"/>
              </a:rPr>
              <a:t>Para grabar los ficheros VOB en un disco DVD±R, son necesarios además otros ficheros DVD-Video, por ejemplo los IFO y BUP.</a:t>
            </a:r>
          </a:p>
        </p:txBody>
      </p:sp>
      <p:sp>
        <p:nvSpPr>
          <p:cNvPr id="9" name="8 Rectángulo redondeado"/>
          <p:cNvSpPr/>
          <p:nvPr/>
        </p:nvSpPr>
        <p:spPr>
          <a:xfrm>
            <a:off x="3851920" y="5085184"/>
            <a:ext cx="3816424" cy="1251655"/>
          </a:xfrm>
          <a:prstGeom prst="roundRect">
            <a:avLst>
              <a:gd name="adj" fmla="val 50000"/>
            </a:avLst>
          </a:prstGeom>
          <a:solidFill>
            <a:srgbClr val="B6F28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B050"/>
                </a:solidFill>
                <a:latin typeface="Comic Sans MS" pitchFamily="66" charset="0"/>
              </a:rPr>
              <a:t>Puede ser ejecutado por:</a:t>
            </a:r>
          </a:p>
          <a:p>
            <a:pPr algn="ctr"/>
            <a:r>
              <a:rPr lang="es-MX" sz="2000" b="1" dirty="0" err="1" smtClean="0">
                <a:solidFill>
                  <a:srgbClr val="00B050"/>
                </a:solidFill>
                <a:latin typeface="Comic Sans MS" pitchFamily="66" charset="0"/>
              </a:rPr>
              <a:t>Softonic</a:t>
            </a:r>
            <a:endParaRPr lang="es-MX" sz="2000" b="1" dirty="0" smtClean="0">
              <a:solidFill>
                <a:srgbClr val="00B050"/>
              </a:solidFill>
              <a:latin typeface="Comic Sans MS" pitchFamily="66" charset="0"/>
            </a:endParaRPr>
          </a:p>
          <a:p>
            <a:pPr algn="ctr"/>
            <a:r>
              <a:rPr lang="es-MX" sz="2000" b="1" dirty="0" err="1" smtClean="0">
                <a:solidFill>
                  <a:srgbClr val="00B050"/>
                </a:solidFill>
                <a:latin typeface="Comic Sans MS" pitchFamily="66" charset="0"/>
              </a:rPr>
              <a:t>PowerDVD</a:t>
            </a:r>
            <a:endParaRPr lang="es-MX" sz="2000" b="1" dirty="0" smtClean="0">
              <a:solidFill>
                <a:srgbClr val="00B050"/>
              </a:solidFill>
              <a:latin typeface="Comic Sans MS" pitchFamily="66" charset="0"/>
            </a:endParaRPr>
          </a:p>
        </p:txBody>
      </p:sp>
      <p:pic>
        <p:nvPicPr>
          <p:cNvPr id="41986" name="Picture 2"/>
          <p:cNvPicPr>
            <a:picLocks noChangeAspect="1" noChangeArrowheads="1"/>
          </p:cNvPicPr>
          <p:nvPr/>
        </p:nvPicPr>
        <p:blipFill>
          <a:blip r:embed="rId5" cstate="print"/>
          <a:srcRect/>
          <a:stretch>
            <a:fillRect/>
          </a:stretch>
        </p:blipFill>
        <p:spPr bwMode="auto">
          <a:xfrm>
            <a:off x="6121351" y="188640"/>
            <a:ext cx="3022649" cy="1279088"/>
          </a:xfrm>
          <a:prstGeom prst="rect">
            <a:avLst/>
          </a:prstGeom>
          <a:noFill/>
          <a:ln w="9525">
            <a:noFill/>
            <a:miter lim="800000"/>
            <a:headEnd/>
            <a:tailEnd/>
          </a:ln>
          <a:effectLst/>
        </p:spPr>
      </p:pic>
      <p:pic>
        <p:nvPicPr>
          <p:cNvPr id="41988" name="Picture 4" descr="http://www.hosoft.ru/image/program/power-dvd-player-2.11.jpg"/>
          <p:cNvPicPr>
            <a:picLocks noChangeAspect="1" noChangeArrowheads="1"/>
          </p:cNvPicPr>
          <p:nvPr/>
        </p:nvPicPr>
        <p:blipFill>
          <a:blip r:embed="rId6" cstate="print"/>
          <a:srcRect/>
          <a:stretch>
            <a:fillRect/>
          </a:stretch>
        </p:blipFill>
        <p:spPr bwMode="auto">
          <a:xfrm>
            <a:off x="1043608" y="5157192"/>
            <a:ext cx="2664296" cy="1513320"/>
          </a:xfrm>
          <a:prstGeom prst="rect">
            <a:avLst/>
          </a:prstGeom>
          <a:noFill/>
        </p:spPr>
      </p:pic>
      <p:pic>
        <p:nvPicPr>
          <p:cNvPr id="41989" name="Picture 5" descr="C:\Users\kike\Pictures\Imagen19.png"/>
          <p:cNvPicPr>
            <a:picLocks noChangeAspect="1" noChangeArrowheads="1"/>
          </p:cNvPicPr>
          <p:nvPr/>
        </p:nvPicPr>
        <p:blipFill>
          <a:blip r:embed="rId7" cstate="print"/>
          <a:srcRect/>
          <a:stretch>
            <a:fillRect/>
          </a:stretch>
        </p:blipFill>
        <p:spPr bwMode="auto">
          <a:xfrm>
            <a:off x="2195736" y="-315416"/>
            <a:ext cx="4121150" cy="1968501"/>
          </a:xfrm>
          <a:prstGeom prst="rect">
            <a:avLst/>
          </a:prstGeom>
          <a:noFill/>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11267" name="AutoShape 2" descr="http://www.paulapabloc.net46.net/PEP2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MX">
              <a:latin typeface="Calibri" pitchFamily="34" charset="0"/>
            </a:endParaRPr>
          </a:p>
        </p:txBody>
      </p:sp>
      <p:pic>
        <p:nvPicPr>
          <p:cNvPr id="11268" name="Picture 5"/>
          <p:cNvPicPr>
            <a:picLocks noChangeAspect="1" noChangeArrowheads="1"/>
          </p:cNvPicPr>
          <p:nvPr/>
        </p:nvPicPr>
        <p:blipFill>
          <a:blip r:embed="rId3" cstate="print"/>
          <a:srcRect/>
          <a:stretch>
            <a:fillRect/>
          </a:stretch>
        </p:blipFill>
        <p:spPr bwMode="auto">
          <a:xfrm>
            <a:off x="1190625" y="-595313"/>
            <a:ext cx="6762750" cy="8048626"/>
          </a:xfrm>
          <a:prstGeom prst="rect">
            <a:avLst/>
          </a:prstGeom>
          <a:noFill/>
          <a:ln w="9525">
            <a:noFill/>
            <a:miter lim="800000"/>
            <a:headEnd/>
            <a:tailEnd/>
          </a:ln>
        </p:spPr>
      </p:pic>
      <p:pic>
        <p:nvPicPr>
          <p:cNvPr id="11269" name="Picture 6"/>
          <p:cNvPicPr>
            <a:picLocks noChangeAspect="1" noChangeArrowheads="1"/>
          </p:cNvPicPr>
          <p:nvPr/>
        </p:nvPicPr>
        <p:blipFill>
          <a:blip r:embed="rId3" cstate="print"/>
          <a:srcRect/>
          <a:stretch>
            <a:fillRect/>
          </a:stretch>
        </p:blipFill>
        <p:spPr bwMode="auto">
          <a:xfrm>
            <a:off x="1043608" y="-675456"/>
            <a:ext cx="6762750" cy="8048626"/>
          </a:xfrm>
          <a:prstGeom prst="rect">
            <a:avLst/>
          </a:prstGeom>
          <a:noFill/>
          <a:ln w="9525">
            <a:noFill/>
            <a:miter lim="800000"/>
            <a:headEnd/>
            <a:tailEnd/>
          </a:ln>
        </p:spPr>
      </p:pic>
      <p:pic>
        <p:nvPicPr>
          <p:cNvPr id="11271" name="Picture 2"/>
          <p:cNvPicPr>
            <a:picLocks noChangeAspect="1" noChangeArrowheads="1"/>
          </p:cNvPicPr>
          <p:nvPr/>
        </p:nvPicPr>
        <p:blipFill>
          <a:blip r:embed="rId4" cstate="print"/>
          <a:srcRect/>
          <a:stretch>
            <a:fillRect/>
          </a:stretch>
        </p:blipFill>
        <p:spPr bwMode="auto">
          <a:xfrm rot="869918">
            <a:off x="-596900" y="-1238250"/>
            <a:ext cx="2981325" cy="4527550"/>
          </a:xfrm>
          <a:prstGeom prst="rect">
            <a:avLst/>
          </a:prstGeom>
          <a:noFill/>
          <a:ln w="9525">
            <a:noFill/>
            <a:miter lim="800000"/>
            <a:headEnd/>
            <a:tailEnd/>
          </a:ln>
        </p:spPr>
      </p:pic>
      <p:sp>
        <p:nvSpPr>
          <p:cNvPr id="8" name="7 Rectángulo"/>
          <p:cNvSpPr/>
          <p:nvPr/>
        </p:nvSpPr>
        <p:spPr>
          <a:xfrm>
            <a:off x="2771800" y="1340768"/>
            <a:ext cx="5832648" cy="2664296"/>
          </a:xfrm>
          <a:prstGeom prst="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00B050"/>
                </a:solidFill>
                <a:latin typeface="Comic Sans MS" pitchFamily="66" charset="0"/>
              </a:rPr>
              <a:t>Windows Media Video. Conjunto de algoritmos para la compresión de videos, propiedad de Microsoft. Por lo general suele combinarse con el formato de sonido WMA (Windows Media Audio).</a:t>
            </a:r>
            <a:br>
              <a:rPr lang="es-MX" sz="2000" b="1" dirty="0" smtClean="0">
                <a:solidFill>
                  <a:srgbClr val="00B050"/>
                </a:solidFill>
                <a:latin typeface="Comic Sans MS" pitchFamily="66" charset="0"/>
              </a:rPr>
            </a:br>
            <a:r>
              <a:rPr lang="es-MX" sz="2000" b="1" dirty="0" smtClean="0">
                <a:solidFill>
                  <a:srgbClr val="00B050"/>
                </a:solidFill>
                <a:latin typeface="Comic Sans MS" pitchFamily="66" charset="0"/>
              </a:rPr>
              <a:t>WMV desde la versión 7 utiliza su propia tecnología no estandarizada de MPEG-4.</a:t>
            </a:r>
          </a:p>
        </p:txBody>
      </p:sp>
      <p:sp>
        <p:nvSpPr>
          <p:cNvPr id="9" name="8 Rectángulo redondeado"/>
          <p:cNvSpPr/>
          <p:nvPr/>
        </p:nvSpPr>
        <p:spPr>
          <a:xfrm>
            <a:off x="899592" y="4221088"/>
            <a:ext cx="5256584" cy="2376264"/>
          </a:xfrm>
          <a:prstGeom prst="roundRect">
            <a:avLst>
              <a:gd name="adj" fmla="val 50000"/>
            </a:avLst>
          </a:prstGeom>
          <a:solidFill>
            <a:srgbClr val="E393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9900CC"/>
                </a:solidFill>
                <a:latin typeface="Comic Sans MS" pitchFamily="66" charset="0"/>
              </a:rPr>
              <a:t>Este formato puede ser reproducido por la mayoría de los reproductores y los archivos que lo utilizan suelen tener la extensión ".</a:t>
            </a:r>
            <a:r>
              <a:rPr lang="es-MX" sz="2000" b="1" dirty="0" err="1" smtClean="0">
                <a:solidFill>
                  <a:srgbClr val="9900CC"/>
                </a:solidFill>
                <a:latin typeface="Comic Sans MS" pitchFamily="66" charset="0"/>
              </a:rPr>
              <a:t>wmv</a:t>
            </a:r>
            <a:r>
              <a:rPr lang="es-MX" sz="2000" b="1" dirty="0" smtClean="0">
                <a:solidFill>
                  <a:srgbClr val="9900CC"/>
                </a:solidFill>
                <a:latin typeface="Comic Sans MS" pitchFamily="66" charset="0"/>
              </a:rPr>
              <a:t>".</a:t>
            </a:r>
            <a:endParaRPr lang="es-MX" sz="2000" b="1" dirty="0">
              <a:solidFill>
                <a:srgbClr val="9900CC"/>
              </a:solidFill>
              <a:latin typeface="Comic Sans MS" pitchFamily="66" charset="0"/>
            </a:endParaRPr>
          </a:p>
        </p:txBody>
      </p:sp>
      <p:pic>
        <p:nvPicPr>
          <p:cNvPr id="54276" name="Picture 4" descr="C:\Users\kike\Pictures\Imagen22.png"/>
          <p:cNvPicPr>
            <a:picLocks noChangeAspect="1" noChangeArrowheads="1"/>
          </p:cNvPicPr>
          <p:nvPr/>
        </p:nvPicPr>
        <p:blipFill>
          <a:blip r:embed="rId5" cstate="print"/>
          <a:srcRect/>
          <a:stretch>
            <a:fillRect/>
          </a:stretch>
        </p:blipFill>
        <p:spPr bwMode="auto">
          <a:xfrm>
            <a:off x="2627784" y="116632"/>
            <a:ext cx="4260850" cy="1511300"/>
          </a:xfrm>
          <a:prstGeom prst="rect">
            <a:avLst/>
          </a:prstGeom>
          <a:noFill/>
        </p:spPr>
      </p:pic>
      <p:pic>
        <p:nvPicPr>
          <p:cNvPr id="54277" name="Picture 5"/>
          <p:cNvPicPr>
            <a:picLocks noChangeAspect="1" noChangeArrowheads="1"/>
          </p:cNvPicPr>
          <p:nvPr/>
        </p:nvPicPr>
        <p:blipFill>
          <a:blip r:embed="rId6" cstate="print"/>
          <a:srcRect/>
          <a:stretch>
            <a:fillRect/>
          </a:stretch>
        </p:blipFill>
        <p:spPr bwMode="auto">
          <a:xfrm>
            <a:off x="755576" y="2060848"/>
            <a:ext cx="1877534" cy="2003102"/>
          </a:xfrm>
          <a:prstGeom prst="rect">
            <a:avLst/>
          </a:prstGeom>
          <a:noFill/>
          <a:ln w="9525">
            <a:noFill/>
            <a:miter lim="800000"/>
            <a:headEnd/>
            <a:tailEnd/>
          </a:ln>
          <a:effectLst/>
        </p:spPr>
      </p:pic>
      <p:pic>
        <p:nvPicPr>
          <p:cNvPr id="17" name="Picture 3"/>
          <p:cNvPicPr>
            <a:picLocks noChangeAspect="1" noChangeArrowheads="1"/>
          </p:cNvPicPr>
          <p:nvPr/>
        </p:nvPicPr>
        <p:blipFill>
          <a:blip r:embed="rId7" cstate="print"/>
          <a:srcRect/>
          <a:stretch>
            <a:fillRect/>
          </a:stretch>
        </p:blipFill>
        <p:spPr bwMode="auto">
          <a:xfrm>
            <a:off x="6228184" y="4221088"/>
            <a:ext cx="1495462" cy="1584176"/>
          </a:xfrm>
          <a:prstGeom prst="rect">
            <a:avLst/>
          </a:prstGeom>
          <a:noFill/>
          <a:ln w="9525">
            <a:noFill/>
            <a:miter lim="800000"/>
            <a:headEnd/>
            <a:tailEnd/>
          </a:ln>
          <a:effectLst/>
        </p:spPr>
      </p:pic>
      <p:pic>
        <p:nvPicPr>
          <p:cNvPr id="18" name="Picture 2"/>
          <p:cNvPicPr>
            <a:picLocks noChangeAspect="1" noChangeArrowheads="1"/>
          </p:cNvPicPr>
          <p:nvPr/>
        </p:nvPicPr>
        <p:blipFill>
          <a:blip r:embed="rId8" cstate="print"/>
          <a:srcRect/>
          <a:stretch>
            <a:fillRect/>
          </a:stretch>
        </p:blipFill>
        <p:spPr bwMode="auto">
          <a:xfrm>
            <a:off x="6516216" y="0"/>
            <a:ext cx="1763688" cy="1989122"/>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8 Rectángulo"/>
          <p:cNvSpPr/>
          <p:nvPr/>
        </p:nvSpPr>
        <p:spPr>
          <a:xfrm>
            <a:off x="899592" y="1196752"/>
            <a:ext cx="8064896" cy="3456384"/>
          </a:xfrm>
          <a:prstGeom prst="rect">
            <a:avLst/>
          </a:prstGeom>
          <a:solidFill>
            <a:srgbClr val="A9FB7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smtClean="0">
                <a:solidFill>
                  <a:srgbClr val="00B050"/>
                </a:solidFill>
                <a:latin typeface="Comic Sans MS" pitchFamily="66" charset="0"/>
              </a:rPr>
              <a:t>Formato contenedor de multimedia definido por </a:t>
            </a:r>
            <a:r>
              <a:rPr lang="es-MX" sz="1700" b="1" dirty="0" err="1" smtClean="0">
                <a:solidFill>
                  <a:srgbClr val="00B050"/>
                </a:solidFill>
                <a:latin typeface="Comic Sans MS" pitchFamily="66" charset="0"/>
              </a:rPr>
              <a:t>Third</a:t>
            </a:r>
            <a:r>
              <a:rPr lang="es-MX" sz="1700" b="1" dirty="0" smtClean="0">
                <a:solidFill>
                  <a:srgbClr val="00B050"/>
                </a:solidFill>
                <a:latin typeface="Comic Sans MS" pitchFamily="66" charset="0"/>
              </a:rPr>
              <a:t> </a:t>
            </a:r>
            <a:r>
              <a:rPr lang="es-MX" sz="1700" b="1" dirty="0" err="1" smtClean="0">
                <a:solidFill>
                  <a:srgbClr val="00B050"/>
                </a:solidFill>
                <a:latin typeface="Comic Sans MS" pitchFamily="66" charset="0"/>
              </a:rPr>
              <a:t>Generation</a:t>
            </a:r>
            <a:r>
              <a:rPr lang="es-MX" sz="1700" b="1" dirty="0" smtClean="0">
                <a:solidFill>
                  <a:srgbClr val="00B050"/>
                </a:solidFill>
                <a:latin typeface="Comic Sans MS" pitchFamily="66" charset="0"/>
              </a:rPr>
              <a:t> </a:t>
            </a:r>
            <a:r>
              <a:rPr lang="es-MX" sz="1700" b="1" dirty="0" err="1" smtClean="0">
                <a:solidFill>
                  <a:srgbClr val="00B050"/>
                </a:solidFill>
                <a:latin typeface="Comic Sans MS" pitchFamily="66" charset="0"/>
              </a:rPr>
              <a:t>Partnership</a:t>
            </a:r>
            <a:r>
              <a:rPr lang="es-MX" sz="1700" b="1" dirty="0" smtClean="0">
                <a:solidFill>
                  <a:srgbClr val="00B050"/>
                </a:solidFill>
                <a:latin typeface="Comic Sans MS" pitchFamily="66" charset="0"/>
              </a:rPr>
              <a:t> Project (3GPP) para ser usado en teléfonos celulares de tercera generación (3G).</a:t>
            </a:r>
            <a:br>
              <a:rPr lang="es-MX" sz="1700" b="1" dirty="0" smtClean="0">
                <a:solidFill>
                  <a:srgbClr val="00B050"/>
                </a:solidFill>
                <a:latin typeface="Comic Sans MS" pitchFamily="66" charset="0"/>
              </a:rPr>
            </a:br>
            <a:r>
              <a:rPr lang="es-MX" sz="1700" b="1" dirty="0" smtClean="0">
                <a:solidFill>
                  <a:srgbClr val="00B050"/>
                </a:solidFill>
                <a:latin typeface="Comic Sans MS" pitchFamily="66" charset="0"/>
              </a:rPr>
              <a:t>Los archivos en este formato suelen tener la extensión ".3gp" o ".3g2".</a:t>
            </a:r>
            <a:br>
              <a:rPr lang="es-MX" sz="1700" b="1" dirty="0" smtClean="0">
                <a:solidFill>
                  <a:srgbClr val="00B050"/>
                </a:solidFill>
                <a:latin typeface="Comic Sans MS" pitchFamily="66" charset="0"/>
              </a:rPr>
            </a:br>
            <a:r>
              <a:rPr lang="es-MX" sz="1700" b="1" dirty="0" smtClean="0">
                <a:solidFill>
                  <a:srgbClr val="00B050"/>
                </a:solidFill>
                <a:latin typeface="Comic Sans MS" pitchFamily="66" charset="0"/>
              </a:rPr>
              <a:t>3GP es una versión simplificada del formato MPEG-4 </a:t>
            </a:r>
            <a:r>
              <a:rPr lang="es-MX" sz="1700" b="1" dirty="0" err="1" smtClean="0">
                <a:solidFill>
                  <a:srgbClr val="00B050"/>
                </a:solidFill>
                <a:latin typeface="Comic Sans MS" pitchFamily="66" charset="0"/>
              </a:rPr>
              <a:t>Part</a:t>
            </a:r>
            <a:r>
              <a:rPr lang="es-MX" sz="1700" b="1" dirty="0" smtClean="0">
                <a:solidFill>
                  <a:srgbClr val="00B050"/>
                </a:solidFill>
                <a:latin typeface="Comic Sans MS" pitchFamily="66" charset="0"/>
              </a:rPr>
              <a:t> 14 (MP4), diseñado para disminuir tanto los requerimientos de espacio como de ancho de banda para estos archivos por la menor capacidad de los celulares.</a:t>
            </a:r>
            <a:br>
              <a:rPr lang="es-MX" sz="1700" b="1" dirty="0" smtClean="0">
                <a:solidFill>
                  <a:srgbClr val="00B050"/>
                </a:solidFill>
                <a:latin typeface="Comic Sans MS" pitchFamily="66" charset="0"/>
              </a:rPr>
            </a:br>
            <a:r>
              <a:rPr lang="es-MX" sz="1700" b="1" dirty="0" smtClean="0">
                <a:solidFill>
                  <a:srgbClr val="00B050"/>
                </a:solidFill>
                <a:latin typeface="Comic Sans MS" pitchFamily="66" charset="0"/>
              </a:rPr>
              <a:t>Hay dos estándares diferentes para este formato:</a:t>
            </a:r>
            <a:br>
              <a:rPr lang="es-MX" sz="1700" b="1" dirty="0" smtClean="0">
                <a:solidFill>
                  <a:srgbClr val="00B050"/>
                </a:solidFill>
                <a:latin typeface="Comic Sans MS" pitchFamily="66" charset="0"/>
              </a:rPr>
            </a:br>
            <a:r>
              <a:rPr lang="es-MX" sz="1700" b="1" dirty="0" smtClean="0">
                <a:solidFill>
                  <a:srgbClr val="00B050"/>
                </a:solidFill>
                <a:latin typeface="Comic Sans MS" pitchFamily="66" charset="0"/>
              </a:rPr>
              <a:t>3GPP: Para teléfonos basados en GSM, generalmente con extensión ".3gp".</a:t>
            </a:r>
            <a:br>
              <a:rPr lang="es-MX" sz="1700" b="1" dirty="0" smtClean="0">
                <a:solidFill>
                  <a:srgbClr val="00B050"/>
                </a:solidFill>
                <a:latin typeface="Comic Sans MS" pitchFamily="66" charset="0"/>
              </a:rPr>
            </a:br>
            <a:r>
              <a:rPr lang="es-MX" sz="1700" b="1" dirty="0" smtClean="0">
                <a:solidFill>
                  <a:srgbClr val="00B050"/>
                </a:solidFill>
                <a:latin typeface="Comic Sans MS" pitchFamily="66" charset="0"/>
              </a:rPr>
              <a:t>3GPP2: Para teléfonos basados en CDMA, generalmente con extensión ".3g2".</a:t>
            </a:r>
            <a:endParaRPr lang="es-MX" sz="1700" b="1" dirty="0">
              <a:solidFill>
                <a:srgbClr val="00B050"/>
              </a:solidFill>
              <a:latin typeface="Comic Sans MS" pitchFamily="66" charset="0"/>
            </a:endParaRPr>
          </a:p>
        </p:txBody>
      </p:sp>
      <p:pic>
        <p:nvPicPr>
          <p:cNvPr id="7177" name="Picture 9" descr="C:\Users\kike\Pictures\Imagen5.png"/>
          <p:cNvPicPr>
            <a:picLocks noChangeAspect="1" noChangeArrowheads="1"/>
          </p:cNvPicPr>
          <p:nvPr/>
        </p:nvPicPr>
        <p:blipFill>
          <a:blip r:embed="rId3" cstate="print"/>
          <a:srcRect/>
          <a:stretch>
            <a:fillRect/>
          </a:stretch>
        </p:blipFill>
        <p:spPr bwMode="auto">
          <a:xfrm>
            <a:off x="395536" y="-315416"/>
            <a:ext cx="3181350" cy="1689101"/>
          </a:xfrm>
          <a:prstGeom prst="rect">
            <a:avLst/>
          </a:prstGeom>
          <a:noFill/>
        </p:spPr>
      </p:pic>
      <p:sp>
        <p:nvSpPr>
          <p:cNvPr id="12" name="11 Rectángulo"/>
          <p:cNvSpPr/>
          <p:nvPr/>
        </p:nvSpPr>
        <p:spPr>
          <a:xfrm rot="21149802">
            <a:off x="1117924" y="5014514"/>
            <a:ext cx="4545011" cy="1436251"/>
          </a:xfrm>
          <a:prstGeom prst="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00B0F0"/>
                </a:solidFill>
                <a:latin typeface="Comic Sans MS" pitchFamily="66" charset="0"/>
              </a:rPr>
              <a:t>Pueden ser ejecutados con las aplicaciones: </a:t>
            </a:r>
          </a:p>
          <a:p>
            <a:pPr algn="ctr"/>
            <a:r>
              <a:rPr lang="es-MX" b="1" dirty="0" err="1" smtClean="0">
                <a:solidFill>
                  <a:srgbClr val="00B0F0"/>
                </a:solidFill>
                <a:latin typeface="Comic Sans MS" pitchFamily="66" charset="0"/>
              </a:rPr>
              <a:t>MPlayer</a:t>
            </a:r>
            <a:r>
              <a:rPr lang="es-MX" b="1" dirty="0" smtClean="0">
                <a:solidFill>
                  <a:srgbClr val="00B0F0"/>
                </a:solidFill>
                <a:latin typeface="Comic Sans MS" pitchFamily="66" charset="0"/>
              </a:rPr>
              <a:t>, VLC Player, </a:t>
            </a:r>
            <a:r>
              <a:rPr lang="es-MX" b="1" dirty="0" err="1" smtClean="0">
                <a:solidFill>
                  <a:srgbClr val="00B0F0"/>
                </a:solidFill>
                <a:latin typeface="Comic Sans MS" pitchFamily="66" charset="0"/>
              </a:rPr>
              <a:t>The</a:t>
            </a:r>
            <a:r>
              <a:rPr lang="es-MX" b="1" dirty="0" smtClean="0">
                <a:solidFill>
                  <a:srgbClr val="00B0F0"/>
                </a:solidFill>
                <a:latin typeface="Comic Sans MS" pitchFamily="66" charset="0"/>
              </a:rPr>
              <a:t> </a:t>
            </a:r>
            <a:r>
              <a:rPr lang="es-MX" b="1" dirty="0" err="1" smtClean="0">
                <a:solidFill>
                  <a:srgbClr val="00B0F0"/>
                </a:solidFill>
                <a:latin typeface="Comic Sans MS" pitchFamily="66" charset="0"/>
              </a:rPr>
              <a:t>KMPlayer</a:t>
            </a:r>
            <a:r>
              <a:rPr lang="es-MX" b="1" dirty="0" smtClean="0">
                <a:solidFill>
                  <a:srgbClr val="00B0F0"/>
                </a:solidFill>
                <a:latin typeface="Comic Sans MS" pitchFamily="66" charset="0"/>
              </a:rPr>
              <a:t>, </a:t>
            </a:r>
          </a:p>
          <a:p>
            <a:pPr algn="ctr"/>
            <a:r>
              <a:rPr lang="es-MX" b="1" dirty="0" err="1" smtClean="0">
                <a:solidFill>
                  <a:srgbClr val="00B0F0"/>
                </a:solidFill>
                <a:latin typeface="Comic Sans MS" pitchFamily="66" charset="0"/>
              </a:rPr>
              <a:t>Quicktime</a:t>
            </a:r>
            <a:r>
              <a:rPr lang="es-MX" b="1" dirty="0" smtClean="0">
                <a:solidFill>
                  <a:srgbClr val="00B0F0"/>
                </a:solidFill>
                <a:latin typeface="Comic Sans MS" pitchFamily="66" charset="0"/>
              </a:rPr>
              <a:t>, </a:t>
            </a:r>
            <a:r>
              <a:rPr lang="es-MX" b="1" dirty="0" err="1" smtClean="0">
                <a:solidFill>
                  <a:srgbClr val="00B0F0"/>
                </a:solidFill>
                <a:latin typeface="Comic Sans MS" pitchFamily="66" charset="0"/>
              </a:rPr>
              <a:t>Realplayer</a:t>
            </a:r>
            <a:r>
              <a:rPr lang="es-MX" b="1" dirty="0" smtClean="0">
                <a:solidFill>
                  <a:srgbClr val="00B0F0"/>
                </a:solidFill>
                <a:latin typeface="Comic Sans MS" pitchFamily="66" charset="0"/>
              </a:rPr>
              <a:t>, entre otras.</a:t>
            </a:r>
            <a:endParaRPr lang="es-MX" b="1" dirty="0">
              <a:solidFill>
                <a:srgbClr val="00B0F0"/>
              </a:solidFill>
              <a:latin typeface="Comic Sans MS" pitchFamily="66" charset="0"/>
            </a:endParaRPr>
          </a:p>
        </p:txBody>
      </p:sp>
      <p:pic>
        <p:nvPicPr>
          <p:cNvPr id="7178" name="Picture 10"/>
          <p:cNvPicPr>
            <a:picLocks noChangeAspect="1" noChangeArrowheads="1"/>
          </p:cNvPicPr>
          <p:nvPr/>
        </p:nvPicPr>
        <p:blipFill>
          <a:blip r:embed="rId4" cstate="print"/>
          <a:srcRect/>
          <a:stretch>
            <a:fillRect/>
          </a:stretch>
        </p:blipFill>
        <p:spPr bwMode="auto">
          <a:xfrm>
            <a:off x="5580112" y="4509120"/>
            <a:ext cx="2160240" cy="2025988"/>
          </a:xfrm>
          <a:prstGeom prst="rect">
            <a:avLst/>
          </a:prstGeom>
          <a:noFill/>
          <a:ln w="9525">
            <a:noFill/>
            <a:miter lim="800000"/>
            <a:headEnd/>
            <a:tailEnd/>
          </a:ln>
          <a:effectLst/>
        </p:spPr>
      </p:pic>
      <p:pic>
        <p:nvPicPr>
          <p:cNvPr id="7179" name="Picture 11"/>
          <p:cNvPicPr>
            <a:picLocks noChangeAspect="1" noChangeArrowheads="1"/>
          </p:cNvPicPr>
          <p:nvPr/>
        </p:nvPicPr>
        <p:blipFill>
          <a:blip r:embed="rId5" cstate="print"/>
          <a:srcRect/>
          <a:stretch>
            <a:fillRect/>
          </a:stretch>
        </p:blipFill>
        <p:spPr bwMode="auto">
          <a:xfrm rot="20924816">
            <a:off x="7655172" y="96596"/>
            <a:ext cx="1120420" cy="1323681"/>
          </a:xfrm>
          <a:prstGeom prst="rect">
            <a:avLst/>
          </a:prstGeom>
          <a:noFill/>
          <a:ln w="9525">
            <a:noFill/>
            <a:miter lim="800000"/>
            <a:headEnd/>
            <a:tailEnd/>
          </a:ln>
          <a:effectLst/>
        </p:spPr>
      </p:pic>
      <p:pic>
        <p:nvPicPr>
          <p:cNvPr id="7180" name="Picture 12"/>
          <p:cNvPicPr>
            <a:picLocks noChangeAspect="1" noChangeArrowheads="1"/>
          </p:cNvPicPr>
          <p:nvPr/>
        </p:nvPicPr>
        <p:blipFill>
          <a:blip r:embed="rId6" cstate="print"/>
          <a:srcRect/>
          <a:stretch>
            <a:fillRect/>
          </a:stretch>
        </p:blipFill>
        <p:spPr bwMode="auto">
          <a:xfrm>
            <a:off x="179512" y="4365104"/>
            <a:ext cx="1291041" cy="119675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9" name="8 Rectángulo"/>
          <p:cNvSpPr/>
          <p:nvPr/>
        </p:nvSpPr>
        <p:spPr>
          <a:xfrm>
            <a:off x="827584" y="1196752"/>
            <a:ext cx="7992888" cy="3384376"/>
          </a:xfrm>
          <a:prstGeom prst="rect">
            <a:avLst/>
          </a:prstGeom>
          <a:solidFill>
            <a:srgbClr val="E69F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9900CC"/>
                </a:solidFill>
                <a:latin typeface="Comic Sans MS" pitchFamily="66" charset="0"/>
              </a:rPr>
              <a:t>AVI es el acrónimo de Audio Video </a:t>
            </a:r>
            <a:r>
              <a:rPr lang="es-MX" sz="2000" b="1" dirty="0" err="1" smtClean="0">
                <a:solidFill>
                  <a:srgbClr val="9900CC"/>
                </a:solidFill>
                <a:latin typeface="Comic Sans MS" pitchFamily="66" charset="0"/>
              </a:rPr>
              <a:t>Interleave</a:t>
            </a:r>
            <a:r>
              <a:rPr lang="es-MX" sz="2000" b="1" dirty="0" smtClean="0">
                <a:solidFill>
                  <a:srgbClr val="9900CC"/>
                </a:solidFill>
                <a:latin typeface="Comic Sans MS" pitchFamily="66" charset="0"/>
              </a:rPr>
              <a:t> (intercalado de audio y video). Se trata de un formato de archivo que actúa como contenedor  de flujos de datos de audio y video.</a:t>
            </a:r>
          </a:p>
          <a:p>
            <a:r>
              <a:rPr lang="es-MX" sz="2000" b="1" dirty="0" smtClean="0">
                <a:solidFill>
                  <a:srgbClr val="9900CC"/>
                </a:solidFill>
                <a:latin typeface="Comic Sans MS" pitchFamily="66" charset="0"/>
              </a:rPr>
              <a:t>El formato AVI permite almacenar simultáneamente un flujo de datos de video y varios flujos de audio. El formato concreto de estos flujos no es objeto del formato AVI y es interpretado por un programa externo denominado </a:t>
            </a:r>
            <a:r>
              <a:rPr lang="es-MX" sz="2000" b="1" dirty="0" err="1" smtClean="0">
                <a:solidFill>
                  <a:srgbClr val="9900CC"/>
                </a:solidFill>
                <a:latin typeface="Comic Sans MS" pitchFamily="66" charset="0"/>
              </a:rPr>
              <a:t>codec</a:t>
            </a:r>
            <a:r>
              <a:rPr lang="es-MX" sz="2000" b="1" dirty="0" smtClean="0">
                <a:solidFill>
                  <a:srgbClr val="9900CC"/>
                </a:solidFill>
                <a:latin typeface="Comic Sans MS" pitchFamily="66" charset="0"/>
              </a:rPr>
              <a:t>. Es decir, el audio y el video contenidos en el AVI pueden estar en cualquier formato (mp3/</a:t>
            </a:r>
            <a:r>
              <a:rPr lang="es-MX" sz="2000" b="1" dirty="0" err="1" smtClean="0">
                <a:solidFill>
                  <a:srgbClr val="9900CC"/>
                </a:solidFill>
                <a:latin typeface="Comic Sans MS" pitchFamily="66" charset="0"/>
              </a:rPr>
              <a:t>divx</a:t>
            </a:r>
            <a:r>
              <a:rPr lang="es-MX" sz="2000" b="1" dirty="0" smtClean="0">
                <a:solidFill>
                  <a:srgbClr val="9900CC"/>
                </a:solidFill>
                <a:latin typeface="Comic Sans MS" pitchFamily="66" charset="0"/>
              </a:rPr>
              <a:t>, u </a:t>
            </a:r>
            <a:r>
              <a:rPr lang="es-MX" sz="2000" b="1" dirty="0" err="1" smtClean="0">
                <a:solidFill>
                  <a:srgbClr val="9900CC"/>
                </a:solidFill>
                <a:latin typeface="Comic Sans MS" pitchFamily="66" charset="0"/>
              </a:rPr>
              <a:t>Ogg</a:t>
            </a:r>
            <a:r>
              <a:rPr lang="es-MX" sz="2000" b="1" dirty="0" smtClean="0">
                <a:solidFill>
                  <a:srgbClr val="9900CC"/>
                </a:solidFill>
                <a:latin typeface="Comic Sans MS" pitchFamily="66" charset="0"/>
              </a:rPr>
              <a:t>/</a:t>
            </a:r>
            <a:r>
              <a:rPr lang="es-MX" sz="2000" b="1" dirty="0" err="1" smtClean="0">
                <a:solidFill>
                  <a:srgbClr val="9900CC"/>
                </a:solidFill>
                <a:latin typeface="Comic Sans MS" pitchFamily="66" charset="0"/>
              </a:rPr>
              <a:t>xvid</a:t>
            </a:r>
            <a:r>
              <a:rPr lang="es-MX" sz="2000" b="1" dirty="0" smtClean="0">
                <a:solidFill>
                  <a:srgbClr val="9900CC"/>
                </a:solidFill>
                <a:latin typeface="Comic Sans MS" pitchFamily="66" charset="0"/>
              </a:rPr>
              <a:t>, por ejemplo entre otros). Por eso se le considera un formato contenedor.</a:t>
            </a:r>
          </a:p>
        </p:txBody>
      </p:sp>
      <p:sp>
        <p:nvSpPr>
          <p:cNvPr id="12" name="11 Hexágono"/>
          <p:cNvSpPr/>
          <p:nvPr/>
        </p:nvSpPr>
        <p:spPr>
          <a:xfrm>
            <a:off x="1619672" y="4797152"/>
            <a:ext cx="5616624" cy="1872208"/>
          </a:xfrm>
          <a:prstGeom prst="hexagon">
            <a:avLst/>
          </a:prstGeom>
          <a:solidFill>
            <a:srgbClr val="A9FB7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00B050"/>
                </a:solidFill>
                <a:latin typeface="Comic Sans MS" pitchFamily="66" charset="0"/>
              </a:rPr>
              <a:t>En el sistema operativo Mac OS es perfectamente posible visualizar archivos AVI, siempre que los </a:t>
            </a:r>
            <a:r>
              <a:rPr lang="es-MX" b="1" dirty="0" err="1" smtClean="0">
                <a:solidFill>
                  <a:srgbClr val="00B050"/>
                </a:solidFill>
                <a:latin typeface="Comic Sans MS" pitchFamily="66" charset="0"/>
              </a:rPr>
              <a:t>codecs</a:t>
            </a:r>
            <a:r>
              <a:rPr lang="es-MX" b="1" dirty="0" smtClean="0">
                <a:solidFill>
                  <a:srgbClr val="00B050"/>
                </a:solidFill>
                <a:latin typeface="Comic Sans MS" pitchFamily="66" charset="0"/>
              </a:rPr>
              <a:t> utilizados estén soportados por </a:t>
            </a:r>
            <a:r>
              <a:rPr lang="es-MX" b="1" dirty="0" err="1" smtClean="0">
                <a:solidFill>
                  <a:srgbClr val="00B050"/>
                </a:solidFill>
                <a:latin typeface="Comic Sans MS" pitchFamily="66" charset="0"/>
              </a:rPr>
              <a:t>quicktime</a:t>
            </a:r>
            <a:r>
              <a:rPr lang="es-MX" b="1" dirty="0" smtClean="0">
                <a:solidFill>
                  <a:srgbClr val="00B050"/>
                </a:solidFill>
                <a:latin typeface="Comic Sans MS" pitchFamily="66" charset="0"/>
              </a:rPr>
              <a:t>, bien directamente o a través de </a:t>
            </a:r>
            <a:r>
              <a:rPr lang="es-MX" b="1" dirty="0" err="1" smtClean="0">
                <a:solidFill>
                  <a:srgbClr val="00B050"/>
                </a:solidFill>
                <a:latin typeface="Comic Sans MS" pitchFamily="66" charset="0"/>
              </a:rPr>
              <a:t>plugins</a:t>
            </a:r>
            <a:r>
              <a:rPr lang="es-MX" b="1" dirty="0" smtClean="0">
                <a:solidFill>
                  <a:srgbClr val="00B050"/>
                </a:solidFill>
                <a:latin typeface="Comic Sans MS" pitchFamily="66" charset="0"/>
              </a:rPr>
              <a:t>. </a:t>
            </a:r>
            <a:endParaRPr lang="es-MX" b="1" dirty="0">
              <a:solidFill>
                <a:srgbClr val="00B050"/>
              </a:solidFill>
              <a:latin typeface="Comic Sans MS" pitchFamily="66" charset="0"/>
            </a:endParaRPr>
          </a:p>
        </p:txBody>
      </p:sp>
      <p:pic>
        <p:nvPicPr>
          <p:cNvPr id="32770" name="Picture 2" descr="C:\Users\kike\Pictures\Imagen6.png"/>
          <p:cNvPicPr>
            <a:picLocks noChangeAspect="1" noChangeArrowheads="1"/>
          </p:cNvPicPr>
          <p:nvPr/>
        </p:nvPicPr>
        <p:blipFill>
          <a:blip r:embed="rId3" cstate="print"/>
          <a:srcRect/>
          <a:stretch>
            <a:fillRect/>
          </a:stretch>
        </p:blipFill>
        <p:spPr bwMode="auto">
          <a:xfrm>
            <a:off x="3419872" y="-292770"/>
            <a:ext cx="2560637" cy="1633538"/>
          </a:xfrm>
          <a:prstGeom prst="rect">
            <a:avLst/>
          </a:prstGeom>
          <a:noFill/>
        </p:spPr>
      </p:pic>
      <p:pic>
        <p:nvPicPr>
          <p:cNvPr id="32771" name="Picture 3"/>
          <p:cNvPicPr>
            <a:picLocks noChangeAspect="1" noChangeArrowheads="1"/>
          </p:cNvPicPr>
          <p:nvPr/>
        </p:nvPicPr>
        <p:blipFill>
          <a:blip r:embed="rId4" cstate="print"/>
          <a:srcRect/>
          <a:stretch>
            <a:fillRect/>
          </a:stretch>
        </p:blipFill>
        <p:spPr bwMode="auto">
          <a:xfrm>
            <a:off x="323528" y="4869160"/>
            <a:ext cx="1911988" cy="1637977"/>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11267" name="AutoShape 2" descr="http://www.paulapabloc.net46.net/PEP2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MX">
              <a:latin typeface="Calibri" pitchFamily="34" charset="0"/>
            </a:endParaRPr>
          </a:p>
        </p:txBody>
      </p:sp>
      <p:pic>
        <p:nvPicPr>
          <p:cNvPr id="11268" name="Picture 5"/>
          <p:cNvPicPr>
            <a:picLocks noChangeAspect="1" noChangeArrowheads="1"/>
          </p:cNvPicPr>
          <p:nvPr/>
        </p:nvPicPr>
        <p:blipFill>
          <a:blip r:embed="rId3" cstate="print"/>
          <a:srcRect/>
          <a:stretch>
            <a:fillRect/>
          </a:stretch>
        </p:blipFill>
        <p:spPr bwMode="auto">
          <a:xfrm>
            <a:off x="1190625" y="-595313"/>
            <a:ext cx="6762750" cy="8048626"/>
          </a:xfrm>
          <a:prstGeom prst="rect">
            <a:avLst/>
          </a:prstGeom>
          <a:noFill/>
          <a:ln w="9525">
            <a:noFill/>
            <a:miter lim="800000"/>
            <a:headEnd/>
            <a:tailEnd/>
          </a:ln>
        </p:spPr>
      </p:pic>
      <p:pic>
        <p:nvPicPr>
          <p:cNvPr id="11269" name="Picture 6"/>
          <p:cNvPicPr>
            <a:picLocks noChangeAspect="1" noChangeArrowheads="1"/>
          </p:cNvPicPr>
          <p:nvPr/>
        </p:nvPicPr>
        <p:blipFill>
          <a:blip r:embed="rId3" cstate="print"/>
          <a:srcRect/>
          <a:stretch>
            <a:fillRect/>
          </a:stretch>
        </p:blipFill>
        <p:spPr bwMode="auto">
          <a:xfrm>
            <a:off x="1043608" y="-675456"/>
            <a:ext cx="6762750" cy="8048626"/>
          </a:xfrm>
          <a:prstGeom prst="rect">
            <a:avLst/>
          </a:prstGeom>
          <a:noFill/>
          <a:ln w="9525">
            <a:noFill/>
            <a:miter lim="800000"/>
            <a:headEnd/>
            <a:tailEnd/>
          </a:ln>
        </p:spPr>
      </p:pic>
      <p:pic>
        <p:nvPicPr>
          <p:cNvPr id="11271" name="Picture 2"/>
          <p:cNvPicPr>
            <a:picLocks noChangeAspect="1" noChangeArrowheads="1"/>
          </p:cNvPicPr>
          <p:nvPr/>
        </p:nvPicPr>
        <p:blipFill>
          <a:blip r:embed="rId4" cstate="print"/>
          <a:srcRect/>
          <a:stretch>
            <a:fillRect/>
          </a:stretch>
        </p:blipFill>
        <p:spPr bwMode="auto">
          <a:xfrm rot="869918">
            <a:off x="-596900" y="-1238250"/>
            <a:ext cx="2981325" cy="4527550"/>
          </a:xfrm>
          <a:prstGeom prst="rect">
            <a:avLst/>
          </a:prstGeom>
          <a:noFill/>
          <a:ln w="9525">
            <a:noFill/>
            <a:miter lim="800000"/>
            <a:headEnd/>
            <a:tailEnd/>
          </a:ln>
        </p:spPr>
      </p:pic>
      <p:sp>
        <p:nvSpPr>
          <p:cNvPr id="8" name="7 Rectángulo"/>
          <p:cNvSpPr/>
          <p:nvPr/>
        </p:nvSpPr>
        <p:spPr>
          <a:xfrm>
            <a:off x="1187624" y="1484784"/>
            <a:ext cx="7669360" cy="3456384"/>
          </a:xfrm>
          <a:prstGeom prst="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err="1" smtClean="0">
                <a:solidFill>
                  <a:srgbClr val="FF33CC"/>
                </a:solidFill>
                <a:latin typeface="Comic Sans MS" pitchFamily="66" charset="0"/>
              </a:rPr>
              <a:t>DivX</a:t>
            </a:r>
            <a:r>
              <a:rPr lang="es-MX" sz="2000" b="1" dirty="0" smtClean="0">
                <a:solidFill>
                  <a:srgbClr val="FF33CC"/>
                </a:solidFill>
                <a:latin typeface="Comic Sans MS" pitchFamily="66" charset="0"/>
              </a:rPr>
              <a:t> es un códec de video comprimido basado en el estándar MPEG-4 Parte 2.</a:t>
            </a:r>
            <a:br>
              <a:rPr lang="es-MX" sz="2000" b="1" dirty="0" smtClean="0">
                <a:solidFill>
                  <a:srgbClr val="FF33CC"/>
                </a:solidFill>
                <a:latin typeface="Comic Sans MS" pitchFamily="66" charset="0"/>
              </a:rPr>
            </a:br>
            <a:r>
              <a:rPr lang="es-MX" sz="2000" b="1" dirty="0" smtClean="0">
                <a:solidFill>
                  <a:srgbClr val="FF33CC"/>
                </a:solidFill>
                <a:latin typeface="Comic Sans MS" pitchFamily="66" charset="0"/>
              </a:rPr>
              <a:t>Al principio se desarrolló para la transferencia de video por internet, pero sus archivos eran demasiado pesados, y existían mejores formatos para esto como el WMV de Microsoft, el </a:t>
            </a:r>
            <a:r>
              <a:rPr lang="es-MX" sz="2000" b="1" dirty="0" err="1" smtClean="0">
                <a:solidFill>
                  <a:srgbClr val="FF33CC"/>
                </a:solidFill>
                <a:latin typeface="Comic Sans MS" pitchFamily="66" charset="0"/>
              </a:rPr>
              <a:t>Quicktime</a:t>
            </a:r>
            <a:r>
              <a:rPr lang="es-MX" sz="2000" b="1" dirty="0" smtClean="0">
                <a:solidFill>
                  <a:srgbClr val="FF33CC"/>
                </a:solidFill>
                <a:latin typeface="Comic Sans MS" pitchFamily="66" charset="0"/>
              </a:rPr>
              <a:t> de Apple y </a:t>
            </a:r>
            <a:r>
              <a:rPr lang="es-MX" sz="2000" b="1" dirty="0" err="1" smtClean="0">
                <a:solidFill>
                  <a:srgbClr val="FF33CC"/>
                </a:solidFill>
                <a:latin typeface="Comic Sans MS" pitchFamily="66" charset="0"/>
              </a:rPr>
              <a:t>elRealVideo</a:t>
            </a:r>
            <a:r>
              <a:rPr lang="es-MX" sz="2000" b="1" dirty="0" smtClean="0">
                <a:solidFill>
                  <a:srgbClr val="FF33CC"/>
                </a:solidFill>
                <a:latin typeface="Comic Sans MS" pitchFamily="66" charset="0"/>
              </a:rPr>
              <a:t> de </a:t>
            </a:r>
            <a:r>
              <a:rPr lang="es-MX" sz="2000" b="1" dirty="0" err="1" smtClean="0">
                <a:solidFill>
                  <a:srgbClr val="FF33CC"/>
                </a:solidFill>
                <a:latin typeface="Comic Sans MS" pitchFamily="66" charset="0"/>
              </a:rPr>
              <a:t>RealNetworks</a:t>
            </a:r>
            <a:r>
              <a:rPr lang="es-MX" sz="2000" b="1" dirty="0" smtClean="0">
                <a:solidFill>
                  <a:srgbClr val="FF33CC"/>
                </a:solidFill>
                <a:latin typeface="Comic Sans MS" pitchFamily="66" charset="0"/>
              </a:rPr>
              <a:t>.</a:t>
            </a:r>
            <a:br>
              <a:rPr lang="es-MX" sz="2000" b="1" dirty="0" smtClean="0">
                <a:solidFill>
                  <a:srgbClr val="FF33CC"/>
                </a:solidFill>
                <a:latin typeface="Comic Sans MS" pitchFamily="66" charset="0"/>
              </a:rPr>
            </a:br>
            <a:r>
              <a:rPr lang="es-MX" sz="2000" b="1" dirty="0" smtClean="0">
                <a:solidFill>
                  <a:srgbClr val="FF33CC"/>
                </a:solidFill>
                <a:latin typeface="Comic Sans MS" pitchFamily="66" charset="0"/>
              </a:rPr>
              <a:t>En la actualidad es desarrollado por </a:t>
            </a:r>
            <a:r>
              <a:rPr lang="es-MX" sz="2000" b="1" dirty="0" err="1" smtClean="0">
                <a:solidFill>
                  <a:srgbClr val="FF33CC"/>
                </a:solidFill>
                <a:latin typeface="Comic Sans MS" pitchFamily="66" charset="0"/>
              </a:rPr>
              <a:t>DivX</a:t>
            </a:r>
            <a:r>
              <a:rPr lang="es-MX" sz="2000" b="1" dirty="0" smtClean="0">
                <a:solidFill>
                  <a:srgbClr val="FF33CC"/>
                </a:solidFill>
                <a:latin typeface="Comic Sans MS" pitchFamily="66" charset="0"/>
              </a:rPr>
              <a:t>, Inc., quien lo llevó al mercado de consumo y lo legalizó.</a:t>
            </a:r>
            <a:br>
              <a:rPr lang="es-MX" sz="2000" b="1" dirty="0" smtClean="0">
                <a:solidFill>
                  <a:srgbClr val="FF33CC"/>
                </a:solidFill>
                <a:latin typeface="Comic Sans MS" pitchFamily="66" charset="0"/>
              </a:rPr>
            </a:br>
            <a:r>
              <a:rPr lang="es-MX" sz="2000" b="1" dirty="0" smtClean="0">
                <a:solidFill>
                  <a:srgbClr val="FF33CC"/>
                </a:solidFill>
                <a:latin typeface="Comic Sans MS" pitchFamily="66" charset="0"/>
              </a:rPr>
              <a:t>Este formato permite una compresión importante y de gran calidad para los videos digitales.</a:t>
            </a:r>
          </a:p>
        </p:txBody>
      </p:sp>
      <p:sp>
        <p:nvSpPr>
          <p:cNvPr id="9" name="8 Rectángulo redondeado"/>
          <p:cNvSpPr/>
          <p:nvPr/>
        </p:nvSpPr>
        <p:spPr>
          <a:xfrm>
            <a:off x="827584" y="5157192"/>
            <a:ext cx="6120680" cy="1251655"/>
          </a:xfrm>
          <a:prstGeom prst="roundRect">
            <a:avLst>
              <a:gd name="adj" fmla="val 50000"/>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B0F0"/>
                </a:solidFill>
                <a:latin typeface="Comic Sans MS" pitchFamily="66" charset="0"/>
              </a:rPr>
              <a:t>Es ejecutado principalmente con el reproductor del mismo nombre (</a:t>
            </a:r>
            <a:r>
              <a:rPr lang="es-MX" sz="2000" b="1" dirty="0" err="1" smtClean="0">
                <a:solidFill>
                  <a:srgbClr val="00B0F0"/>
                </a:solidFill>
                <a:latin typeface="Comic Sans MS" pitchFamily="66" charset="0"/>
              </a:rPr>
              <a:t>DivX</a:t>
            </a:r>
            <a:r>
              <a:rPr lang="es-MX" sz="2000" b="1" dirty="0" smtClean="0">
                <a:solidFill>
                  <a:srgbClr val="00B0F0"/>
                </a:solidFill>
                <a:latin typeface="Comic Sans MS" pitchFamily="66" charset="0"/>
              </a:rPr>
              <a:t> </a:t>
            </a:r>
            <a:r>
              <a:rPr lang="es-MX" sz="2000" b="1" dirty="0" err="1" smtClean="0">
                <a:solidFill>
                  <a:srgbClr val="00B0F0"/>
                </a:solidFill>
                <a:latin typeface="Comic Sans MS" pitchFamily="66" charset="0"/>
              </a:rPr>
              <a:t>player</a:t>
            </a:r>
            <a:r>
              <a:rPr lang="es-MX" sz="2000" b="1" dirty="0" smtClean="0">
                <a:solidFill>
                  <a:srgbClr val="00B0F0"/>
                </a:solidFill>
                <a:latin typeface="Comic Sans MS" pitchFamily="66" charset="0"/>
              </a:rPr>
              <a:t>).</a:t>
            </a:r>
            <a:endParaRPr lang="es-MX" sz="2000" b="1" dirty="0">
              <a:solidFill>
                <a:srgbClr val="00B0F0"/>
              </a:solidFill>
              <a:latin typeface="Comic Sans MS" pitchFamily="66" charset="0"/>
            </a:endParaRPr>
          </a:p>
        </p:txBody>
      </p:sp>
      <p:pic>
        <p:nvPicPr>
          <p:cNvPr id="11274" name="Picture 10" descr="C:\Users\kike\Pictures\Imagen10.png"/>
          <p:cNvPicPr>
            <a:picLocks noChangeAspect="1" noChangeArrowheads="1"/>
          </p:cNvPicPr>
          <p:nvPr/>
        </p:nvPicPr>
        <p:blipFill>
          <a:blip r:embed="rId5" cstate="print"/>
          <a:srcRect/>
          <a:stretch>
            <a:fillRect/>
          </a:stretch>
        </p:blipFill>
        <p:spPr bwMode="auto">
          <a:xfrm>
            <a:off x="2745705" y="-459432"/>
            <a:ext cx="4346575" cy="2200275"/>
          </a:xfrm>
          <a:prstGeom prst="rect">
            <a:avLst/>
          </a:prstGeom>
          <a:noFill/>
        </p:spPr>
      </p:pic>
      <p:pic>
        <p:nvPicPr>
          <p:cNvPr id="11275" name="Picture 11"/>
          <p:cNvPicPr>
            <a:picLocks noChangeAspect="1" noChangeArrowheads="1"/>
          </p:cNvPicPr>
          <p:nvPr/>
        </p:nvPicPr>
        <p:blipFill>
          <a:blip r:embed="rId6" cstate="print"/>
          <a:srcRect/>
          <a:stretch>
            <a:fillRect/>
          </a:stretch>
        </p:blipFill>
        <p:spPr bwMode="auto">
          <a:xfrm rot="430196">
            <a:off x="6522912" y="74059"/>
            <a:ext cx="1270728" cy="1340768"/>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9" name="8 Rectángulo"/>
          <p:cNvSpPr/>
          <p:nvPr/>
        </p:nvSpPr>
        <p:spPr>
          <a:xfrm>
            <a:off x="755576" y="1124744"/>
            <a:ext cx="8136904" cy="3384376"/>
          </a:xfrm>
          <a:prstGeom prst="rect">
            <a:avLst/>
          </a:prstGeom>
          <a:solidFill>
            <a:srgbClr val="E2C5A8"/>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rgbClr val="663300"/>
                </a:solidFill>
                <a:latin typeface="Comic Sans MS" pitchFamily="66" charset="0"/>
              </a:rPr>
              <a:t>(Flash Video). FLV es un formato y extensión de archivo que es utilizado para transmitir video </a:t>
            </a:r>
            <a:r>
              <a:rPr lang="es-MX" sz="1600" b="1" dirty="0" err="1" smtClean="0">
                <a:solidFill>
                  <a:srgbClr val="663300"/>
                </a:solidFill>
                <a:latin typeface="Comic Sans MS" pitchFamily="66" charset="0"/>
              </a:rPr>
              <a:t>porinternet</a:t>
            </a:r>
            <a:r>
              <a:rPr lang="es-MX" sz="1600" b="1" dirty="0" smtClean="0">
                <a:solidFill>
                  <a:srgbClr val="663300"/>
                </a:solidFill>
                <a:latin typeface="Comic Sans MS" pitchFamily="66" charset="0"/>
              </a:rPr>
              <a:t> empleando el reproductor Adobe Flash Player (antiguamente Macromedia Flash Player). Los FLV pueden estar integrados también dentro de los archivos SWF.</a:t>
            </a:r>
            <a:br>
              <a:rPr lang="es-MX" sz="1600" b="1" dirty="0" smtClean="0">
                <a:solidFill>
                  <a:srgbClr val="663300"/>
                </a:solidFill>
                <a:latin typeface="Comic Sans MS" pitchFamily="66" charset="0"/>
              </a:rPr>
            </a:br>
            <a:r>
              <a:rPr lang="es-MX" sz="1600" b="1" dirty="0" smtClean="0">
                <a:solidFill>
                  <a:srgbClr val="663300"/>
                </a:solidFill>
                <a:latin typeface="Comic Sans MS" pitchFamily="66" charset="0"/>
              </a:rPr>
              <a:t>Características del formato FLV</a:t>
            </a:r>
            <a:br>
              <a:rPr lang="es-MX" sz="1600" b="1" dirty="0" smtClean="0">
                <a:solidFill>
                  <a:srgbClr val="663300"/>
                </a:solidFill>
                <a:latin typeface="Comic Sans MS" pitchFamily="66" charset="0"/>
              </a:rPr>
            </a:br>
            <a:r>
              <a:rPr lang="es-MX" sz="1600" b="1" dirty="0" smtClean="0">
                <a:solidFill>
                  <a:srgbClr val="663300"/>
                </a:solidFill>
                <a:latin typeface="Comic Sans MS" pitchFamily="66" charset="0"/>
              </a:rPr>
              <a:t>* Video: Comúnmente, FLV contiene variantes del estándar de video H.263, bajo el nombre de </a:t>
            </a:r>
            <a:r>
              <a:rPr lang="es-MX" sz="1600" b="1" dirty="0" err="1" smtClean="0">
                <a:solidFill>
                  <a:srgbClr val="663300"/>
                </a:solidFill>
                <a:latin typeface="Comic Sans MS" pitchFamily="66" charset="0"/>
              </a:rPr>
              <a:t>Sorenson</a:t>
            </a:r>
            <a:r>
              <a:rPr lang="es-MX" sz="1600" b="1" dirty="0" smtClean="0">
                <a:solidFill>
                  <a:srgbClr val="663300"/>
                </a:solidFill>
                <a:latin typeface="Comic Sans MS" pitchFamily="66" charset="0"/>
              </a:rPr>
              <a:t> </a:t>
            </a:r>
            <a:r>
              <a:rPr lang="es-MX" sz="1600" b="1" dirty="0" err="1" smtClean="0">
                <a:solidFill>
                  <a:srgbClr val="663300"/>
                </a:solidFill>
                <a:latin typeface="Comic Sans MS" pitchFamily="66" charset="0"/>
              </a:rPr>
              <a:t>Spark</a:t>
            </a:r>
            <a:r>
              <a:rPr lang="es-MX" sz="1600" b="1" dirty="0" smtClean="0">
                <a:solidFill>
                  <a:srgbClr val="663300"/>
                </a:solidFill>
                <a:latin typeface="Comic Sans MS" pitchFamily="66" charset="0"/>
              </a:rPr>
              <a:t>. Flash Player 8 y superior, soportan On2 </a:t>
            </a:r>
            <a:r>
              <a:rPr lang="es-MX" sz="1600" b="1" dirty="0" err="1" smtClean="0">
                <a:solidFill>
                  <a:srgbClr val="663300"/>
                </a:solidFill>
                <a:latin typeface="Comic Sans MS" pitchFamily="66" charset="0"/>
              </a:rPr>
              <a:t>TrueMotion</a:t>
            </a:r>
            <a:r>
              <a:rPr lang="es-MX" sz="1600" b="1" dirty="0" smtClean="0">
                <a:solidFill>
                  <a:srgbClr val="663300"/>
                </a:solidFill>
                <a:latin typeface="Comic Sans MS" pitchFamily="66" charset="0"/>
              </a:rPr>
              <a:t> VP6, que provee una calidad visual superior que el </a:t>
            </a:r>
            <a:r>
              <a:rPr lang="es-MX" sz="1600" b="1" dirty="0" err="1" smtClean="0">
                <a:solidFill>
                  <a:srgbClr val="663300"/>
                </a:solidFill>
                <a:latin typeface="Comic Sans MS" pitchFamily="66" charset="0"/>
              </a:rPr>
              <a:t>Sorenson</a:t>
            </a:r>
            <a:r>
              <a:rPr lang="es-MX" sz="1600" b="1" dirty="0" smtClean="0">
                <a:solidFill>
                  <a:srgbClr val="663300"/>
                </a:solidFill>
                <a:latin typeface="Comic Sans MS" pitchFamily="66" charset="0"/>
              </a:rPr>
              <a:t> </a:t>
            </a:r>
            <a:r>
              <a:rPr lang="es-MX" sz="1600" b="1" dirty="0" err="1" smtClean="0">
                <a:solidFill>
                  <a:srgbClr val="663300"/>
                </a:solidFill>
                <a:latin typeface="Comic Sans MS" pitchFamily="66" charset="0"/>
              </a:rPr>
              <a:t>Spark</a:t>
            </a:r>
            <a:r>
              <a:rPr lang="es-MX" sz="1600" b="1" dirty="0" smtClean="0">
                <a:solidFill>
                  <a:srgbClr val="663300"/>
                </a:solidFill>
                <a:latin typeface="Comic Sans MS" pitchFamily="66" charset="0"/>
              </a:rPr>
              <a:t>, pero puede no ejecutarse bien en sistemas viejos. También a partir de Flash Player 9 se soporta el estándar de video H.264.</a:t>
            </a:r>
            <a:br>
              <a:rPr lang="es-MX" sz="1600" b="1" dirty="0" smtClean="0">
                <a:solidFill>
                  <a:srgbClr val="663300"/>
                </a:solidFill>
                <a:latin typeface="Comic Sans MS" pitchFamily="66" charset="0"/>
              </a:rPr>
            </a:br>
            <a:r>
              <a:rPr lang="es-MX" sz="1600" b="1" dirty="0" smtClean="0">
                <a:solidFill>
                  <a:srgbClr val="663300"/>
                </a:solidFill>
                <a:latin typeface="Comic Sans MS" pitchFamily="66" charset="0"/>
              </a:rPr>
              <a:t>* Audio: Generalmente el audio de los archivos FLV está en formato MP3, aunque también soporta audio sin compresión.</a:t>
            </a:r>
          </a:p>
        </p:txBody>
      </p:sp>
      <p:sp>
        <p:nvSpPr>
          <p:cNvPr id="12" name="11 Hexágono"/>
          <p:cNvSpPr/>
          <p:nvPr/>
        </p:nvSpPr>
        <p:spPr>
          <a:xfrm>
            <a:off x="1619672" y="4653136"/>
            <a:ext cx="5688632" cy="2016224"/>
          </a:xfrm>
          <a:prstGeom prst="hexagon">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FFC000"/>
                </a:solidFill>
                <a:latin typeface="Comic Sans MS" pitchFamily="66" charset="0"/>
              </a:rPr>
              <a:t/>
            </a:r>
            <a:br>
              <a:rPr lang="es-MX" b="1" dirty="0" smtClean="0">
                <a:solidFill>
                  <a:srgbClr val="FFC000"/>
                </a:solidFill>
                <a:latin typeface="Comic Sans MS" pitchFamily="66" charset="0"/>
              </a:rPr>
            </a:br>
            <a:r>
              <a:rPr lang="es-MX" b="1" dirty="0" smtClean="0">
                <a:solidFill>
                  <a:srgbClr val="FFC000"/>
                </a:solidFill>
                <a:latin typeface="Comic Sans MS" pitchFamily="66" charset="0"/>
              </a:rPr>
              <a:t>FLV o Flash Video puede ser visto en la mayoría de los sistemas operativos, pues casi todos incluyen el reproductor Adobe Flash Player o el </a:t>
            </a:r>
            <a:r>
              <a:rPr lang="es-MX" b="1" dirty="0" err="1" smtClean="0">
                <a:solidFill>
                  <a:srgbClr val="FFC000"/>
                </a:solidFill>
                <a:latin typeface="Comic Sans MS" pitchFamily="66" charset="0"/>
              </a:rPr>
              <a:t>plugin</a:t>
            </a:r>
            <a:r>
              <a:rPr lang="es-MX" b="1" dirty="0" smtClean="0">
                <a:solidFill>
                  <a:srgbClr val="FFC000"/>
                </a:solidFill>
                <a:latin typeface="Comic Sans MS" pitchFamily="66" charset="0"/>
              </a:rPr>
              <a:t> para el navegador, u otros programas de terceros como </a:t>
            </a:r>
            <a:r>
              <a:rPr lang="es-MX" b="1" dirty="0" err="1" smtClean="0">
                <a:solidFill>
                  <a:srgbClr val="FFC000"/>
                </a:solidFill>
                <a:latin typeface="Comic Sans MS" pitchFamily="66" charset="0"/>
              </a:rPr>
              <a:t>MPlayer</a:t>
            </a:r>
            <a:r>
              <a:rPr lang="es-MX" b="1" dirty="0" smtClean="0">
                <a:solidFill>
                  <a:srgbClr val="FFC000"/>
                </a:solidFill>
                <a:latin typeface="Comic Sans MS" pitchFamily="66" charset="0"/>
              </a:rPr>
              <a:t>, VLC, etc.</a:t>
            </a:r>
            <a:br>
              <a:rPr lang="es-MX" b="1" dirty="0" smtClean="0">
                <a:solidFill>
                  <a:srgbClr val="FFC000"/>
                </a:solidFill>
                <a:latin typeface="Comic Sans MS" pitchFamily="66" charset="0"/>
              </a:rPr>
            </a:br>
            <a:endParaRPr lang="es-MX" b="1" dirty="0">
              <a:solidFill>
                <a:srgbClr val="FFC000"/>
              </a:solidFill>
              <a:latin typeface="Comic Sans MS" pitchFamily="66" charset="0"/>
            </a:endParaRPr>
          </a:p>
        </p:txBody>
      </p:sp>
      <p:pic>
        <p:nvPicPr>
          <p:cNvPr id="33794" name="Picture 2" descr="C:\Users\kike\Pictures\Imagen11.png"/>
          <p:cNvPicPr>
            <a:picLocks noChangeAspect="1" noChangeArrowheads="1"/>
          </p:cNvPicPr>
          <p:nvPr/>
        </p:nvPicPr>
        <p:blipFill>
          <a:blip r:embed="rId3" cstate="print"/>
          <a:srcRect/>
          <a:stretch>
            <a:fillRect/>
          </a:stretch>
        </p:blipFill>
        <p:spPr bwMode="auto">
          <a:xfrm>
            <a:off x="3275856" y="-387424"/>
            <a:ext cx="2901950" cy="1858963"/>
          </a:xfrm>
          <a:prstGeom prst="rect">
            <a:avLst/>
          </a:prstGeom>
          <a:noFill/>
        </p:spPr>
      </p:pic>
      <p:pic>
        <p:nvPicPr>
          <p:cNvPr id="33795" name="Picture 3"/>
          <p:cNvPicPr>
            <a:picLocks noChangeAspect="1" noChangeArrowheads="1"/>
          </p:cNvPicPr>
          <p:nvPr/>
        </p:nvPicPr>
        <p:blipFill>
          <a:blip r:embed="rId4" cstate="print"/>
          <a:srcRect/>
          <a:stretch>
            <a:fillRect/>
          </a:stretch>
        </p:blipFill>
        <p:spPr bwMode="auto">
          <a:xfrm>
            <a:off x="395536" y="4581128"/>
            <a:ext cx="1832818" cy="1879153"/>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rot="869918">
            <a:off x="2412231" y="-826453"/>
            <a:ext cx="2069794" cy="314326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8 Rectángulo"/>
          <p:cNvSpPr/>
          <p:nvPr/>
        </p:nvSpPr>
        <p:spPr>
          <a:xfrm>
            <a:off x="971600" y="1268760"/>
            <a:ext cx="7776864" cy="3240360"/>
          </a:xfrm>
          <a:prstGeom prst="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1">
                    <a:lumMod val="75000"/>
                  </a:schemeClr>
                </a:solidFill>
                <a:latin typeface="Comic Sans MS" pitchFamily="66" charset="0"/>
              </a:rPr>
              <a:t>Es un formato contenedor especificado como parte del estándar IEC. Se utiliza para almacenar los formatos audiovisuales especificados por ISO/IEC y el grupo MPEG (</a:t>
            </a:r>
            <a:r>
              <a:rPr lang="es-MX" sz="2000" b="1" dirty="0" err="1" smtClean="0">
                <a:solidFill>
                  <a:schemeClr val="bg1">
                    <a:lumMod val="75000"/>
                  </a:schemeClr>
                </a:solidFill>
                <a:latin typeface="Comic Sans MS" pitchFamily="66" charset="0"/>
              </a:rPr>
              <a:t>Moving</a:t>
            </a:r>
            <a:r>
              <a:rPr lang="es-MX" sz="2000" b="1" dirty="0" smtClean="0">
                <a:solidFill>
                  <a:schemeClr val="bg1">
                    <a:lumMod val="75000"/>
                  </a:schemeClr>
                </a:solidFill>
                <a:latin typeface="Comic Sans MS" pitchFamily="66" charset="0"/>
              </a:rPr>
              <a:t> Picture </a:t>
            </a:r>
            <a:r>
              <a:rPr lang="es-MX" sz="2000" b="1" dirty="0" err="1" smtClean="0">
                <a:solidFill>
                  <a:schemeClr val="bg1">
                    <a:lumMod val="75000"/>
                  </a:schemeClr>
                </a:solidFill>
                <a:latin typeface="Comic Sans MS" pitchFamily="66" charset="0"/>
              </a:rPr>
              <a:t>Experts</a:t>
            </a:r>
            <a:r>
              <a:rPr lang="es-MX" sz="2000" b="1" dirty="0" smtClean="0">
                <a:solidFill>
                  <a:schemeClr val="bg1">
                    <a:lumMod val="75000"/>
                  </a:schemeClr>
                </a:solidFill>
                <a:latin typeface="Comic Sans MS" pitchFamily="66" charset="0"/>
              </a:rPr>
              <a:t> </a:t>
            </a:r>
            <a:r>
              <a:rPr lang="es-MX" sz="2000" b="1" dirty="0" err="1" smtClean="0">
                <a:solidFill>
                  <a:schemeClr val="bg1">
                    <a:lumMod val="75000"/>
                  </a:schemeClr>
                </a:solidFill>
                <a:latin typeface="Comic Sans MS" pitchFamily="66" charset="0"/>
              </a:rPr>
              <a:t>Group</a:t>
            </a:r>
            <a:r>
              <a:rPr lang="es-MX" sz="2000" b="1" dirty="0" smtClean="0">
                <a:solidFill>
                  <a:schemeClr val="bg1">
                    <a:lumMod val="75000"/>
                  </a:schemeClr>
                </a:solidFill>
                <a:latin typeface="Comic Sans MS" pitchFamily="66" charset="0"/>
              </a:rPr>
              <a:t>) al igual que otros formatos audiovisuales disponibles. Se utiliza típicamente para almacenar datos en archivos para ordenadores, para transmitir flujos audiovisuales y, probablemente, en muchas otras formas.</a:t>
            </a:r>
          </a:p>
          <a:p>
            <a:r>
              <a:rPr lang="es-MX" sz="2000" b="1" dirty="0" smtClean="0">
                <a:solidFill>
                  <a:schemeClr val="bg1">
                    <a:lumMod val="75000"/>
                  </a:schemeClr>
                </a:solidFill>
                <a:latin typeface="Comic Sans MS" pitchFamily="66" charset="0"/>
              </a:rPr>
              <a:t>Actualmente la mayoría del software que soporta el estándar MPEG-4 reproduce archivos con la extensión ".m4a". </a:t>
            </a:r>
          </a:p>
        </p:txBody>
      </p:sp>
      <p:sp>
        <p:nvSpPr>
          <p:cNvPr id="12" name="11 Rectángulo"/>
          <p:cNvSpPr/>
          <p:nvPr/>
        </p:nvSpPr>
        <p:spPr>
          <a:xfrm rot="21379186">
            <a:off x="1526749" y="4621957"/>
            <a:ext cx="5816621" cy="1778838"/>
          </a:xfrm>
          <a:prstGeom prst="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FF33CC"/>
                </a:solidFill>
                <a:latin typeface="Comic Sans MS" pitchFamily="66" charset="0"/>
              </a:rPr>
              <a:t>La extensión ".m4a" ha sido popularizada por Apple, quien inició el uso de la extensión ".m4a" en su software "</a:t>
            </a:r>
            <a:r>
              <a:rPr lang="es-MX" sz="2000" b="1" dirty="0" err="1" smtClean="0">
                <a:solidFill>
                  <a:srgbClr val="FF33CC"/>
                </a:solidFill>
                <a:latin typeface="Comic Sans MS" pitchFamily="66" charset="0"/>
              </a:rPr>
              <a:t>iTunes</a:t>
            </a:r>
            <a:r>
              <a:rPr lang="es-MX" sz="2000" b="1" dirty="0" smtClean="0">
                <a:solidFill>
                  <a:srgbClr val="FF33CC"/>
                </a:solidFill>
                <a:latin typeface="Comic Sans MS" pitchFamily="66" charset="0"/>
              </a:rPr>
              <a:t>" para distinguir entre archivos MPEG-4 de audio y vídeo (M4A y M4V respectivamente).</a:t>
            </a:r>
            <a:endParaRPr lang="es-MX" sz="2000" b="1" dirty="0">
              <a:solidFill>
                <a:srgbClr val="FF33CC"/>
              </a:solidFill>
              <a:latin typeface="Comic Sans MS" pitchFamily="66" charset="0"/>
            </a:endParaRPr>
          </a:p>
        </p:txBody>
      </p:sp>
      <p:pic>
        <p:nvPicPr>
          <p:cNvPr id="34818" name="Picture 2" descr="C:\Users\kike\Pictures\Imagen12.png"/>
          <p:cNvPicPr>
            <a:picLocks noChangeAspect="1" noChangeArrowheads="1"/>
          </p:cNvPicPr>
          <p:nvPr/>
        </p:nvPicPr>
        <p:blipFill>
          <a:blip r:embed="rId3" cstate="print"/>
          <a:srcRect/>
          <a:stretch>
            <a:fillRect/>
          </a:stretch>
        </p:blipFill>
        <p:spPr bwMode="auto">
          <a:xfrm>
            <a:off x="2627784" y="-473621"/>
            <a:ext cx="4102100" cy="2030413"/>
          </a:xfrm>
          <a:prstGeom prst="rect">
            <a:avLst/>
          </a:prstGeom>
          <a:noFill/>
        </p:spPr>
      </p:pic>
      <p:pic>
        <p:nvPicPr>
          <p:cNvPr id="34819" name="Picture 3"/>
          <p:cNvPicPr>
            <a:picLocks noChangeAspect="1" noChangeArrowheads="1"/>
          </p:cNvPicPr>
          <p:nvPr/>
        </p:nvPicPr>
        <p:blipFill>
          <a:blip r:embed="rId4" cstate="print"/>
          <a:srcRect/>
          <a:stretch>
            <a:fillRect/>
          </a:stretch>
        </p:blipFill>
        <p:spPr bwMode="auto">
          <a:xfrm>
            <a:off x="5956858" y="-99392"/>
            <a:ext cx="1495462" cy="1584176"/>
          </a:xfrm>
          <a:prstGeom prst="rect">
            <a:avLst/>
          </a:prstGeom>
          <a:noFill/>
          <a:ln w="9525">
            <a:noFill/>
            <a:miter lim="800000"/>
            <a:headEnd/>
            <a:tailEnd/>
          </a:ln>
          <a:effectLst/>
        </p:spPr>
      </p:pic>
      <p:pic>
        <p:nvPicPr>
          <p:cNvPr id="13" name="Picture 2" descr="http://www.fselrincon.com/Archivos/Imagenes/abejita_movimiento.gif"/>
          <p:cNvPicPr>
            <a:picLocks noChangeAspect="1" noChangeArrowheads="1" noCrop="1"/>
          </p:cNvPicPr>
          <p:nvPr/>
        </p:nvPicPr>
        <p:blipFill>
          <a:blip r:embed="rId5" cstate="print"/>
          <a:srcRect/>
          <a:stretch>
            <a:fillRect/>
          </a:stretch>
        </p:blipFill>
        <p:spPr bwMode="auto">
          <a:xfrm>
            <a:off x="0" y="116632"/>
            <a:ext cx="1657350" cy="1239837"/>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11267" name="AutoShape 2" descr="http://www.paulapabloc.net46.net/PEP2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MX">
              <a:latin typeface="Calibri" pitchFamily="34" charset="0"/>
            </a:endParaRPr>
          </a:p>
        </p:txBody>
      </p:sp>
      <p:pic>
        <p:nvPicPr>
          <p:cNvPr id="11268" name="Picture 5"/>
          <p:cNvPicPr>
            <a:picLocks noChangeAspect="1" noChangeArrowheads="1"/>
          </p:cNvPicPr>
          <p:nvPr/>
        </p:nvPicPr>
        <p:blipFill>
          <a:blip r:embed="rId3" cstate="print"/>
          <a:srcRect/>
          <a:stretch>
            <a:fillRect/>
          </a:stretch>
        </p:blipFill>
        <p:spPr bwMode="auto">
          <a:xfrm>
            <a:off x="1190625" y="-595313"/>
            <a:ext cx="6762750" cy="8048626"/>
          </a:xfrm>
          <a:prstGeom prst="rect">
            <a:avLst/>
          </a:prstGeom>
          <a:noFill/>
          <a:ln w="9525">
            <a:noFill/>
            <a:miter lim="800000"/>
            <a:headEnd/>
            <a:tailEnd/>
          </a:ln>
        </p:spPr>
      </p:pic>
      <p:pic>
        <p:nvPicPr>
          <p:cNvPr id="11269" name="Picture 6"/>
          <p:cNvPicPr>
            <a:picLocks noChangeAspect="1" noChangeArrowheads="1"/>
          </p:cNvPicPr>
          <p:nvPr/>
        </p:nvPicPr>
        <p:blipFill>
          <a:blip r:embed="rId3" cstate="print"/>
          <a:srcRect/>
          <a:stretch>
            <a:fillRect/>
          </a:stretch>
        </p:blipFill>
        <p:spPr bwMode="auto">
          <a:xfrm>
            <a:off x="1043608" y="-675456"/>
            <a:ext cx="6762750" cy="8048626"/>
          </a:xfrm>
          <a:prstGeom prst="rect">
            <a:avLst/>
          </a:prstGeom>
          <a:noFill/>
          <a:ln w="9525">
            <a:noFill/>
            <a:miter lim="800000"/>
            <a:headEnd/>
            <a:tailEnd/>
          </a:ln>
        </p:spPr>
      </p:pic>
      <p:pic>
        <p:nvPicPr>
          <p:cNvPr id="11271" name="Picture 2"/>
          <p:cNvPicPr>
            <a:picLocks noChangeAspect="1" noChangeArrowheads="1"/>
          </p:cNvPicPr>
          <p:nvPr/>
        </p:nvPicPr>
        <p:blipFill>
          <a:blip r:embed="rId4" cstate="print"/>
          <a:srcRect/>
          <a:stretch>
            <a:fillRect/>
          </a:stretch>
        </p:blipFill>
        <p:spPr bwMode="auto">
          <a:xfrm rot="869918">
            <a:off x="-596900" y="-1238250"/>
            <a:ext cx="2981325" cy="4527550"/>
          </a:xfrm>
          <a:prstGeom prst="rect">
            <a:avLst/>
          </a:prstGeom>
          <a:noFill/>
          <a:ln w="9525">
            <a:noFill/>
            <a:miter lim="800000"/>
            <a:headEnd/>
            <a:tailEnd/>
          </a:ln>
        </p:spPr>
      </p:pic>
      <p:sp>
        <p:nvSpPr>
          <p:cNvPr id="8" name="7 Rectángulo"/>
          <p:cNvSpPr/>
          <p:nvPr/>
        </p:nvSpPr>
        <p:spPr>
          <a:xfrm>
            <a:off x="1763688" y="1340768"/>
            <a:ext cx="6408712" cy="2664296"/>
          </a:xfrm>
          <a:prstGeom prst="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00B050"/>
                </a:solidFill>
                <a:latin typeface="Comic Sans MS" pitchFamily="66" charset="0"/>
              </a:rPr>
              <a:t>E</a:t>
            </a:r>
            <a:r>
              <a:rPr lang="es-MX" sz="2000" b="1" dirty="0" smtClean="0">
                <a:solidFill>
                  <a:srgbClr val="00B050"/>
                </a:solidFill>
                <a:latin typeface="Comic Sans MS" pitchFamily="66" charset="0"/>
              </a:rPr>
              <a:t>s una extensión de archivo, acrónimo de “</a:t>
            </a:r>
            <a:r>
              <a:rPr lang="es-MX" sz="2000" b="1" dirty="0" err="1" smtClean="0">
                <a:solidFill>
                  <a:srgbClr val="00B050"/>
                </a:solidFill>
                <a:latin typeface="Comic Sans MS" pitchFamily="66" charset="0"/>
              </a:rPr>
              <a:t>Matroska</a:t>
            </a:r>
            <a:r>
              <a:rPr lang="es-MX" sz="2000" b="1" dirty="0" smtClean="0">
                <a:solidFill>
                  <a:srgbClr val="00B050"/>
                </a:solidFill>
                <a:latin typeface="Comic Sans MS" pitchFamily="66" charset="0"/>
              </a:rPr>
              <a:t> Vídeo “. No se trata de un formato en sí mismo, como lo sería el .AVI, el .ASF ó el .MOV, sino de un “contenedor”, esto es, un archivo que alberga un formato de vídeo determinado, pistas de audio asociadas y subtítulos en el mismo lote. </a:t>
            </a:r>
          </a:p>
        </p:txBody>
      </p:sp>
      <p:sp>
        <p:nvSpPr>
          <p:cNvPr id="9" name="8 Rectángulo redondeado"/>
          <p:cNvSpPr/>
          <p:nvPr/>
        </p:nvSpPr>
        <p:spPr>
          <a:xfrm>
            <a:off x="899592" y="4221088"/>
            <a:ext cx="6408712" cy="2448272"/>
          </a:xfrm>
          <a:prstGeom prst="roundRect">
            <a:avLst>
              <a:gd name="adj" fmla="val 50000"/>
            </a:avLst>
          </a:prstGeom>
          <a:solidFill>
            <a:srgbClr val="E393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9900CC"/>
                </a:solidFill>
                <a:latin typeface="Comic Sans MS" pitchFamily="66" charset="0"/>
              </a:rPr>
              <a:t>E</a:t>
            </a:r>
            <a:r>
              <a:rPr lang="es-MX" sz="2000" b="1" dirty="0" smtClean="0">
                <a:solidFill>
                  <a:srgbClr val="9900CC"/>
                </a:solidFill>
                <a:latin typeface="Comic Sans MS" pitchFamily="66" charset="0"/>
              </a:rPr>
              <a:t>l .MKV hoy en día está ligado a la “comunidad </a:t>
            </a:r>
            <a:r>
              <a:rPr lang="es-MX" sz="2000" b="1" dirty="0" err="1" smtClean="0">
                <a:solidFill>
                  <a:srgbClr val="9900CC"/>
                </a:solidFill>
                <a:latin typeface="Comic Sans MS" pitchFamily="66" charset="0"/>
              </a:rPr>
              <a:t>underground</a:t>
            </a:r>
            <a:r>
              <a:rPr lang="es-MX" sz="2000" b="1" dirty="0" smtClean="0">
                <a:solidFill>
                  <a:srgbClr val="9900CC"/>
                </a:solidFill>
                <a:latin typeface="Comic Sans MS" pitchFamily="66" charset="0"/>
              </a:rPr>
              <a:t>” de películas y series, acotando su uso al intercambio de “</a:t>
            </a:r>
            <a:r>
              <a:rPr lang="es-MX" sz="2000" b="1" dirty="0" err="1" smtClean="0">
                <a:solidFill>
                  <a:srgbClr val="9900CC"/>
                </a:solidFill>
                <a:latin typeface="Comic Sans MS" pitchFamily="66" charset="0"/>
              </a:rPr>
              <a:t>rips</a:t>
            </a:r>
            <a:r>
              <a:rPr lang="es-MX" sz="2000" b="1" dirty="0" smtClean="0">
                <a:solidFill>
                  <a:srgbClr val="9900CC"/>
                </a:solidFill>
                <a:latin typeface="Comic Sans MS" pitchFamily="66" charset="0"/>
              </a:rPr>
              <a:t>” de </a:t>
            </a:r>
            <a:r>
              <a:rPr lang="es-MX" sz="2000" b="1" dirty="0" err="1" smtClean="0">
                <a:solidFill>
                  <a:srgbClr val="9900CC"/>
                </a:solidFill>
                <a:latin typeface="Comic Sans MS" pitchFamily="66" charset="0"/>
              </a:rPr>
              <a:t>Blu-Ray</a:t>
            </a:r>
            <a:r>
              <a:rPr lang="es-MX" sz="2000" b="1" dirty="0" smtClean="0">
                <a:solidFill>
                  <a:srgbClr val="9900CC"/>
                </a:solidFill>
                <a:latin typeface="Comic Sans MS" pitchFamily="66" charset="0"/>
              </a:rPr>
              <a:t> y HD DVD con una calidad bastante elevada. Sin embargo sus aplicaciones, si finalmente </a:t>
            </a:r>
            <a:r>
              <a:rPr lang="es-MX" sz="2000" b="1" dirty="0" err="1" smtClean="0">
                <a:solidFill>
                  <a:srgbClr val="9900CC"/>
                </a:solidFill>
                <a:latin typeface="Comic Sans MS" pitchFamily="66" charset="0"/>
              </a:rPr>
              <a:t>DivX</a:t>
            </a:r>
            <a:r>
              <a:rPr lang="es-MX" sz="2000" b="1" dirty="0" smtClean="0">
                <a:solidFill>
                  <a:srgbClr val="9900CC"/>
                </a:solidFill>
                <a:latin typeface="Comic Sans MS" pitchFamily="66" charset="0"/>
              </a:rPr>
              <a:t> 7 adopta el formato, pueden ser interminables. </a:t>
            </a:r>
            <a:endParaRPr lang="es-MX" sz="2000" b="1" dirty="0">
              <a:solidFill>
                <a:srgbClr val="9900CC"/>
              </a:solidFill>
              <a:latin typeface="Comic Sans MS" pitchFamily="66" charset="0"/>
            </a:endParaRPr>
          </a:p>
        </p:txBody>
      </p:sp>
      <p:pic>
        <p:nvPicPr>
          <p:cNvPr id="35842" name="Picture 2"/>
          <p:cNvPicPr>
            <a:picLocks noChangeAspect="1" noChangeArrowheads="1"/>
          </p:cNvPicPr>
          <p:nvPr/>
        </p:nvPicPr>
        <p:blipFill>
          <a:blip r:embed="rId5" cstate="print"/>
          <a:srcRect/>
          <a:stretch>
            <a:fillRect/>
          </a:stretch>
        </p:blipFill>
        <p:spPr bwMode="auto">
          <a:xfrm rot="842838">
            <a:off x="5929675" y="3819473"/>
            <a:ext cx="2727978" cy="843105"/>
          </a:xfrm>
          <a:prstGeom prst="rect">
            <a:avLst/>
          </a:prstGeom>
          <a:noFill/>
          <a:ln w="9525">
            <a:noFill/>
            <a:miter lim="800000"/>
            <a:headEnd/>
            <a:tailEnd/>
          </a:ln>
          <a:effectLst/>
        </p:spPr>
      </p:pic>
      <p:pic>
        <p:nvPicPr>
          <p:cNvPr id="35843" name="Picture 3"/>
          <p:cNvPicPr>
            <a:picLocks noChangeAspect="1" noChangeArrowheads="1"/>
          </p:cNvPicPr>
          <p:nvPr/>
        </p:nvPicPr>
        <p:blipFill>
          <a:blip r:embed="rId6" cstate="print"/>
          <a:srcRect/>
          <a:stretch>
            <a:fillRect/>
          </a:stretch>
        </p:blipFill>
        <p:spPr bwMode="auto">
          <a:xfrm>
            <a:off x="6588224" y="188640"/>
            <a:ext cx="2170916" cy="1297756"/>
          </a:xfrm>
          <a:prstGeom prst="rect">
            <a:avLst/>
          </a:prstGeom>
          <a:noFill/>
          <a:ln w="9525">
            <a:noFill/>
            <a:miter lim="800000"/>
            <a:headEnd/>
            <a:tailEnd/>
          </a:ln>
          <a:effectLst/>
        </p:spPr>
      </p:pic>
      <p:pic>
        <p:nvPicPr>
          <p:cNvPr id="35844" name="Picture 4" descr="C:\Users\kike\Pictures\Imagen13.png"/>
          <p:cNvPicPr>
            <a:picLocks noChangeAspect="1" noChangeArrowheads="1"/>
          </p:cNvPicPr>
          <p:nvPr/>
        </p:nvPicPr>
        <p:blipFill>
          <a:blip r:embed="rId7" cstate="print"/>
          <a:srcRect/>
          <a:stretch>
            <a:fillRect/>
          </a:stretch>
        </p:blipFill>
        <p:spPr bwMode="auto">
          <a:xfrm>
            <a:off x="2771800" y="-387424"/>
            <a:ext cx="3724275" cy="2206625"/>
          </a:xfrm>
          <a:prstGeom prst="rect">
            <a:avLst/>
          </a:prstGeom>
          <a:noFill/>
        </p:spPr>
      </p:pic>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9" name="8 Recortar rectángulo de esquina diagonal"/>
          <p:cNvSpPr/>
          <p:nvPr/>
        </p:nvSpPr>
        <p:spPr>
          <a:xfrm>
            <a:off x="1259632" y="1340768"/>
            <a:ext cx="7200800" cy="2880320"/>
          </a:xfrm>
          <a:prstGeom prst="snip2DiagRect">
            <a:avLst/>
          </a:prstGeom>
          <a:solidFill>
            <a:srgbClr val="E2C5A8"/>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663300"/>
                </a:solidFill>
                <a:latin typeface="Comic Sans MS" pitchFamily="66" charset="0"/>
              </a:rPr>
              <a:t>La extensión y formato .</a:t>
            </a:r>
            <a:r>
              <a:rPr lang="es-MX" sz="2000" b="1" dirty="0" err="1" smtClean="0">
                <a:solidFill>
                  <a:srgbClr val="663300"/>
                </a:solidFill>
                <a:latin typeface="Comic Sans MS" pitchFamily="66" charset="0"/>
              </a:rPr>
              <a:t>mov</a:t>
            </a:r>
            <a:r>
              <a:rPr lang="es-MX" sz="2000" b="1" dirty="0" smtClean="0">
                <a:solidFill>
                  <a:srgbClr val="663300"/>
                </a:solidFill>
                <a:latin typeface="Comic Sans MS" pitchFamily="66" charset="0"/>
              </a:rPr>
              <a:t>, pertenece al formato de archivo de video empleado en la aplicación QuickTime. También pueden tener extensión .</a:t>
            </a:r>
            <a:r>
              <a:rPr lang="es-MX" sz="2000" b="1" dirty="0" err="1" smtClean="0">
                <a:solidFill>
                  <a:srgbClr val="663300"/>
                </a:solidFill>
                <a:latin typeface="Comic Sans MS" pitchFamily="66" charset="0"/>
              </a:rPr>
              <a:t>qt</a:t>
            </a:r>
            <a:r>
              <a:rPr lang="es-MX" sz="2000" b="1" dirty="0" smtClean="0">
                <a:solidFill>
                  <a:srgbClr val="663300"/>
                </a:solidFill>
                <a:latin typeface="Comic Sans MS" pitchFamily="66" charset="0"/>
              </a:rPr>
              <a:t>.</a:t>
            </a:r>
            <a:br>
              <a:rPr lang="es-MX" sz="2000" b="1" dirty="0" smtClean="0">
                <a:solidFill>
                  <a:srgbClr val="663300"/>
                </a:solidFill>
                <a:latin typeface="Comic Sans MS" pitchFamily="66" charset="0"/>
              </a:rPr>
            </a:br>
            <a:r>
              <a:rPr lang="es-MX" sz="2000" b="1" dirty="0" smtClean="0">
                <a:solidFill>
                  <a:srgbClr val="663300"/>
                </a:solidFill>
                <a:latin typeface="Comic Sans MS" pitchFamily="66" charset="0"/>
              </a:rPr>
              <a:t/>
            </a:r>
            <a:br>
              <a:rPr lang="es-MX" sz="2000" b="1" dirty="0" smtClean="0">
                <a:solidFill>
                  <a:srgbClr val="663300"/>
                </a:solidFill>
                <a:latin typeface="Comic Sans MS" pitchFamily="66" charset="0"/>
              </a:rPr>
            </a:br>
            <a:r>
              <a:rPr lang="es-MX" sz="2000" b="1" dirty="0" smtClean="0">
                <a:solidFill>
                  <a:srgbClr val="663300"/>
                </a:solidFill>
                <a:latin typeface="Comic Sans MS" pitchFamily="66" charset="0"/>
              </a:rPr>
              <a:t>El formato también puede incluir audio, efectos, texto (ejemplo, subtítulos), etc.</a:t>
            </a:r>
          </a:p>
        </p:txBody>
      </p:sp>
      <p:sp>
        <p:nvSpPr>
          <p:cNvPr id="12" name="11 Hexágono"/>
          <p:cNvSpPr/>
          <p:nvPr/>
        </p:nvSpPr>
        <p:spPr>
          <a:xfrm>
            <a:off x="1619672" y="4437112"/>
            <a:ext cx="5688632" cy="2016224"/>
          </a:xfrm>
          <a:prstGeom prst="hexagon">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FF33CC"/>
                </a:solidFill>
                <a:latin typeface="Comic Sans MS" pitchFamily="66" charset="0"/>
              </a:rPr>
              <a:t/>
            </a:r>
            <a:br>
              <a:rPr lang="es-MX" b="1" dirty="0" smtClean="0">
                <a:solidFill>
                  <a:srgbClr val="FF33CC"/>
                </a:solidFill>
                <a:latin typeface="Comic Sans MS" pitchFamily="66" charset="0"/>
              </a:rPr>
            </a:br>
            <a:r>
              <a:rPr lang="es-MX" b="1" dirty="0" smtClean="0">
                <a:solidFill>
                  <a:srgbClr val="FF33CC"/>
                </a:solidFill>
                <a:latin typeface="Comic Sans MS" pitchFamily="66" charset="0"/>
              </a:rPr>
              <a:t>Además del QuickTime, también puede ser ejecutado por otras aplicaciones como </a:t>
            </a:r>
            <a:r>
              <a:rPr lang="es-MX" b="1" dirty="0" err="1" smtClean="0">
                <a:solidFill>
                  <a:srgbClr val="FF33CC"/>
                </a:solidFill>
                <a:latin typeface="Comic Sans MS" pitchFamily="66" charset="0"/>
              </a:rPr>
              <a:t>Roxio</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Creator</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CyberLink</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PowerDirector</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CyberLink</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PowerDVD</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Xilisoft</a:t>
            </a:r>
            <a:r>
              <a:rPr lang="es-MX" b="1" dirty="0" smtClean="0">
                <a:solidFill>
                  <a:srgbClr val="FF33CC"/>
                </a:solidFill>
                <a:latin typeface="Comic Sans MS" pitchFamily="66" charset="0"/>
              </a:rPr>
              <a:t> Video </a:t>
            </a:r>
            <a:r>
              <a:rPr lang="es-MX" b="1" dirty="0" err="1" smtClean="0">
                <a:solidFill>
                  <a:srgbClr val="FF33CC"/>
                </a:solidFill>
                <a:latin typeface="Comic Sans MS" pitchFamily="66" charset="0"/>
              </a:rPr>
              <a:t>Converter</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Ultimate</a:t>
            </a:r>
            <a:r>
              <a:rPr lang="es-MX" b="1" dirty="0" smtClean="0">
                <a:solidFill>
                  <a:srgbClr val="FF33CC"/>
                </a:solidFill>
                <a:latin typeface="Comic Sans MS" pitchFamily="66" charset="0"/>
              </a:rPr>
              <a:t>, </a:t>
            </a:r>
            <a:r>
              <a:rPr lang="es-MX" b="1" dirty="0" err="1" smtClean="0">
                <a:solidFill>
                  <a:srgbClr val="FF33CC"/>
                </a:solidFill>
                <a:latin typeface="Comic Sans MS" pitchFamily="66" charset="0"/>
              </a:rPr>
              <a:t>Bitberry</a:t>
            </a:r>
            <a:r>
              <a:rPr lang="es-MX" b="1" dirty="0" smtClean="0">
                <a:solidFill>
                  <a:srgbClr val="FF33CC"/>
                </a:solidFill>
                <a:latin typeface="Comic Sans MS" pitchFamily="66" charset="0"/>
              </a:rPr>
              <a:t> Final Media Player, etc.</a:t>
            </a:r>
            <a:br>
              <a:rPr lang="es-MX" b="1" dirty="0" smtClean="0">
                <a:solidFill>
                  <a:srgbClr val="FF33CC"/>
                </a:solidFill>
                <a:latin typeface="Comic Sans MS" pitchFamily="66" charset="0"/>
              </a:rPr>
            </a:br>
            <a:endParaRPr lang="es-MX" b="1" dirty="0">
              <a:solidFill>
                <a:srgbClr val="FF33CC"/>
              </a:solidFill>
              <a:latin typeface="Comic Sans MS" pitchFamily="66" charset="0"/>
            </a:endParaRPr>
          </a:p>
        </p:txBody>
      </p:sp>
      <p:pic>
        <p:nvPicPr>
          <p:cNvPr id="36866" name="Picture 2" descr="C:\Users\kike\Pictures\Imagen14.png"/>
          <p:cNvPicPr>
            <a:picLocks noChangeAspect="1" noChangeArrowheads="1"/>
          </p:cNvPicPr>
          <p:nvPr/>
        </p:nvPicPr>
        <p:blipFill>
          <a:blip r:embed="rId3" cstate="print"/>
          <a:srcRect/>
          <a:stretch>
            <a:fillRect/>
          </a:stretch>
        </p:blipFill>
        <p:spPr bwMode="auto">
          <a:xfrm>
            <a:off x="2843808" y="257200"/>
            <a:ext cx="3840163" cy="1371600"/>
          </a:xfrm>
          <a:prstGeom prst="rect">
            <a:avLst/>
          </a:prstGeom>
          <a:noFill/>
        </p:spPr>
      </p:pic>
      <p:pic>
        <p:nvPicPr>
          <p:cNvPr id="36867" name="Picture 3"/>
          <p:cNvPicPr>
            <a:picLocks noChangeAspect="1" noChangeArrowheads="1"/>
          </p:cNvPicPr>
          <p:nvPr/>
        </p:nvPicPr>
        <p:blipFill>
          <a:blip r:embed="rId4" cstate="print"/>
          <a:srcRect/>
          <a:stretch>
            <a:fillRect/>
          </a:stretch>
        </p:blipFill>
        <p:spPr bwMode="auto">
          <a:xfrm>
            <a:off x="6397005" y="188640"/>
            <a:ext cx="2746995" cy="1059555"/>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cstate="print"/>
          <a:srcRect/>
          <a:stretch>
            <a:fillRect/>
          </a:stretch>
        </p:blipFill>
        <p:spPr bwMode="auto">
          <a:xfrm>
            <a:off x="0" y="4797152"/>
            <a:ext cx="2483768" cy="1752285"/>
          </a:xfrm>
          <a:prstGeom prst="rect">
            <a:avLst/>
          </a:prstGeom>
          <a:noFill/>
          <a:ln w="9525">
            <a:noFill/>
            <a:miter lim="800000"/>
            <a:headEnd/>
            <a:tailEnd/>
          </a:ln>
          <a:effectLst/>
        </p:spPr>
      </p:pic>
      <p:pic>
        <p:nvPicPr>
          <p:cNvPr id="11" name="Picture 3"/>
          <p:cNvPicPr>
            <a:picLocks noChangeAspect="1" noChangeArrowheads="1"/>
          </p:cNvPicPr>
          <p:nvPr/>
        </p:nvPicPr>
        <p:blipFill>
          <a:blip r:embed="rId6" cstate="print"/>
          <a:srcRect/>
          <a:stretch>
            <a:fillRect/>
          </a:stretch>
        </p:blipFill>
        <p:spPr bwMode="auto">
          <a:xfrm>
            <a:off x="427764" y="260648"/>
            <a:ext cx="1911988" cy="1637977"/>
          </a:xfrm>
          <a:prstGeom prst="rect">
            <a:avLst/>
          </a:prstGeom>
          <a:noFill/>
          <a:ln w="9525">
            <a:noFill/>
            <a:miter lim="800000"/>
            <a:headEnd/>
            <a:tailEnd/>
          </a:ln>
          <a:effectLst/>
        </p:spPr>
      </p:pic>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8 Rectángulo"/>
          <p:cNvSpPr/>
          <p:nvPr/>
        </p:nvSpPr>
        <p:spPr>
          <a:xfrm>
            <a:off x="971600" y="1268760"/>
            <a:ext cx="7776864" cy="3240360"/>
          </a:xfrm>
          <a:prstGeom prst="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bg1">
                    <a:lumMod val="75000"/>
                  </a:schemeClr>
                </a:solidFill>
                <a:latin typeface="Comic Sans MS" pitchFamily="66" charset="0"/>
              </a:rPr>
              <a:t>Es un estándar de formato multimedia que es parte del MPEG-4. Formalmente llamado ISO/IEC 14496-14:2003. La extensión de archivo oficial es .mp4.</a:t>
            </a:r>
            <a:br>
              <a:rPr lang="es-MX" b="1" dirty="0" smtClean="0">
                <a:solidFill>
                  <a:schemeClr val="bg1">
                    <a:lumMod val="75000"/>
                  </a:schemeClr>
                </a:solidFill>
                <a:latin typeface="Comic Sans MS" pitchFamily="66" charset="0"/>
              </a:rPr>
            </a:br>
            <a:r>
              <a:rPr lang="es-MX" b="1" dirty="0" smtClean="0">
                <a:solidFill>
                  <a:schemeClr val="bg1">
                    <a:lumMod val="75000"/>
                  </a:schemeClr>
                </a:solidFill>
                <a:latin typeface="Comic Sans MS" pitchFamily="66" charset="0"/>
              </a:rPr>
              <a:t>Se usa especialmente para el almacenamiento de video y audio digital, especialmente los definidos por MPEG, pero también puede almacenar otros datos como subtítulos e imágenes.</a:t>
            </a:r>
            <a:br>
              <a:rPr lang="es-MX" b="1" dirty="0" smtClean="0">
                <a:solidFill>
                  <a:schemeClr val="bg1">
                    <a:lumMod val="75000"/>
                  </a:schemeClr>
                </a:solidFill>
                <a:latin typeface="Comic Sans MS" pitchFamily="66" charset="0"/>
              </a:rPr>
            </a:br>
            <a:r>
              <a:rPr lang="es-MX" b="1" dirty="0" smtClean="0">
                <a:solidFill>
                  <a:schemeClr val="bg1">
                    <a:lumMod val="75000"/>
                  </a:schemeClr>
                </a:solidFill>
                <a:latin typeface="Comic Sans MS" pitchFamily="66" charset="0"/>
              </a:rPr>
              <a:t>MP4 también permite video fluyente (</a:t>
            </a:r>
            <a:r>
              <a:rPr lang="es-MX" b="1" dirty="0" err="1" smtClean="0">
                <a:solidFill>
                  <a:schemeClr val="bg1">
                    <a:lumMod val="75000"/>
                  </a:schemeClr>
                </a:solidFill>
                <a:latin typeface="Comic Sans MS" pitchFamily="66" charset="0"/>
              </a:rPr>
              <a:t>streaming</a:t>
            </a:r>
            <a:r>
              <a:rPr lang="es-MX" b="1" dirty="0" smtClean="0">
                <a:solidFill>
                  <a:schemeClr val="bg1">
                    <a:lumMod val="75000"/>
                  </a:schemeClr>
                </a:solidFill>
                <a:latin typeface="Comic Sans MS" pitchFamily="66" charset="0"/>
              </a:rPr>
              <a:t>) por internet.</a:t>
            </a:r>
            <a:br>
              <a:rPr lang="es-MX" b="1" dirty="0" smtClean="0">
                <a:solidFill>
                  <a:schemeClr val="bg1">
                    <a:lumMod val="75000"/>
                  </a:schemeClr>
                </a:solidFill>
                <a:latin typeface="Comic Sans MS" pitchFamily="66" charset="0"/>
              </a:rPr>
            </a:br>
            <a:r>
              <a:rPr lang="es-MX" b="1" dirty="0" smtClean="0">
                <a:solidFill>
                  <a:schemeClr val="bg1">
                    <a:lumMod val="75000"/>
                  </a:schemeClr>
                </a:solidFill>
                <a:latin typeface="Comic Sans MS" pitchFamily="66" charset="0"/>
              </a:rPr>
              <a:t>Algunos dispositivos publicitados como "reproductores de MP4", son simples reproductores de MP3que también pueden ejecutar videos AMV u otros formatos de video, pero no necesariamente ejecutan el formato MPEG-4 </a:t>
            </a:r>
            <a:r>
              <a:rPr lang="es-MX" b="1" dirty="0" err="1" smtClean="0">
                <a:solidFill>
                  <a:schemeClr val="bg1">
                    <a:lumMod val="75000"/>
                  </a:schemeClr>
                </a:solidFill>
                <a:latin typeface="Comic Sans MS" pitchFamily="66" charset="0"/>
              </a:rPr>
              <a:t>part</a:t>
            </a:r>
            <a:r>
              <a:rPr lang="es-MX" b="1" dirty="0" smtClean="0">
                <a:solidFill>
                  <a:schemeClr val="bg1">
                    <a:lumMod val="75000"/>
                  </a:schemeClr>
                </a:solidFill>
                <a:latin typeface="Comic Sans MS" pitchFamily="66" charset="0"/>
              </a:rPr>
              <a:t> 14.</a:t>
            </a:r>
          </a:p>
        </p:txBody>
      </p:sp>
      <p:sp>
        <p:nvSpPr>
          <p:cNvPr id="12" name="11 Estrella de 32 puntas"/>
          <p:cNvSpPr/>
          <p:nvPr/>
        </p:nvSpPr>
        <p:spPr>
          <a:xfrm rot="21379186">
            <a:off x="1902172" y="4408265"/>
            <a:ext cx="5904771" cy="2260993"/>
          </a:xfrm>
          <a:prstGeom prst="star32">
            <a:avLst>
              <a:gd name="adj" fmla="val 31467"/>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FF33CC"/>
                </a:solidFill>
                <a:latin typeface="Comic Sans MS" pitchFamily="66" charset="0"/>
              </a:rPr>
              <a:t>Uno de los reproductores que abren este tipo de archivos es el VLC</a:t>
            </a:r>
            <a:endParaRPr lang="es-MX" sz="2000" b="1" dirty="0">
              <a:solidFill>
                <a:srgbClr val="FF33CC"/>
              </a:solidFill>
              <a:latin typeface="Comic Sans MS" pitchFamily="66" charset="0"/>
            </a:endParaRPr>
          </a:p>
        </p:txBody>
      </p:sp>
      <p:pic>
        <p:nvPicPr>
          <p:cNvPr id="13" name="Picture 2" descr="http://www.fselrincon.com/Archivos/Imagenes/abejita_movimiento.gif"/>
          <p:cNvPicPr>
            <a:picLocks noChangeAspect="1" noChangeArrowheads="1" noCrop="1"/>
          </p:cNvPicPr>
          <p:nvPr/>
        </p:nvPicPr>
        <p:blipFill>
          <a:blip r:embed="rId3" cstate="print"/>
          <a:srcRect/>
          <a:stretch>
            <a:fillRect/>
          </a:stretch>
        </p:blipFill>
        <p:spPr bwMode="auto">
          <a:xfrm>
            <a:off x="0" y="116632"/>
            <a:ext cx="1657350" cy="1239837"/>
          </a:xfrm>
          <a:prstGeom prst="rect">
            <a:avLst/>
          </a:prstGeom>
          <a:noFill/>
          <a:ln w="9525">
            <a:noFill/>
            <a:miter lim="800000"/>
            <a:headEnd/>
            <a:tailEnd/>
          </a:ln>
        </p:spPr>
      </p:pic>
      <p:pic>
        <p:nvPicPr>
          <p:cNvPr id="37890" name="Picture 2" descr="C:\Users\kike\Pictures\Imagen15.png"/>
          <p:cNvPicPr>
            <a:picLocks noChangeAspect="1" noChangeArrowheads="1"/>
          </p:cNvPicPr>
          <p:nvPr/>
        </p:nvPicPr>
        <p:blipFill>
          <a:blip r:embed="rId4" cstate="print"/>
          <a:srcRect/>
          <a:stretch>
            <a:fillRect/>
          </a:stretch>
        </p:blipFill>
        <p:spPr bwMode="auto">
          <a:xfrm>
            <a:off x="2843808" y="-387424"/>
            <a:ext cx="4400550" cy="1858963"/>
          </a:xfrm>
          <a:prstGeom prst="rect">
            <a:avLst/>
          </a:prstGeom>
          <a:noFill/>
        </p:spPr>
      </p:pic>
      <p:pic>
        <p:nvPicPr>
          <p:cNvPr id="10" name="Picture 11"/>
          <p:cNvPicPr>
            <a:picLocks noChangeAspect="1" noChangeArrowheads="1"/>
          </p:cNvPicPr>
          <p:nvPr/>
        </p:nvPicPr>
        <p:blipFill>
          <a:blip r:embed="rId5" cstate="print"/>
          <a:srcRect/>
          <a:stretch>
            <a:fillRect/>
          </a:stretch>
        </p:blipFill>
        <p:spPr bwMode="auto">
          <a:xfrm>
            <a:off x="0" y="3933056"/>
            <a:ext cx="1670093" cy="1973073"/>
          </a:xfrm>
          <a:prstGeom prst="rect">
            <a:avLst/>
          </a:prstGeom>
          <a:noFill/>
          <a:ln w="9525">
            <a:noFill/>
            <a:miter lim="800000"/>
            <a:headEnd/>
            <a:tailEnd/>
          </a:ln>
          <a:effectLst>
            <a:reflection blurRad="6350" stA="50000" endA="300" endPos="55500" dist="50800" dir="5400000" sy="-100000" algn="bl" rotWithShape="0"/>
          </a:effectLst>
        </p:spPr>
      </p:pic>
      <p:pic>
        <p:nvPicPr>
          <p:cNvPr id="11" name="Picture 2"/>
          <p:cNvPicPr>
            <a:picLocks noChangeAspect="1" noChangeArrowheads="1"/>
          </p:cNvPicPr>
          <p:nvPr/>
        </p:nvPicPr>
        <p:blipFill>
          <a:blip r:embed="rId6" cstate="print"/>
          <a:srcRect/>
          <a:stretch>
            <a:fillRect/>
          </a:stretch>
        </p:blipFill>
        <p:spPr bwMode="auto">
          <a:xfrm rot="869918">
            <a:off x="7098368" y="-997466"/>
            <a:ext cx="2515459" cy="3820069"/>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Tema de Office">
  <a:themeElements>
    <a:clrScheme name="Personalizado 5">
      <a:dk1>
        <a:srgbClr val="00B0F0"/>
      </a:dk1>
      <a:lt1>
        <a:srgbClr val="93E2FF"/>
      </a:lt1>
      <a:dk2>
        <a:srgbClr val="00B0F0"/>
      </a:dk2>
      <a:lt2>
        <a:srgbClr val="00B0F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292</Words>
  <Application>Microsoft Office PowerPoint</Application>
  <PresentationFormat>Presentación en pantalla (4:3)</PresentationFormat>
  <Paragraphs>37</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Calibri</vt:lpstr>
      <vt:lpstr>Arial</vt:lpstr>
      <vt:lpstr>Comic Sans MS</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kike</dc:creator>
  <cp:lastModifiedBy>kike</cp:lastModifiedBy>
  <cp:revision>3</cp:revision>
  <dcterms:created xsi:type="dcterms:W3CDTF">2011-12-10T01:43:31Z</dcterms:created>
  <dcterms:modified xsi:type="dcterms:W3CDTF">2013-02-10T02:07:54Z</dcterms:modified>
</cp:coreProperties>
</file>