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27B3"/>
    <a:srgbClr val="5BD3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68" d="100"/>
          <a:sy n="68" d="100"/>
        </p:scale>
        <p:origin x="-8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06A9A08-4E9D-4E58-AEBE-D778033F3330}" type="datetimeFigureOut">
              <a:rPr lang="es-ES" smtClean="0"/>
              <a:pPr/>
              <a:t>11/02/2013</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E61216F-1738-4231-98EF-EC61C23D10B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06A9A08-4E9D-4E58-AEBE-D778033F3330}" type="datetimeFigureOut">
              <a:rPr lang="es-ES" smtClean="0"/>
              <a:pPr/>
              <a:t>11/02/2013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E61216F-1738-4231-98EF-EC61C23D10B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306A9A08-4E9D-4E58-AEBE-D778033F3330}" type="datetimeFigureOut">
              <a:rPr lang="es-ES" smtClean="0"/>
              <a:pPr/>
              <a:t>11/02/2013</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E61216F-1738-4231-98EF-EC61C23D10B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06A9A08-4E9D-4E58-AEBE-D778033F3330}" type="datetimeFigureOut">
              <a:rPr lang="es-ES" smtClean="0"/>
              <a:pPr/>
              <a:t>11/02/2013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CE61216F-1738-4231-98EF-EC61C23D10B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06A9A08-4E9D-4E58-AEBE-D778033F3330}" type="datetimeFigureOut">
              <a:rPr lang="es-ES" smtClean="0"/>
              <a:pPr/>
              <a:t>11/02/2013</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CE61216F-1738-4231-98EF-EC61C23D10B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06A9A08-4E9D-4E58-AEBE-D778033F3330}" type="datetimeFigureOut">
              <a:rPr lang="es-ES" smtClean="0"/>
              <a:pPr/>
              <a:t>11/02/2013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E61216F-1738-4231-98EF-EC61C23D10B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06A9A08-4E9D-4E58-AEBE-D778033F3330}" type="datetimeFigureOut">
              <a:rPr lang="es-ES" smtClean="0"/>
              <a:pPr/>
              <a:t>11/02/2013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CE61216F-1738-4231-98EF-EC61C23D10B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06A9A08-4E9D-4E58-AEBE-D778033F3330}" type="datetimeFigureOut">
              <a:rPr lang="es-ES" smtClean="0"/>
              <a:pPr/>
              <a:t>11/02/2013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CE61216F-1738-4231-98EF-EC61C23D10B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306A9A08-4E9D-4E58-AEBE-D778033F3330}" type="datetimeFigureOut">
              <a:rPr lang="es-ES" smtClean="0"/>
              <a:pPr/>
              <a:t>11/02/2013</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CE61216F-1738-4231-98EF-EC61C23D10B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06A9A08-4E9D-4E58-AEBE-D778033F3330}" type="datetimeFigureOut">
              <a:rPr lang="es-ES" smtClean="0"/>
              <a:pPr/>
              <a:t>11/02/2013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E61216F-1738-4231-98EF-EC61C23D10B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306A9A08-4E9D-4E58-AEBE-D778033F3330}" type="datetimeFigureOut">
              <a:rPr lang="es-ES" smtClean="0"/>
              <a:pPr/>
              <a:t>11/02/2013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CE61216F-1738-4231-98EF-EC61C23D10BF}"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06A9A08-4E9D-4E58-AEBE-D778033F3330}" type="datetimeFigureOut">
              <a:rPr lang="es-ES" smtClean="0"/>
              <a:pPr/>
              <a:t>11/02/2013</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E61216F-1738-4231-98EF-EC61C23D10B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ergaminovirtual.com.ar/definicion/QuickTime.html"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es.wikipedia.org/wiki/Inter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pic>
        <p:nvPicPr>
          <p:cNvPr id="12290" name="Picture 2" descr="http://www.imagenesyfondos.net/wp-content/uploads/2012/08/02abstracto-g_08.jpg"/>
          <p:cNvPicPr>
            <a:picLocks noChangeAspect="1" noChangeArrowheads="1"/>
          </p:cNvPicPr>
          <p:nvPr/>
        </p:nvPicPr>
        <p:blipFill>
          <a:blip r:embed="rId2" cstate="print"/>
          <a:srcRect/>
          <a:stretch>
            <a:fillRect/>
          </a:stretch>
        </p:blipFill>
        <p:spPr bwMode="auto">
          <a:xfrm>
            <a:off x="0" y="0"/>
            <a:ext cx="9144000" cy="6910536"/>
          </a:xfrm>
          <a:prstGeom prst="rect">
            <a:avLst/>
          </a:prstGeom>
          <a:noFill/>
        </p:spPr>
      </p:pic>
      <p:sp>
        <p:nvSpPr>
          <p:cNvPr id="5" name="4 CuadroTexto"/>
          <p:cNvSpPr txBox="1"/>
          <p:nvPr/>
        </p:nvSpPr>
        <p:spPr>
          <a:xfrm>
            <a:off x="323528" y="548680"/>
            <a:ext cx="3816424" cy="5509200"/>
          </a:xfrm>
          <a:prstGeom prst="rect">
            <a:avLst/>
          </a:prstGeom>
          <a:noFill/>
        </p:spPr>
        <p:txBody>
          <a:bodyPr wrap="square" rtlCol="0">
            <a:spAutoFit/>
          </a:bodyPr>
          <a:lstStyle/>
          <a:p>
            <a:r>
              <a:rPr lang="es-MX" sz="4400" dirty="0" smtClean="0">
                <a:solidFill>
                  <a:srgbClr val="92D050"/>
                </a:solidFill>
              </a:rPr>
              <a:t>SIGNIFICADO Y </a:t>
            </a:r>
            <a:r>
              <a:rPr lang="es-MX" sz="4400" dirty="0" smtClean="0">
                <a:solidFill>
                  <a:srgbClr val="92D050"/>
                </a:solidFill>
              </a:rPr>
              <a:t>QUÉ </a:t>
            </a:r>
            <a:r>
              <a:rPr lang="es-MX" sz="4400" dirty="0" smtClean="0">
                <a:solidFill>
                  <a:srgbClr val="92D050"/>
                </a:solidFill>
              </a:rPr>
              <a:t>PROGRAMA REPRODUCE LAS SIGUIENTES EXTENSIONES DE VIDEO</a:t>
            </a:r>
            <a:endParaRPr lang="es-MX" sz="4400" dirty="0">
              <a:solidFill>
                <a:srgbClr val="92D050"/>
              </a:solidFill>
            </a:endParaRPr>
          </a:p>
        </p:txBody>
      </p:sp>
      <p:sp>
        <p:nvSpPr>
          <p:cNvPr id="6" name="5 CuadroTexto"/>
          <p:cNvSpPr txBox="1"/>
          <p:nvPr/>
        </p:nvSpPr>
        <p:spPr>
          <a:xfrm>
            <a:off x="4932040" y="1124744"/>
            <a:ext cx="3672408" cy="224676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s-MX" sz="2800" b="1" smtClean="0">
                <a:solidFill>
                  <a:srgbClr val="FFC000"/>
                </a:solidFill>
              </a:rPr>
              <a:t>V</a:t>
            </a:r>
            <a:r>
              <a:rPr lang="es-MX" sz="2800" smtClean="0">
                <a:solidFill>
                  <a:srgbClr val="FFFF00"/>
                </a:solidFill>
              </a:rPr>
              <a:t>aleria Cristina </a:t>
            </a:r>
            <a:r>
              <a:rPr lang="es-MX" sz="2800" dirty="0" smtClean="0">
                <a:solidFill>
                  <a:srgbClr val="FFFF00"/>
                </a:solidFill>
              </a:rPr>
              <a:t>Terrazas Morán</a:t>
            </a:r>
          </a:p>
          <a:p>
            <a:pPr algn="ctr"/>
            <a:r>
              <a:rPr lang="es-MX" sz="2800" dirty="0" smtClean="0">
                <a:solidFill>
                  <a:srgbClr val="FFFF00"/>
                </a:solidFill>
              </a:rPr>
              <a:t>2D #32</a:t>
            </a:r>
          </a:p>
          <a:p>
            <a:pPr algn="ctr"/>
            <a:r>
              <a:rPr lang="es-MX" sz="2800" dirty="0" smtClean="0">
                <a:solidFill>
                  <a:srgbClr val="FFFF00"/>
                </a:solidFill>
              </a:rPr>
              <a:t>Materia: Computación III</a:t>
            </a:r>
            <a:endParaRPr lang="es-MX"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1" nodeType="clickEffect">
                                  <p:stCondLst>
                                    <p:cond delay="0"/>
                                  </p:stCondLst>
                                  <p:childTnLst>
                                    <p:animEffect transition="out" filter="fade">
                                      <p:cBhvr>
                                        <p:cTn id="13" dur="2000" tmFilter="0, 0; .2, .5; .8, .5; 1, 0"/>
                                        <p:tgtEl>
                                          <p:spTgt spid="5"/>
                                        </p:tgtEl>
                                      </p:cBhvr>
                                    </p:animEffect>
                                    <p:animScale>
                                      <p:cBhvr>
                                        <p:cTn id="14" dur="1000" autoRev="1" fill="hold"/>
                                        <p:tgtEl>
                                          <p:spTgt spid="5"/>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2" nodeType="clickEffect">
                                  <p:stCondLst>
                                    <p:cond delay="0"/>
                                  </p:stCondLst>
                                  <p:childTnLst>
                                    <p:animEffect transition="out" filter="fade">
                                      <p:cBhvr>
                                        <p:cTn id="18" dur="1000"/>
                                        <p:tgtEl>
                                          <p:spTgt spid="5"/>
                                        </p:tgtEl>
                                      </p:cBhvr>
                                    </p:animEffect>
                                    <p:set>
                                      <p:cBhvr>
                                        <p:cTn id="19" dur="1" fill="hold">
                                          <p:stCondLst>
                                            <p:cond delay="9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1.bp.blogspot.com/-JXeU3Lfq1g8/T070nDzwk7I/AAAAAAAAHqI/k-8_eW6wMq0/s1600/fondos+colores8.jpg"/>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p:spPr>
      </p:pic>
      <p:sp>
        <p:nvSpPr>
          <p:cNvPr id="3" name="2 Marcador de contenido"/>
          <p:cNvSpPr>
            <a:spLocks noGrp="1"/>
          </p:cNvSpPr>
          <p:nvPr>
            <p:ph idx="1"/>
          </p:nvPr>
        </p:nvSpPr>
        <p:spPr>
          <a:xfrm rot="471195">
            <a:off x="3757212" y="3245371"/>
            <a:ext cx="4834880" cy="2107616"/>
          </a:xfrm>
        </p:spPr>
        <p:style>
          <a:lnRef idx="3">
            <a:schemeClr val="lt1"/>
          </a:lnRef>
          <a:fillRef idx="1">
            <a:schemeClr val="accent1"/>
          </a:fillRef>
          <a:effectRef idx="1">
            <a:schemeClr val="accent1"/>
          </a:effectRef>
          <a:fontRef idx="minor">
            <a:schemeClr val="lt1"/>
          </a:fontRef>
        </p:style>
        <p:txBody>
          <a:bodyPr/>
          <a:lstStyle/>
          <a:p>
            <a:r>
              <a:rPr lang="es-ES" dirty="0" err="1" smtClean="0"/>
              <a:t>MPGVer</a:t>
            </a:r>
            <a:r>
              <a:rPr lang="es-ES" dirty="0" smtClean="0"/>
              <a:t> MPEG. </a:t>
            </a:r>
            <a:r>
              <a:rPr lang="es-ES" dirty="0" smtClean="0"/>
              <a:t>Con este nombre también se conoce al tipo de archivo contenedor para pistas de vídeo en formato MPEG-1 o MPEG-2.</a:t>
            </a:r>
            <a:endParaRPr lang="es-ES" dirty="0"/>
          </a:p>
        </p:txBody>
      </p:sp>
      <p:pic>
        <p:nvPicPr>
          <p:cNvPr id="4098" name="Picture 2" descr="http://www.leadingnewthinking.com/files/mpg_azul.jpg"/>
          <p:cNvPicPr>
            <a:picLocks noChangeAspect="1" noChangeArrowheads="1"/>
          </p:cNvPicPr>
          <p:nvPr/>
        </p:nvPicPr>
        <p:blipFill>
          <a:blip r:embed="rId3" cstate="print"/>
          <a:srcRect l="45845" t="7340" r="5456" b="43113"/>
          <a:stretch>
            <a:fillRect/>
          </a:stretch>
        </p:blipFill>
        <p:spPr bwMode="auto">
          <a:xfrm>
            <a:off x="467544" y="620688"/>
            <a:ext cx="4666014" cy="1944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800" decel="100000"/>
                                        <p:tgtEl>
                                          <p:spTgt spid="3">
                                            <p:bg/>
                                          </p:spTgt>
                                        </p:tgtEl>
                                      </p:cBhvr>
                                    </p:animEffect>
                                    <p:anim calcmode="lin" valueType="num">
                                      <p:cBhvr>
                                        <p:cTn id="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2000" tmFilter="0, 0; .2, .5; .8, .5; 1, 0"/>
                                        <p:tgtEl>
                                          <p:spTgt spid="3">
                                            <p:bg/>
                                          </p:spTgt>
                                        </p:tgtEl>
                                      </p:cBhvr>
                                    </p:animEffect>
                                    <p:animScale>
                                      <p:cBhvr>
                                        <p:cTn id="27" dur="1000" autoRev="1" fill="hold"/>
                                        <p:tgtEl>
                                          <p:spTgt spid="3">
                                            <p:bg/>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2000" tmFilter="0, 0; .2, .5; .8, .5; 1, 0"/>
                                        <p:tgtEl>
                                          <p:spTgt spid="3">
                                            <p:txEl>
                                              <p:pRg st="0" end="0"/>
                                            </p:txEl>
                                          </p:spTgt>
                                        </p:tgtEl>
                                      </p:cBhvr>
                                    </p:animEffect>
                                    <p:animScale>
                                      <p:cBhvr>
                                        <p:cTn id="32" dur="1000" autoRev="1" fill="hold"/>
                                        <p:tgtEl>
                                          <p:spTgt spid="3">
                                            <p:txEl>
                                              <p:pRg st="0" end="0"/>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 calcmode="lin" valueType="num">
                                      <p:cBhvr additive="base">
                                        <p:cTn id="37" dur="500" fill="hold"/>
                                        <p:tgtEl>
                                          <p:spTgt spid="4098"/>
                                        </p:tgtEl>
                                        <p:attrNameLst>
                                          <p:attrName>ppt_x</p:attrName>
                                        </p:attrNameLst>
                                      </p:cBhvr>
                                      <p:tavLst>
                                        <p:tav tm="0">
                                          <p:val>
                                            <p:strVal val="#ppt_x"/>
                                          </p:val>
                                        </p:tav>
                                        <p:tav tm="100000">
                                          <p:val>
                                            <p:strVal val="#ppt_x"/>
                                          </p:val>
                                        </p:tav>
                                      </p:tavLst>
                                    </p:anim>
                                    <p:anim calcmode="lin" valueType="num">
                                      <p:cBhvr additive="base">
                                        <p:cTn id="3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1.bp.blogspot.com/-JXeU3Lfq1g8/T070nDzwk7I/AAAAAAAAHqI/k-8_eW6wMq0/s1600/fondos+colores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rot="21265641">
            <a:off x="454206" y="3269233"/>
            <a:ext cx="7239000" cy="3043720"/>
          </a:xfrm>
        </p:spPr>
        <p:style>
          <a:lnRef idx="3">
            <a:schemeClr val="lt1"/>
          </a:lnRef>
          <a:fillRef idx="1">
            <a:schemeClr val="accent2"/>
          </a:fillRef>
          <a:effectRef idx="1">
            <a:schemeClr val="accent2"/>
          </a:effectRef>
          <a:fontRef idx="minor">
            <a:schemeClr val="lt1"/>
          </a:fontRef>
        </p:style>
        <p:txBody>
          <a:bodyPr/>
          <a:lstStyle/>
          <a:p>
            <a:r>
              <a:rPr lang="es-ES" dirty="0" smtClean="0"/>
              <a:t>OGM (</a:t>
            </a:r>
            <a:r>
              <a:rPr lang="es-ES" i="1" dirty="0" smtClean="0"/>
              <a:t>OGG Media </a:t>
            </a:r>
            <a:r>
              <a:rPr lang="es-ES" i="1" dirty="0" err="1" smtClean="0"/>
              <a:t>File</a:t>
            </a:r>
            <a:r>
              <a:rPr lang="es-ES" dirty="0" smtClean="0"/>
              <a:t>)Es otro tipo de archivo contenedor, similar al AVI, pero además admite sonido en formato OGG y archivos de subtítulos seleccionables, capítulos, etc. Normalmente los archivos OGM contienen sonido OGG, aunque no es imprescindible, pues soporta los mismos formatos que AVI.</a:t>
            </a:r>
            <a:endParaRPr lang="es-ES" dirty="0"/>
          </a:p>
        </p:txBody>
      </p:sp>
      <p:pic>
        <p:nvPicPr>
          <p:cNvPr id="3074" name="Picture 2" descr="http://www.riverpast.com/images/screenshots/dialog_openfile_ogm.gif"/>
          <p:cNvPicPr>
            <a:picLocks noChangeAspect="1" noChangeArrowheads="1"/>
          </p:cNvPicPr>
          <p:nvPr/>
        </p:nvPicPr>
        <p:blipFill>
          <a:blip r:embed="rId3" cstate="print"/>
          <a:srcRect/>
          <a:stretch>
            <a:fillRect/>
          </a:stretch>
        </p:blipFill>
        <p:spPr bwMode="auto">
          <a:xfrm>
            <a:off x="971600" y="476672"/>
            <a:ext cx="4076700" cy="2600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800" decel="100000"/>
                                        <p:tgtEl>
                                          <p:spTgt spid="3074"/>
                                        </p:tgtEl>
                                      </p:cBhvr>
                                    </p:animEffect>
                                    <p:anim calcmode="lin" valueType="num">
                                      <p:cBhvr>
                                        <p:cTn id="18" dur="800" decel="100000" fill="hold"/>
                                        <p:tgtEl>
                                          <p:spTgt spid="3074"/>
                                        </p:tgtEl>
                                        <p:attrNameLst>
                                          <p:attrName>style.rotation</p:attrName>
                                        </p:attrNameLst>
                                      </p:cBhvr>
                                      <p:tavLst>
                                        <p:tav tm="0">
                                          <p:val>
                                            <p:fltVal val="-90"/>
                                          </p:val>
                                        </p:tav>
                                        <p:tav tm="100000">
                                          <p:val>
                                            <p:fltVal val="0"/>
                                          </p:val>
                                        </p:tav>
                                      </p:tavLst>
                                    </p:anim>
                                    <p:anim calcmode="lin" valueType="num">
                                      <p:cBhvr>
                                        <p:cTn id="19" dur="800" decel="100000" fill="hold"/>
                                        <p:tgtEl>
                                          <p:spTgt spid="3074"/>
                                        </p:tgtEl>
                                        <p:attrNameLst>
                                          <p:attrName>ppt_x</p:attrName>
                                        </p:attrNameLst>
                                      </p:cBhvr>
                                      <p:tavLst>
                                        <p:tav tm="0">
                                          <p:val>
                                            <p:strVal val="#ppt_x+0.4"/>
                                          </p:val>
                                        </p:tav>
                                        <p:tav tm="100000">
                                          <p:val>
                                            <p:strVal val="#ppt_x-0.05"/>
                                          </p:val>
                                        </p:tav>
                                      </p:tavLst>
                                    </p:anim>
                                    <p:anim calcmode="lin" valueType="num">
                                      <p:cBhvr>
                                        <p:cTn id="20" dur="800" decel="100000" fill="hold"/>
                                        <p:tgtEl>
                                          <p:spTgt spid="307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1.bp.blogspot.com/-JXeU3Lfq1g8/T070nDzwk7I/AAAAAAAAHqI/k-8_eW6wMq0/s1600/fondos+colores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rot="463219">
            <a:off x="1069972" y="2675526"/>
            <a:ext cx="7211144" cy="3023149"/>
          </a:xfrm>
        </p:spPr>
        <p:style>
          <a:lnRef idx="3">
            <a:schemeClr val="lt1"/>
          </a:lnRef>
          <a:fillRef idx="1">
            <a:schemeClr val="accent4"/>
          </a:fillRef>
          <a:effectRef idx="1">
            <a:schemeClr val="accent4"/>
          </a:effectRef>
          <a:fontRef idx="minor">
            <a:schemeClr val="lt1"/>
          </a:fontRef>
        </p:style>
        <p:txBody>
          <a:bodyPr/>
          <a:lstStyle/>
          <a:p>
            <a:r>
              <a:rPr lang="es-MX" dirty="0" err="1" smtClean="0"/>
              <a:t>rm</a:t>
            </a:r>
            <a:r>
              <a:rPr lang="es-MX" dirty="0" smtClean="0"/>
              <a:t> es una orden de Unix usada para eliminar archivos y directorios del sistema de archivos. Esta orden debe utilizarse con cautela, ya que puede ser muy destructiva, debido a que, al momento de ser llamada, por omisión borra los archivos sin pedir confirmación.</a:t>
            </a:r>
            <a:endParaRPr lang="es-MX" dirty="0"/>
          </a:p>
        </p:txBody>
      </p:sp>
      <p:pic>
        <p:nvPicPr>
          <p:cNvPr id="27650" name="Picture 2" descr="http://www.m203grip.com/RM_LOGO_TM_34kb_PNG.PNG"/>
          <p:cNvPicPr>
            <a:picLocks noChangeAspect="1" noChangeArrowheads="1"/>
          </p:cNvPicPr>
          <p:nvPr/>
        </p:nvPicPr>
        <p:blipFill>
          <a:blip r:embed="rId3" cstate="print"/>
          <a:srcRect l="34573" t="4582" r="10879" b="28983"/>
          <a:stretch>
            <a:fillRect/>
          </a:stretch>
        </p:blipFill>
        <p:spPr bwMode="auto">
          <a:xfrm>
            <a:off x="1475656" y="980728"/>
            <a:ext cx="2820727" cy="11521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1" nodeType="clickEffect">
                                  <p:stCondLst>
                                    <p:cond delay="0"/>
                                  </p:stCondLst>
                                  <p:childTnLst>
                                    <p:animRot by="21600000">
                                      <p:cBhvr>
                                        <p:cTn id="16" dur="2000" fill="hold"/>
                                        <p:tgtEl>
                                          <p:spTgt spid="3">
                                            <p:bg/>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1" nodeType="clickEffect">
                                  <p:stCondLst>
                                    <p:cond delay="0"/>
                                  </p:stCondLst>
                                  <p:childTnLst>
                                    <p:animRot by="21600000">
                                      <p:cBhvr>
                                        <p:cTn id="20" dur="2000" fill="hold"/>
                                        <p:tgtEl>
                                          <p:spTgt spid="3">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27650"/>
                                        </p:tgtEl>
                                        <p:attrNameLst>
                                          <p:attrName>style.visibility</p:attrName>
                                        </p:attrNameLst>
                                      </p:cBhvr>
                                      <p:to>
                                        <p:strVal val="visible"/>
                                      </p:to>
                                    </p:set>
                                    <p:animEffect transition="in" filter="fade">
                                      <p:cBhvr>
                                        <p:cTn id="25" dur="800" decel="100000"/>
                                        <p:tgtEl>
                                          <p:spTgt spid="27650"/>
                                        </p:tgtEl>
                                      </p:cBhvr>
                                    </p:animEffect>
                                    <p:anim calcmode="lin" valueType="num">
                                      <p:cBhvr>
                                        <p:cTn id="26" dur="800" decel="100000" fill="hold"/>
                                        <p:tgtEl>
                                          <p:spTgt spid="27650"/>
                                        </p:tgtEl>
                                        <p:attrNameLst>
                                          <p:attrName>style.rotation</p:attrName>
                                        </p:attrNameLst>
                                      </p:cBhvr>
                                      <p:tavLst>
                                        <p:tav tm="0">
                                          <p:val>
                                            <p:fltVal val="-90"/>
                                          </p:val>
                                        </p:tav>
                                        <p:tav tm="100000">
                                          <p:val>
                                            <p:fltVal val="0"/>
                                          </p:val>
                                        </p:tav>
                                      </p:tavLst>
                                    </p:anim>
                                    <p:anim calcmode="lin" valueType="num">
                                      <p:cBhvr>
                                        <p:cTn id="27" dur="800" decel="100000" fill="hold"/>
                                        <p:tgtEl>
                                          <p:spTgt spid="27650"/>
                                        </p:tgtEl>
                                        <p:attrNameLst>
                                          <p:attrName>ppt_x</p:attrName>
                                        </p:attrNameLst>
                                      </p:cBhvr>
                                      <p:tavLst>
                                        <p:tav tm="0">
                                          <p:val>
                                            <p:strVal val="#ppt_x+0.4"/>
                                          </p:val>
                                        </p:tav>
                                        <p:tav tm="100000">
                                          <p:val>
                                            <p:strVal val="#ppt_x-0.05"/>
                                          </p:val>
                                        </p:tav>
                                      </p:tavLst>
                                    </p:anim>
                                    <p:anim calcmode="lin" valueType="num">
                                      <p:cBhvr>
                                        <p:cTn id="28" dur="800" decel="100000" fill="hold"/>
                                        <p:tgtEl>
                                          <p:spTgt spid="2765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1.bp.blogspot.com/-JXeU3Lfq1g8/T070nDzwk7I/AAAAAAAAHqI/k-8_eW6wMq0/s1600/fondos+colores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rot="618031">
            <a:off x="2699792" y="3068960"/>
            <a:ext cx="5626968" cy="3475768"/>
          </a:xfrm>
        </p:spPr>
        <p:style>
          <a:lnRef idx="3">
            <a:schemeClr val="lt1"/>
          </a:lnRef>
          <a:fillRef idx="1">
            <a:schemeClr val="accent5"/>
          </a:fillRef>
          <a:effectRef idx="1">
            <a:schemeClr val="accent5"/>
          </a:effectRef>
          <a:fontRef idx="minor">
            <a:schemeClr val="lt1"/>
          </a:fontRef>
        </p:style>
        <p:txBody>
          <a:bodyPr>
            <a:normAutofit/>
          </a:bodyPr>
          <a:lstStyle/>
          <a:p>
            <a:r>
              <a:rPr lang="es-ES" dirty="0" err="1" smtClean="0"/>
              <a:t>VOBArchivos</a:t>
            </a:r>
            <a:r>
              <a:rPr lang="es-ES" dirty="0" smtClean="0"/>
              <a:t> que almacenan los contenidos de un DVD. No ocupan más de 1 GB, por lo que cuando la película ocupa más espacio, se dividen en varios archivos con nombres consecutivos, como VTS_02_1.VOB, VTS_02_2.VOB, VTS_02_3.VOB, etc.</a:t>
            </a:r>
            <a:endParaRPr lang="es-ES" dirty="0"/>
          </a:p>
        </p:txBody>
      </p:sp>
      <p:sp>
        <p:nvSpPr>
          <p:cNvPr id="5" name="4 CuadroTexto"/>
          <p:cNvSpPr txBox="1"/>
          <p:nvPr/>
        </p:nvSpPr>
        <p:spPr>
          <a:xfrm rot="21364022">
            <a:off x="323528" y="1556792"/>
            <a:ext cx="2520280" cy="1754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MX" dirty="0" smtClean="0"/>
              <a:t>Archivo de video DVD. (Si le cambias la </a:t>
            </a:r>
            <a:r>
              <a:rPr lang="es-MX" dirty="0" err="1" smtClean="0"/>
              <a:t>extención</a:t>
            </a:r>
            <a:r>
              <a:rPr lang="es-MX" dirty="0" smtClean="0"/>
              <a:t> .</a:t>
            </a:r>
            <a:r>
              <a:rPr lang="es-MX" dirty="0" err="1" smtClean="0"/>
              <a:t>vob</a:t>
            </a:r>
            <a:r>
              <a:rPr lang="es-MX" dirty="0" smtClean="0"/>
              <a:t> a .</a:t>
            </a:r>
            <a:r>
              <a:rPr lang="es-MX" dirty="0" err="1" smtClean="0"/>
              <a:t>mpg</a:t>
            </a:r>
            <a:r>
              <a:rPr lang="es-MX" dirty="0" smtClean="0"/>
              <a:t> verás la película en tu </a:t>
            </a:r>
            <a:r>
              <a:rPr lang="es-MX" dirty="0" err="1" smtClean="0"/>
              <a:t>pc</a:t>
            </a:r>
            <a:r>
              <a:rPr lang="es-MX" dirty="0" smtClean="0"/>
              <a:t> sin necesidad de un </a:t>
            </a:r>
            <a:r>
              <a:rPr lang="es-MX" dirty="0" err="1" smtClean="0"/>
              <a:t>dvd</a:t>
            </a:r>
            <a:r>
              <a:rPr lang="es-MX" dirty="0" smtClean="0"/>
              <a:t> </a:t>
            </a:r>
            <a:r>
              <a:rPr lang="es-MX" dirty="0" err="1" smtClean="0"/>
              <a:t>player</a:t>
            </a:r>
            <a:r>
              <a:rPr lang="es-MX" dirty="0" smtClean="0"/>
              <a:t>).</a:t>
            </a:r>
            <a:endParaRPr lang="es-MX" dirty="0"/>
          </a:p>
        </p:txBody>
      </p:sp>
      <p:pic>
        <p:nvPicPr>
          <p:cNvPr id="2050" name="Picture 2" descr="http://www.riverpast.com/images/screenshots/dialog_openfile_vob.gif"/>
          <p:cNvPicPr>
            <a:picLocks noChangeAspect="1" noChangeArrowheads="1"/>
          </p:cNvPicPr>
          <p:nvPr/>
        </p:nvPicPr>
        <p:blipFill>
          <a:blip r:embed="rId3" cstate="print"/>
          <a:srcRect/>
          <a:stretch>
            <a:fillRect/>
          </a:stretch>
        </p:blipFill>
        <p:spPr bwMode="auto">
          <a:xfrm>
            <a:off x="4572000" y="188640"/>
            <a:ext cx="4076700" cy="2600325"/>
          </a:xfrm>
          <a:prstGeom prst="rect">
            <a:avLst/>
          </a:prstGeom>
          <a:noFill/>
        </p:spPr>
      </p:pic>
      <p:sp>
        <p:nvSpPr>
          <p:cNvPr id="7" name="6 CuadroTexto"/>
          <p:cNvSpPr txBox="1"/>
          <p:nvPr/>
        </p:nvSpPr>
        <p:spPr>
          <a:xfrm>
            <a:off x="755576" y="548680"/>
            <a:ext cx="2304256" cy="923330"/>
          </a:xfrm>
          <a:prstGeom prst="rect">
            <a:avLst/>
          </a:prstGeom>
          <a:noFill/>
        </p:spPr>
        <p:txBody>
          <a:bodyPr wrap="square" rtlCol="0">
            <a:spAutoFit/>
          </a:bodyPr>
          <a:lstStyle/>
          <a:p>
            <a:r>
              <a:rPr lang="es-MX" sz="5400" dirty="0" smtClean="0">
                <a:solidFill>
                  <a:srgbClr val="FFFF00"/>
                </a:solidFill>
                <a:latin typeface="Arial Rounded MT Bold" pitchFamily="34" charset="0"/>
              </a:rPr>
              <a:t>VOB</a:t>
            </a:r>
            <a:endParaRPr lang="es-MX" sz="5400" dirty="0">
              <a:solidFill>
                <a:srgbClr val="FFFF00"/>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Horizontal)">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
                                        <p:tgtEl>
                                          <p:spTgt spid="2050"/>
                                        </p:tgtEl>
                                      </p:cBhvr>
                                    </p:animEffect>
                                    <p:anim calcmode="lin" valueType="num">
                                      <p:cBhvr>
                                        <p:cTn id="28" dur="400" fill="hold"/>
                                        <p:tgtEl>
                                          <p:spTgt spid="2050"/>
                                        </p:tgtEl>
                                        <p:attrNameLst>
                                          <p:attrName>ppt_x</p:attrName>
                                        </p:attrNameLst>
                                      </p:cBhvr>
                                      <p:tavLst>
                                        <p:tav tm="0">
                                          <p:val>
                                            <p:strVal val="#ppt_x"/>
                                          </p:val>
                                        </p:tav>
                                        <p:tav tm="100000">
                                          <p:val>
                                            <p:strVal val="#ppt_x"/>
                                          </p:val>
                                        </p:tav>
                                      </p:tavLst>
                                    </p:anim>
                                    <p:anim calcmode="lin" valueType="num">
                                      <p:cBhvr>
                                        <p:cTn id="29" dur="400" fill="hold"/>
                                        <p:tgtEl>
                                          <p:spTgt spid="2050"/>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20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20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1.bp.blogspot.com/-JXeU3Lfq1g8/T070nDzwk7I/AAAAAAAAHqI/k-8_eW6wMq0/s1600/fondos+colores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rot="21072125">
            <a:off x="402894" y="542038"/>
            <a:ext cx="7283152" cy="2539664"/>
          </a:xfrm>
        </p:spPr>
        <p:style>
          <a:lnRef idx="2">
            <a:schemeClr val="accent2">
              <a:shade val="50000"/>
            </a:schemeClr>
          </a:lnRef>
          <a:fillRef idx="1">
            <a:schemeClr val="accent2"/>
          </a:fillRef>
          <a:effectRef idx="0">
            <a:schemeClr val="accent2"/>
          </a:effectRef>
          <a:fontRef idx="minor">
            <a:schemeClr val="lt1"/>
          </a:fontRef>
        </p:style>
        <p:txBody>
          <a:bodyPr/>
          <a:lstStyle/>
          <a:p>
            <a:r>
              <a:rPr lang="es-MX" dirty="0" smtClean="0"/>
              <a:t>Windows Media Video (WMV) es un nombre genérico que se da al conjunto de algoritmos de compresión ubicados en el set propietario de tecnologías de vídeo desarrolladas por Microsoft, que forma parte del </a:t>
            </a:r>
            <a:r>
              <a:rPr lang="es-MX" dirty="0" err="1" smtClean="0"/>
              <a:t>framework</a:t>
            </a:r>
            <a:r>
              <a:rPr lang="es-MX" dirty="0" smtClean="0"/>
              <a:t> Windows Media.</a:t>
            </a:r>
            <a:endParaRPr lang="es-MX" dirty="0"/>
          </a:p>
        </p:txBody>
      </p:sp>
      <p:sp>
        <p:nvSpPr>
          <p:cNvPr id="4" name="3 CuadroTexto"/>
          <p:cNvSpPr txBox="1"/>
          <p:nvPr/>
        </p:nvSpPr>
        <p:spPr>
          <a:xfrm rot="530471">
            <a:off x="1043608" y="3918828"/>
            <a:ext cx="3672408" cy="18158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MX" sz="2800" dirty="0" smtClean="0"/>
              <a:t>Es el códec de vídeo por defecto del Reproductor de Windows Media</a:t>
            </a:r>
            <a:endParaRPr lang="es-MX" sz="2800" dirty="0"/>
          </a:p>
        </p:txBody>
      </p:sp>
      <p:pic>
        <p:nvPicPr>
          <p:cNvPr id="1026" name="Picture 2" descr="http://www.veryicon.com/icon/png/System/Rhor%20v2%20Part%202/WMV%20File.png"/>
          <p:cNvPicPr>
            <a:picLocks noChangeAspect="1" noChangeArrowheads="1"/>
          </p:cNvPicPr>
          <p:nvPr/>
        </p:nvPicPr>
        <p:blipFill>
          <a:blip r:embed="rId3" cstate="print"/>
          <a:srcRect/>
          <a:stretch>
            <a:fillRect/>
          </a:stretch>
        </p:blipFill>
        <p:spPr bwMode="auto">
          <a:xfrm rot="808188">
            <a:off x="5364088" y="4005064"/>
            <a:ext cx="24384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
                                        <p:tgtEl>
                                          <p:spTgt spid="1026"/>
                                        </p:tgtEl>
                                      </p:cBhvr>
                                    </p:animEffect>
                                    <p:anim calcmode="lin" valueType="num">
                                      <p:cBhvr>
                                        <p:cTn id="29" dur="400" fill="hold"/>
                                        <p:tgtEl>
                                          <p:spTgt spid="1026"/>
                                        </p:tgtEl>
                                        <p:attrNameLst>
                                          <p:attrName>ppt_x</p:attrName>
                                        </p:attrNameLst>
                                      </p:cBhvr>
                                      <p:tavLst>
                                        <p:tav tm="0">
                                          <p:val>
                                            <p:strVal val="#ppt_x"/>
                                          </p:val>
                                        </p:tav>
                                        <p:tav tm="100000">
                                          <p:val>
                                            <p:strVal val="#ppt_x"/>
                                          </p:val>
                                        </p:tav>
                                      </p:tavLst>
                                    </p:anim>
                                    <p:anim calcmode="lin" valueType="num">
                                      <p:cBhvr>
                                        <p:cTn id="30" dur="400" fill="hold"/>
                                        <p:tgtEl>
                                          <p:spTgt spid="1026"/>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0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0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2.bp.blogspot.com/-tB7I76BuJFg/Tm7RzUeQZCI/AAAAAAAAlI8/CqjLmwonJE8/s1600/fondo-de-colores-happy-and-colourful-1920x1200.jpg"/>
          <p:cNvPicPr>
            <a:picLocks noChangeAspect="1" noChangeArrowheads="1"/>
          </p:cNvPicPr>
          <p:nvPr/>
        </p:nvPicPr>
        <p:blipFill>
          <a:blip r:embed="rId3" cstate="print"/>
          <a:srcRect l="2246" r="6128"/>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2987824" y="548680"/>
            <a:ext cx="5826426" cy="2880320"/>
          </a:xfrm>
        </p:spPr>
        <p:style>
          <a:lnRef idx="2">
            <a:schemeClr val="accent1">
              <a:shade val="50000"/>
            </a:schemeClr>
          </a:lnRef>
          <a:fillRef idx="1">
            <a:schemeClr val="accent1"/>
          </a:fillRef>
          <a:effectRef idx="0">
            <a:schemeClr val="accent1"/>
          </a:effectRef>
          <a:fontRef idx="minor">
            <a:schemeClr val="lt1"/>
          </a:fontRef>
        </p:style>
        <p:txBody>
          <a:bodyPr>
            <a:normAutofit fontScale="70000" lnSpcReduction="20000"/>
          </a:bodyPr>
          <a:lstStyle/>
          <a:p>
            <a:r>
              <a:rPr lang="es-ES" dirty="0" smtClean="0"/>
              <a:t>3GP es una versión simplificada del formato MPEG-4 </a:t>
            </a:r>
            <a:r>
              <a:rPr lang="es-ES" dirty="0" err="1" smtClean="0"/>
              <a:t>Part</a:t>
            </a:r>
            <a:r>
              <a:rPr lang="es-ES" dirty="0" smtClean="0"/>
              <a:t> 14 (MP4), diseñado para disminuir tanto los requerimientos de espacio como de ancho de banda para estos archivos por la menor capacidad de los celulares.</a:t>
            </a:r>
            <a:br>
              <a:rPr lang="es-ES" dirty="0" smtClean="0"/>
            </a:br>
            <a:r>
              <a:rPr lang="es-ES" dirty="0" smtClean="0"/>
              <a:t/>
            </a:r>
            <a:br>
              <a:rPr lang="es-ES" dirty="0" smtClean="0"/>
            </a:br>
            <a:r>
              <a:rPr lang="es-ES" dirty="0" smtClean="0"/>
              <a:t>Hay dos estándares diferentes para este formato:</a:t>
            </a:r>
            <a:br>
              <a:rPr lang="es-ES" dirty="0" smtClean="0"/>
            </a:br>
            <a:r>
              <a:rPr lang="es-ES" dirty="0" smtClean="0"/>
              <a:t>3GPP: Para teléfonos basados en GSM, generalmente con extensión ".3gp".</a:t>
            </a:r>
            <a:br>
              <a:rPr lang="es-ES" dirty="0" smtClean="0"/>
            </a:br>
            <a:r>
              <a:rPr lang="es-ES" dirty="0" smtClean="0"/>
              <a:t>3GPP2: Para teléfonos basados en CDMA, generalmente con extensión ".3g2".</a:t>
            </a:r>
            <a:endParaRPr lang="es-ES" dirty="0"/>
          </a:p>
        </p:txBody>
      </p:sp>
      <p:sp>
        <p:nvSpPr>
          <p:cNvPr id="4" name="3 CuadroTexto"/>
          <p:cNvSpPr txBox="1"/>
          <p:nvPr/>
        </p:nvSpPr>
        <p:spPr>
          <a:xfrm>
            <a:off x="1331640" y="4149080"/>
            <a:ext cx="4286280" cy="193899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s-ES" sz="2400" dirty="0"/>
              <a:t>Pueden ser ejecutados con las aplicaciones: </a:t>
            </a:r>
            <a:r>
              <a:rPr lang="es-ES" sz="2400" dirty="0" err="1"/>
              <a:t>MPlayer</a:t>
            </a:r>
            <a:r>
              <a:rPr lang="es-ES" sz="2400" dirty="0"/>
              <a:t>, VLC Player, </a:t>
            </a:r>
            <a:r>
              <a:rPr lang="es-ES" sz="2400" dirty="0" err="1"/>
              <a:t>The</a:t>
            </a:r>
            <a:r>
              <a:rPr lang="es-ES" sz="2400" dirty="0"/>
              <a:t> </a:t>
            </a:r>
            <a:r>
              <a:rPr lang="es-ES" sz="2400" dirty="0" err="1"/>
              <a:t>KMPlayer</a:t>
            </a:r>
            <a:r>
              <a:rPr lang="es-ES" sz="2400" dirty="0"/>
              <a:t>, </a:t>
            </a:r>
            <a:r>
              <a:rPr lang="es-ES" sz="2400" dirty="0" err="1"/>
              <a:t>Quicktime</a:t>
            </a:r>
            <a:r>
              <a:rPr lang="es-ES" sz="2400" dirty="0"/>
              <a:t>, </a:t>
            </a:r>
            <a:r>
              <a:rPr lang="es-ES" sz="2400" dirty="0" err="1"/>
              <a:t>Realplayer</a:t>
            </a:r>
            <a:r>
              <a:rPr lang="es-ES" sz="2400" dirty="0"/>
              <a:t>, entre otras</a:t>
            </a:r>
          </a:p>
        </p:txBody>
      </p:sp>
      <p:pic>
        <p:nvPicPr>
          <p:cNvPr id="11266" name="Picture 2" descr="http://www.encoding.com/img/3gp-encoding.png"/>
          <p:cNvPicPr>
            <a:picLocks noChangeAspect="1" noChangeArrowheads="1"/>
          </p:cNvPicPr>
          <p:nvPr/>
        </p:nvPicPr>
        <p:blipFill>
          <a:blip r:embed="rId4" cstate="print"/>
          <a:srcRect l="26069" r="29615"/>
          <a:stretch>
            <a:fillRect/>
          </a:stretch>
        </p:blipFill>
        <p:spPr bwMode="auto">
          <a:xfrm rot="244098">
            <a:off x="97266" y="631962"/>
            <a:ext cx="2448272" cy="282892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anim calcmode="lin" valueType="num">
                                      <p:cBhvr>
                                        <p:cTn id="8" dur="500" fill="hold"/>
                                        <p:tgtEl>
                                          <p:spTgt spid="3">
                                            <p:bg/>
                                          </p:spTgt>
                                        </p:tgtEl>
                                        <p:attrNameLst>
                                          <p:attrName>ppt_x</p:attrName>
                                        </p:attrNameLst>
                                      </p:cBhvr>
                                      <p:tavLst>
                                        <p:tav tm="0">
                                          <p:val>
                                            <p:strVal val="#ppt_x-.1"/>
                                          </p:val>
                                        </p:tav>
                                        <p:tav tm="100000">
                                          <p:val>
                                            <p:strVal val="#ppt_x"/>
                                          </p:val>
                                        </p:tav>
                                      </p:tavLst>
                                    </p:anim>
                                    <p:anim calcmode="lin" valueType="num">
                                      <p:cBhvr>
                                        <p:cTn id="9"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1266"/>
                                        </p:tgtEl>
                                        <p:attrNameLst>
                                          <p:attrName>style.visibility</p:attrName>
                                        </p:attrNameLst>
                                      </p:cBhvr>
                                      <p:to>
                                        <p:strVal val="visible"/>
                                      </p:to>
                                    </p:set>
                                    <p:animEffect transition="in" filter="fade">
                                      <p:cBhvr>
                                        <p:cTn id="27" dur="800" decel="100000"/>
                                        <p:tgtEl>
                                          <p:spTgt spid="11266"/>
                                        </p:tgtEl>
                                      </p:cBhvr>
                                    </p:animEffect>
                                    <p:anim calcmode="lin" valueType="num">
                                      <p:cBhvr>
                                        <p:cTn id="28" dur="800" decel="100000" fill="hold"/>
                                        <p:tgtEl>
                                          <p:spTgt spid="11266"/>
                                        </p:tgtEl>
                                        <p:attrNameLst>
                                          <p:attrName>style.rotation</p:attrName>
                                        </p:attrNameLst>
                                      </p:cBhvr>
                                      <p:tavLst>
                                        <p:tav tm="0">
                                          <p:val>
                                            <p:fltVal val="-90"/>
                                          </p:val>
                                        </p:tav>
                                        <p:tav tm="100000">
                                          <p:val>
                                            <p:fltVal val="0"/>
                                          </p:val>
                                        </p:tav>
                                      </p:tavLst>
                                    </p:anim>
                                    <p:anim calcmode="lin" valueType="num">
                                      <p:cBhvr>
                                        <p:cTn id="29" dur="800" decel="100000" fill="hold"/>
                                        <p:tgtEl>
                                          <p:spTgt spid="11266"/>
                                        </p:tgtEl>
                                        <p:attrNameLst>
                                          <p:attrName>ppt_x</p:attrName>
                                        </p:attrNameLst>
                                      </p:cBhvr>
                                      <p:tavLst>
                                        <p:tav tm="0">
                                          <p:val>
                                            <p:strVal val="#ppt_x+0.4"/>
                                          </p:val>
                                        </p:tav>
                                        <p:tav tm="100000">
                                          <p:val>
                                            <p:strVal val="#ppt_x-0.05"/>
                                          </p:val>
                                        </p:tav>
                                      </p:tavLst>
                                    </p:anim>
                                    <p:anim calcmode="lin" valueType="num">
                                      <p:cBhvr>
                                        <p:cTn id="30" dur="800" decel="100000" fill="hold"/>
                                        <p:tgtEl>
                                          <p:spTgt spid="1126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126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126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1.bp.blogspot.com/-JXeU3Lfq1g8/T070nDzwk7I/AAAAAAAAHqI/k-8_eW6wMq0/s1600/fondos+colores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rot="297153">
            <a:off x="3495523" y="553128"/>
            <a:ext cx="5297812" cy="4397501"/>
          </a:xfrm>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r>
              <a:rPr lang="es-ES" b="1" dirty="0" smtClean="0">
                <a:solidFill>
                  <a:schemeClr val="accent5">
                    <a:lumMod val="75000"/>
                  </a:schemeClr>
                </a:solidFill>
                <a:latin typeface="Arial Rounded MT Bold" pitchFamily="34" charset="0"/>
              </a:rPr>
              <a:t>AVI</a:t>
            </a:r>
            <a:r>
              <a:rPr lang="es-ES" dirty="0" smtClean="0">
                <a:solidFill>
                  <a:schemeClr val="accent5">
                    <a:lumMod val="75000"/>
                  </a:schemeClr>
                </a:solidFill>
                <a:latin typeface="Arial Rounded MT Bold" pitchFamily="34" charset="0"/>
              </a:rPr>
              <a:t> (siglas en inglés de </a:t>
            </a:r>
            <a:r>
              <a:rPr lang="es-ES" i="1" dirty="0" smtClean="0">
                <a:solidFill>
                  <a:schemeClr val="accent5">
                    <a:lumMod val="75000"/>
                  </a:schemeClr>
                </a:solidFill>
                <a:latin typeface="Arial Rounded MT Bold" pitchFamily="34" charset="0"/>
              </a:rPr>
              <a:t>Audio Video </a:t>
            </a:r>
            <a:r>
              <a:rPr lang="es-ES" i="1" dirty="0" err="1" smtClean="0">
                <a:solidFill>
                  <a:schemeClr val="accent5">
                    <a:lumMod val="75000"/>
                  </a:schemeClr>
                </a:solidFill>
                <a:latin typeface="Arial Rounded MT Bold" pitchFamily="34" charset="0"/>
              </a:rPr>
              <a:t>Interleave</a:t>
            </a:r>
            <a:r>
              <a:rPr lang="es-ES" dirty="0" smtClean="0">
                <a:solidFill>
                  <a:schemeClr val="accent5">
                    <a:lumMod val="75000"/>
                  </a:schemeClr>
                </a:solidFill>
                <a:latin typeface="Arial Rounded MT Bold" pitchFamily="34" charset="0"/>
              </a:rPr>
              <a:t>) es un formato contenedor de audio </a:t>
            </a:r>
            <a:r>
              <a:rPr lang="es-ES" dirty="0" err="1" smtClean="0">
                <a:solidFill>
                  <a:schemeClr val="accent5">
                    <a:lumMod val="75000"/>
                  </a:schemeClr>
                </a:solidFill>
                <a:latin typeface="Arial Rounded MT Bold" pitchFamily="34" charset="0"/>
              </a:rPr>
              <a:t>yvideo</a:t>
            </a:r>
            <a:r>
              <a:rPr lang="es-ES" dirty="0" smtClean="0">
                <a:solidFill>
                  <a:schemeClr val="accent5">
                    <a:lumMod val="75000"/>
                  </a:schemeClr>
                </a:solidFill>
                <a:latin typeface="Arial Rounded MT Bold" pitchFamily="34" charset="0"/>
              </a:rPr>
              <a:t> lanzado por Microsoft en 1992. El formato </a:t>
            </a:r>
            <a:r>
              <a:rPr lang="es-ES" i="1" dirty="0" smtClean="0">
                <a:solidFill>
                  <a:schemeClr val="accent5">
                    <a:lumMod val="75000"/>
                  </a:schemeClr>
                </a:solidFill>
                <a:latin typeface="Arial Rounded MT Bold" pitchFamily="34" charset="0"/>
              </a:rPr>
              <a:t>AVI</a:t>
            </a:r>
            <a:r>
              <a:rPr lang="es-ES" dirty="0" smtClean="0">
                <a:solidFill>
                  <a:schemeClr val="accent5">
                    <a:lumMod val="75000"/>
                  </a:schemeClr>
                </a:solidFill>
                <a:latin typeface="Arial Rounded MT Bold" pitchFamily="34" charset="0"/>
              </a:rPr>
              <a:t> fue definido por Microsoft para su tecnología Video </a:t>
            </a:r>
            <a:r>
              <a:rPr lang="es-ES" dirty="0" err="1" smtClean="0">
                <a:solidFill>
                  <a:schemeClr val="accent5">
                    <a:lumMod val="75000"/>
                  </a:schemeClr>
                </a:solidFill>
                <a:latin typeface="Arial Rounded MT Bold" pitchFamily="34" charset="0"/>
              </a:rPr>
              <a:t>for</a:t>
            </a:r>
            <a:r>
              <a:rPr lang="es-ES" dirty="0" smtClean="0">
                <a:solidFill>
                  <a:schemeClr val="accent5">
                    <a:lumMod val="75000"/>
                  </a:schemeClr>
                </a:solidFill>
                <a:latin typeface="Arial Rounded MT Bold" pitchFamily="34" charset="0"/>
              </a:rPr>
              <a:t> Windows en 1992. Posteriormente fue mejorado mediante las extensiones de formato del grupo </a:t>
            </a:r>
            <a:r>
              <a:rPr lang="es-ES" dirty="0" err="1" smtClean="0">
                <a:solidFill>
                  <a:schemeClr val="accent5">
                    <a:lumMod val="75000"/>
                  </a:schemeClr>
                </a:solidFill>
                <a:latin typeface="Arial Rounded MT Bold" pitchFamily="34" charset="0"/>
              </a:rPr>
              <a:t>OpenDML</a:t>
            </a:r>
            <a:r>
              <a:rPr lang="es-ES" dirty="0" smtClean="0">
                <a:solidFill>
                  <a:schemeClr val="accent5">
                    <a:lumMod val="75000"/>
                  </a:schemeClr>
                </a:solidFill>
                <a:latin typeface="Arial Rounded MT Bold" pitchFamily="34" charset="0"/>
              </a:rPr>
              <a:t> de la compañía </a:t>
            </a:r>
            <a:r>
              <a:rPr lang="es-ES" dirty="0" err="1" smtClean="0">
                <a:solidFill>
                  <a:schemeClr val="accent5">
                    <a:lumMod val="75000"/>
                  </a:schemeClr>
                </a:solidFill>
                <a:latin typeface="Arial Rounded MT Bold" pitchFamily="34" charset="0"/>
              </a:rPr>
              <a:t>Matrox</a:t>
            </a:r>
            <a:r>
              <a:rPr lang="es-ES" dirty="0" smtClean="0">
                <a:solidFill>
                  <a:schemeClr val="accent5">
                    <a:lumMod val="75000"/>
                  </a:schemeClr>
                </a:solidFill>
                <a:latin typeface="Arial Rounded MT Bold" pitchFamily="34" charset="0"/>
              </a:rPr>
              <a:t>. Estas extensiones están soportadas por Microsoft, aunque no de manera oficial, y son denominadas </a:t>
            </a:r>
            <a:r>
              <a:rPr lang="es-ES" b="1" dirty="0" smtClean="0">
                <a:solidFill>
                  <a:schemeClr val="accent5">
                    <a:lumMod val="75000"/>
                  </a:schemeClr>
                </a:solidFill>
                <a:latin typeface="Arial Rounded MT Bold" pitchFamily="34" charset="0"/>
              </a:rPr>
              <a:t>AVI 2.0</a:t>
            </a:r>
            <a:r>
              <a:rPr lang="es-ES" dirty="0" smtClean="0">
                <a:solidFill>
                  <a:schemeClr val="accent5">
                    <a:lumMod val="75000"/>
                  </a:schemeClr>
                </a:solidFill>
                <a:latin typeface="Arial Rounded MT Bold" pitchFamily="34" charset="0"/>
              </a:rPr>
              <a:t>.</a:t>
            </a:r>
            <a:endParaRPr lang="es-ES" dirty="0">
              <a:solidFill>
                <a:schemeClr val="accent5">
                  <a:lumMod val="75000"/>
                </a:schemeClr>
              </a:solidFill>
              <a:latin typeface="Arial Rounded MT Bold" pitchFamily="34" charset="0"/>
            </a:endParaRPr>
          </a:p>
        </p:txBody>
      </p:sp>
      <p:sp>
        <p:nvSpPr>
          <p:cNvPr id="4" name="3 CuadroTexto"/>
          <p:cNvSpPr txBox="1"/>
          <p:nvPr/>
        </p:nvSpPr>
        <p:spPr>
          <a:xfrm rot="21013903">
            <a:off x="395536" y="3861048"/>
            <a:ext cx="2345484"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 Es el reproductor multimedia quien decide cuál de estos flujos debe ser reproducido, según las preferencias del usuario.</a:t>
            </a:r>
          </a:p>
        </p:txBody>
      </p:sp>
      <p:pic>
        <p:nvPicPr>
          <p:cNvPr id="10248" name="Picture 8" descr="http://3.bp.blogspot.com/-PFwbwLPflUY/TgSkKfnC_9I/AAAAAAAAABY/QwEFgZtfRS8/s1600/AVI-Icon.png"/>
          <p:cNvPicPr>
            <a:picLocks noChangeAspect="1" noChangeArrowheads="1"/>
          </p:cNvPicPr>
          <p:nvPr/>
        </p:nvPicPr>
        <p:blipFill>
          <a:blip r:embed="rId4" cstate="print"/>
          <a:srcRect/>
          <a:stretch>
            <a:fillRect/>
          </a:stretch>
        </p:blipFill>
        <p:spPr bwMode="auto">
          <a:xfrm>
            <a:off x="539552" y="692696"/>
            <a:ext cx="2438400" cy="24384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300"/>
                                        <p:tgtEl>
                                          <p:spTgt spid="4"/>
                                        </p:tgtEl>
                                      </p:cBhvr>
                                    </p:animEffect>
                                    <p:anim calcmode="lin" valueType="num">
                                      <p:cBhvr>
                                        <p:cTn id="22" dur="1200" fill="hold"/>
                                        <p:tgtEl>
                                          <p:spTgt spid="4"/>
                                        </p:tgtEl>
                                        <p:attrNameLst>
                                          <p:attrName>ppt_x</p:attrName>
                                        </p:attrNameLst>
                                      </p:cBhvr>
                                      <p:tavLst>
                                        <p:tav tm="0">
                                          <p:val>
                                            <p:strVal val="#ppt_x"/>
                                          </p:val>
                                        </p:tav>
                                        <p:tav tm="100000">
                                          <p:val>
                                            <p:strVal val="#ppt_x"/>
                                          </p:val>
                                        </p:tav>
                                      </p:tavLst>
                                    </p:anim>
                                    <p:anim calcmode="lin" valueType="num">
                                      <p:cBhvr>
                                        <p:cTn id="23" dur="1200" fill="hold"/>
                                        <p:tgtEl>
                                          <p:spTgt spid="4"/>
                                        </p:tgtEl>
                                        <p:attrNameLst>
                                          <p:attrName>ppt_y</p:attrName>
                                        </p:attrNameLst>
                                      </p:cBhvr>
                                      <p:tavLst>
                                        <p:tav tm="0">
                                          <p:val>
                                            <p:strVal val="#ppt_y+0.31"/>
                                          </p:val>
                                        </p:tav>
                                        <p:tav tm="100000">
                                          <p:val>
                                            <p:strVal val="#ppt_y+0.31"/>
                                          </p:val>
                                        </p:tav>
                                      </p:tavLst>
                                    </p:anim>
                                    <p:anim calcmode="lin" valueType="num">
                                      <p:cBhvr>
                                        <p:cTn id="24" dur="1800" decel="50000" fill="hold">
                                          <p:stCondLst>
                                            <p:cond delay="1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1800" decel="50000" fill="hold">
                                          <p:stCondLst>
                                            <p:cond delay="1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10248"/>
                                        </p:tgtEl>
                                        <p:attrNameLst>
                                          <p:attrName>style.visibility</p:attrName>
                                        </p:attrNameLst>
                                      </p:cBhvr>
                                      <p:to>
                                        <p:strVal val="visible"/>
                                      </p:to>
                                    </p:set>
                                    <p:anim calcmode="lin" valueType="num">
                                      <p:cBhvr>
                                        <p:cTn id="30" dur="2000" fill="hold"/>
                                        <p:tgtEl>
                                          <p:spTgt spid="10248"/>
                                        </p:tgtEl>
                                        <p:attrNameLst>
                                          <p:attrName>ppt_h</p:attrName>
                                        </p:attrNameLst>
                                      </p:cBhvr>
                                      <p:tavLst>
                                        <p:tav tm="0">
                                          <p:val>
                                            <p:strVal val="#ppt_h/20"/>
                                          </p:val>
                                        </p:tav>
                                        <p:tav tm="50000">
                                          <p:val>
                                            <p:strVal val="#ppt_h/20"/>
                                          </p:val>
                                        </p:tav>
                                        <p:tav tm="100000">
                                          <p:val>
                                            <p:strVal val="#ppt_h"/>
                                          </p:val>
                                        </p:tav>
                                      </p:tavLst>
                                    </p:anim>
                                    <p:anim calcmode="lin" valueType="num">
                                      <p:cBhvr>
                                        <p:cTn id="31" dur="2000" fill="hold"/>
                                        <p:tgtEl>
                                          <p:spTgt spid="10248"/>
                                        </p:tgtEl>
                                        <p:attrNameLst>
                                          <p:attrName>ppt_w</p:attrName>
                                        </p:attrNameLst>
                                      </p:cBhvr>
                                      <p:tavLst>
                                        <p:tav tm="0">
                                          <p:val>
                                            <p:strVal val="#ppt_w+.3"/>
                                          </p:val>
                                        </p:tav>
                                        <p:tav tm="50000">
                                          <p:val>
                                            <p:strVal val="#ppt_w+.3"/>
                                          </p:val>
                                        </p:tav>
                                        <p:tav tm="100000">
                                          <p:val>
                                            <p:strVal val="#ppt_w"/>
                                          </p:val>
                                        </p:tav>
                                      </p:tavLst>
                                    </p:anim>
                                    <p:anim calcmode="lin" valueType="num">
                                      <p:cBhvr>
                                        <p:cTn id="32" dur="2000" fill="hold"/>
                                        <p:tgtEl>
                                          <p:spTgt spid="10248"/>
                                        </p:tgtEl>
                                        <p:attrNameLst>
                                          <p:attrName>ppt_x</p:attrName>
                                        </p:attrNameLst>
                                      </p:cBhvr>
                                      <p:tavLst>
                                        <p:tav tm="0">
                                          <p:val>
                                            <p:strVal val="#ppt_x-.3"/>
                                          </p:val>
                                        </p:tav>
                                        <p:tav tm="50000">
                                          <p:val>
                                            <p:strVal val="#ppt_x"/>
                                          </p:val>
                                        </p:tav>
                                        <p:tav tm="100000">
                                          <p:val>
                                            <p:strVal val="#ppt_x"/>
                                          </p:val>
                                        </p:tav>
                                      </p:tavLst>
                                    </p:anim>
                                    <p:anim calcmode="lin" valueType="num">
                                      <p:cBhvr>
                                        <p:cTn id="33" dur="2000" fill="hold"/>
                                        <p:tgtEl>
                                          <p:spTgt spid="102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1.bp.blogspot.com/-JXeU3Lfq1g8/T070nDzwk7I/AAAAAAAAHqI/k-8_eW6wMq0/s1600/fondos+colores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4644008" y="548680"/>
            <a:ext cx="4042792" cy="3308948"/>
          </a:xfrm>
        </p:spPr>
        <p:style>
          <a:lnRef idx="2">
            <a:schemeClr val="accent5">
              <a:shade val="50000"/>
            </a:schemeClr>
          </a:lnRef>
          <a:fillRef idx="1">
            <a:schemeClr val="accent5"/>
          </a:fillRef>
          <a:effectRef idx="0">
            <a:schemeClr val="accent5"/>
          </a:effectRef>
          <a:fontRef idx="minor">
            <a:schemeClr val="lt1"/>
          </a:fontRef>
        </p:style>
        <p:txBody>
          <a:bodyPr>
            <a:normAutofit fontScale="85000" lnSpcReduction="10000"/>
          </a:bodyPr>
          <a:lstStyle/>
          <a:p>
            <a:r>
              <a:rPr lang="es-ES" dirty="0" smtClean="0"/>
              <a:t>Es un formato de vídeo que funciona sobre los sistemas operativos Windows, </a:t>
            </a:r>
            <a:r>
              <a:rPr lang="es-ES" dirty="0" err="1" smtClean="0"/>
              <a:t>MacOS</a:t>
            </a:r>
            <a:r>
              <a:rPr lang="es-ES" dirty="0" smtClean="0"/>
              <a:t> y GNU/Linux actuales y que, combinado con la compresión de audio MP3, consigue una alta calidad de imagen superior a la del VHS con un caudal inferior a 1 </a:t>
            </a:r>
            <a:r>
              <a:rPr lang="es-ES" dirty="0" err="1" smtClean="0"/>
              <a:t>Mbit</a:t>
            </a:r>
            <a:r>
              <a:rPr lang="es-ES" dirty="0" smtClean="0"/>
              <a:t>/s</a:t>
            </a:r>
            <a:endParaRPr lang="es-ES" dirty="0"/>
          </a:p>
        </p:txBody>
      </p:sp>
      <p:sp>
        <p:nvSpPr>
          <p:cNvPr id="5" name="4 CuadroTexto"/>
          <p:cNvSpPr txBox="1"/>
          <p:nvPr/>
        </p:nvSpPr>
        <p:spPr>
          <a:xfrm>
            <a:off x="428596" y="3714752"/>
            <a:ext cx="5357850"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1200" dirty="0"/>
              <a:t>Su auge se produjo con la llegada de las películas en DVD-ROM, que se codificaban con este códec para el vídeo y otro para el audio (generalmente MP3) ocupando unos 700 megabytes -el tamaño máximo que se puede almacenar en un </a:t>
            </a:r>
            <a:r>
              <a:rPr lang="es-ES" sz="1200" dirty="0" smtClean="0"/>
              <a:t>CD-ROM de </a:t>
            </a:r>
            <a:r>
              <a:rPr lang="es-ES" sz="1200" dirty="0"/>
              <a:t>80 minutos-, ya que el coste del CD-ROM (tanto del dispositivo como de las unidades para reproducirlo o duplicarlo) eran sensiblemente inferiores. Esto fue precisamente lo que se quería evitar al crear el estándar. Para evitar este tipo de prácticas se sacrificó cualquier oportunidad legal del uso del DVD como un sistema de grabación doméstico, y para ello se introdujeron todo tipo de trabas y restricciones que no hicieron sino enturbiar el mercado y ralentizar la introducción masiva del </a:t>
            </a:r>
            <a:r>
              <a:rPr lang="es-ES" sz="1200" dirty="0" smtClean="0"/>
              <a:t>DVD en </a:t>
            </a:r>
            <a:r>
              <a:rPr lang="es-ES" sz="1200" dirty="0"/>
              <a:t>el mercado doméstico</a:t>
            </a:r>
          </a:p>
        </p:txBody>
      </p:sp>
      <p:pic>
        <p:nvPicPr>
          <p:cNvPr id="9218" name="Picture 2" descr="http://3.bp.blogspot.com/-PDxjoT3yrug/TVXXpDBbsiI/AAAAAAAABgU/AIRIqaOlDa8/s1600/DivX.jpg"/>
          <p:cNvPicPr>
            <a:picLocks noChangeAspect="1" noChangeArrowheads="1"/>
          </p:cNvPicPr>
          <p:nvPr/>
        </p:nvPicPr>
        <p:blipFill>
          <a:blip r:embed="rId4" cstate="print"/>
          <a:srcRect/>
          <a:stretch>
            <a:fillRect/>
          </a:stretch>
        </p:blipFill>
        <p:spPr bwMode="auto">
          <a:xfrm>
            <a:off x="323528" y="764704"/>
            <a:ext cx="4121738" cy="1944216"/>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bg/>
                                          </p:spTgt>
                                        </p:tgtEl>
                                      </p:cBhvr>
                                    </p:animEffect>
                                    <p:animScale>
                                      <p:cBhvr>
                                        <p:cTn id="7" dur="250" autoRev="1" fill="hold"/>
                                        <p:tgtEl>
                                          <p:spTgt spid="3">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1" nodeType="clickEffect">
                                  <p:stCondLst>
                                    <p:cond delay="0"/>
                                  </p:stCondLst>
                                  <p:childTnLst>
                                    <p:animRot by="21600000">
                                      <p:cBhvr>
                                        <p:cTn id="16" dur="1000" fill="hold"/>
                                        <p:tgtEl>
                                          <p:spTgt spid="3">
                                            <p:bg/>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1" nodeType="clickEffect">
                                  <p:stCondLst>
                                    <p:cond delay="0"/>
                                  </p:stCondLst>
                                  <p:childTnLst>
                                    <p:animRot by="21600000">
                                      <p:cBhvr>
                                        <p:cTn id="20" dur="1000" fill="hold"/>
                                        <p:tgtEl>
                                          <p:spTgt spid="3">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 from="(-#ppt_w/2)" to="(#ppt_x)" calcmode="lin" valueType="num">
                                      <p:cBhvr>
                                        <p:cTn id="32" dur="1200" fill="hold">
                                          <p:stCondLst>
                                            <p:cond delay="0"/>
                                          </p:stCondLst>
                                        </p:cTn>
                                        <p:tgtEl>
                                          <p:spTgt spid="9218"/>
                                        </p:tgtEl>
                                        <p:attrNameLst>
                                          <p:attrName>ppt_x</p:attrName>
                                        </p:attrNameLst>
                                      </p:cBhvr>
                                    </p:anim>
                                    <p:anim from="0" to="-1.0" calcmode="lin" valueType="num">
                                      <p:cBhvr>
                                        <p:cTn id="33" dur="400" decel="50000" autoRev="1" fill="hold">
                                          <p:stCondLst>
                                            <p:cond delay="1200"/>
                                          </p:stCondLst>
                                        </p:cTn>
                                        <p:tgtEl>
                                          <p:spTgt spid="9218"/>
                                        </p:tgtEl>
                                        <p:attrNameLst>
                                          <p:attrName>xshear</p:attrName>
                                        </p:attrNameLst>
                                      </p:cBhvr>
                                    </p:anim>
                                    <p:animScale>
                                      <p:cBhvr>
                                        <p:cTn id="34" dur="400" decel="100000" autoRev="1" fill="hold">
                                          <p:stCondLst>
                                            <p:cond delay="1200"/>
                                          </p:stCondLst>
                                        </p:cTn>
                                        <p:tgtEl>
                                          <p:spTgt spid="9218"/>
                                        </p:tgtEl>
                                      </p:cBhvr>
                                      <p:from x="100000" y="100000"/>
                                      <p:to x="80000" y="100000"/>
                                    </p:animScale>
                                    <p:anim by="(#ppt_h/3+#ppt_w*0.1)" calcmode="lin" valueType="num">
                                      <p:cBhvr additive="sum">
                                        <p:cTn id="35" dur="400" decel="100000" autoRev="1" fill="hold">
                                          <p:stCondLst>
                                            <p:cond delay="1200"/>
                                          </p:stCondLst>
                                        </p:cTn>
                                        <p:tgtEl>
                                          <p:spTgt spid="92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1.bp.blogspot.com/-JXeU3Lfq1g8/T070nDzwk7I/AAAAAAAAHqI/k-8_eW6wMq0/s1600/fondos+colores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rot="313248">
            <a:off x="434265" y="2295129"/>
            <a:ext cx="3757610" cy="4187952"/>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r>
              <a:rPr lang="es-ES" sz="2000" dirty="0" smtClean="0"/>
              <a:t>Es un formato contenedor propietario usado para transmitir video por Internet usando Adobe Flash Player(anteriormente conocido como Macromedia Flash Player), desde la versión 6 a la 10. Los contenidos FLV pueden ser incrustados dentro de archivos SWF. Entre los sitios más notables que utilizan el formato FLV se encuentran </a:t>
            </a:r>
            <a:r>
              <a:rPr lang="es-ES" sz="2000" dirty="0" err="1" smtClean="0"/>
              <a:t>YouTube</a:t>
            </a:r>
            <a:r>
              <a:rPr lang="es-ES" sz="2000" dirty="0" smtClean="0"/>
              <a:t>, Google </a:t>
            </a:r>
            <a:r>
              <a:rPr lang="es-ES" sz="2000" dirty="0" err="1" smtClean="0"/>
              <a:t>Video,Reuters.com</a:t>
            </a:r>
            <a:r>
              <a:rPr lang="es-ES" sz="2000" dirty="0" smtClean="0"/>
              <a:t>, Yahoo! Video y </a:t>
            </a:r>
            <a:r>
              <a:rPr lang="es-ES" sz="2000" dirty="0" err="1" smtClean="0"/>
              <a:t>MySpace</a:t>
            </a:r>
            <a:r>
              <a:rPr lang="es-ES" sz="2000" dirty="0" smtClean="0"/>
              <a:t>.</a:t>
            </a:r>
            <a:endParaRPr lang="es-ES" sz="2000" dirty="0"/>
          </a:p>
        </p:txBody>
      </p:sp>
      <p:sp>
        <p:nvSpPr>
          <p:cNvPr id="4" name="3 CuadroTexto"/>
          <p:cNvSpPr txBox="1"/>
          <p:nvPr/>
        </p:nvSpPr>
        <p:spPr>
          <a:xfrm rot="21422969">
            <a:off x="5364088" y="404664"/>
            <a:ext cx="2857520" cy="63401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1600" b="1" dirty="0"/>
              <a:t>Reproductores FLV</a:t>
            </a:r>
          </a:p>
          <a:p>
            <a:r>
              <a:rPr lang="es-ES" sz="1200" b="1" dirty="0"/>
              <a:t>Actualmente existen muchos reproductores capaces de reproducir el formato FLV. Entre ellos se incluyen:</a:t>
            </a:r>
          </a:p>
          <a:p>
            <a:r>
              <a:rPr lang="es-ES" sz="1200" b="1" dirty="0"/>
              <a:t>Flash Video Player</a:t>
            </a:r>
          </a:p>
          <a:p>
            <a:r>
              <a:rPr lang="es-ES" sz="1200" b="1" dirty="0"/>
              <a:t>FLV Player</a:t>
            </a:r>
          </a:p>
          <a:p>
            <a:r>
              <a:rPr lang="es-ES" sz="1200" b="1" dirty="0" err="1"/>
              <a:t>BitComet</a:t>
            </a:r>
            <a:r>
              <a:rPr lang="es-ES" sz="1200" b="1" dirty="0"/>
              <a:t> FLV Player</a:t>
            </a:r>
          </a:p>
          <a:p>
            <a:r>
              <a:rPr lang="es-ES" sz="1200" b="1" dirty="0"/>
              <a:t>GOM Player</a:t>
            </a:r>
          </a:p>
          <a:p>
            <a:r>
              <a:rPr lang="es-ES" sz="1200" b="1" dirty="0"/>
              <a:t>K-Lite </a:t>
            </a:r>
            <a:r>
              <a:rPr lang="es-ES" sz="1200" b="1" dirty="0" err="1"/>
              <a:t>Codec</a:t>
            </a:r>
            <a:r>
              <a:rPr lang="es-ES" sz="1200" b="1" dirty="0"/>
              <a:t> Pack</a:t>
            </a:r>
          </a:p>
          <a:p>
            <a:r>
              <a:rPr lang="es-ES" sz="1200" b="1" dirty="0" err="1"/>
              <a:t>MPlayer</a:t>
            </a:r>
            <a:endParaRPr lang="es-ES" sz="1200" b="1" dirty="0"/>
          </a:p>
          <a:p>
            <a:r>
              <a:rPr lang="es-ES" sz="1200" b="1" dirty="0" err="1"/>
              <a:t>Perian</a:t>
            </a:r>
            <a:endParaRPr lang="es-ES" sz="1200" b="1" dirty="0"/>
          </a:p>
          <a:p>
            <a:r>
              <a:rPr lang="es-ES" sz="1200" b="1" dirty="0" err="1"/>
              <a:t>Kmplayer</a:t>
            </a:r>
            <a:endParaRPr lang="es-ES" sz="1200" b="1" dirty="0"/>
          </a:p>
          <a:p>
            <a:r>
              <a:rPr lang="es-ES" sz="1200" b="1" dirty="0" err="1"/>
              <a:t>Kaffeine</a:t>
            </a:r>
            <a:endParaRPr lang="es-ES" sz="1200" b="1" dirty="0"/>
          </a:p>
          <a:p>
            <a:r>
              <a:rPr lang="es-ES" sz="1200" b="1" dirty="0" err="1"/>
              <a:t>RealPlayer</a:t>
            </a:r>
            <a:endParaRPr lang="es-ES" sz="1200" b="1" dirty="0"/>
          </a:p>
          <a:p>
            <a:r>
              <a:rPr lang="es-ES" sz="1200" b="1" dirty="0"/>
              <a:t>VLC media </a:t>
            </a:r>
            <a:r>
              <a:rPr lang="es-ES" sz="1200" b="1" dirty="0" err="1"/>
              <a:t>player</a:t>
            </a:r>
            <a:endParaRPr lang="es-ES" sz="1200" b="1" dirty="0"/>
          </a:p>
          <a:p>
            <a:r>
              <a:rPr lang="es-ES" sz="1200" b="1" dirty="0" err="1"/>
              <a:t>Xine</a:t>
            </a:r>
            <a:endParaRPr lang="es-ES" sz="1200" b="1" dirty="0"/>
          </a:p>
          <a:p>
            <a:r>
              <a:rPr lang="es-ES" sz="1200" b="1" dirty="0" err="1"/>
              <a:t>Winamp</a:t>
            </a:r>
            <a:endParaRPr lang="es-ES" sz="1200" b="1" dirty="0"/>
          </a:p>
          <a:p>
            <a:r>
              <a:rPr lang="es-ES" sz="1200" b="1" dirty="0"/>
              <a:t>SWF &amp; FLV Player</a:t>
            </a:r>
          </a:p>
          <a:p>
            <a:r>
              <a:rPr lang="es-ES" sz="1200" b="1" dirty="0" err="1"/>
              <a:t>JetAudio</a:t>
            </a:r>
            <a:endParaRPr lang="es-ES" sz="1200" b="1" dirty="0"/>
          </a:p>
          <a:p>
            <a:r>
              <a:rPr lang="es-ES" sz="1200" b="1" dirty="0" err="1"/>
              <a:t>Ashampoo</a:t>
            </a:r>
            <a:r>
              <a:rPr lang="es-ES" sz="1200" b="1" dirty="0"/>
              <a:t> </a:t>
            </a:r>
            <a:r>
              <a:rPr lang="es-ES" sz="1200" b="1" dirty="0" err="1"/>
              <a:t>Clipfinder</a:t>
            </a:r>
            <a:r>
              <a:rPr lang="es-ES" sz="1200" b="1" dirty="0"/>
              <a:t> (www.ashampoo.com)</a:t>
            </a:r>
          </a:p>
          <a:p>
            <a:r>
              <a:rPr lang="es-ES" sz="1200" b="1" dirty="0"/>
              <a:t>Cualquier reproductor que utilice </a:t>
            </a:r>
            <a:r>
              <a:rPr lang="es-ES" sz="1200" b="1" dirty="0" err="1"/>
              <a:t>DirectShow</a:t>
            </a:r>
            <a:r>
              <a:rPr lang="es-ES" sz="1200" b="1" dirty="0"/>
              <a:t> con </a:t>
            </a:r>
            <a:r>
              <a:rPr lang="es-ES" sz="1200" b="1" dirty="0" err="1"/>
              <a:t>ffdshow</a:t>
            </a:r>
            <a:endParaRPr lang="es-ES" sz="1200" b="1" dirty="0"/>
          </a:p>
          <a:p>
            <a:pPr lvl="1"/>
            <a:r>
              <a:rPr lang="es-ES" sz="1200" b="1" dirty="0" err="1" smtClean="0"/>
              <a:t>IrfanView</a:t>
            </a:r>
            <a:r>
              <a:rPr lang="es-ES" sz="1200" b="1" dirty="0" smtClean="0"/>
              <a:t> (FREEWARE</a:t>
            </a:r>
            <a:r>
              <a:rPr lang="es-ES" sz="1200" b="1" dirty="0"/>
              <a:t>) (http://www.irfanview.com/)</a:t>
            </a:r>
          </a:p>
          <a:p>
            <a:pPr lvl="1"/>
            <a:r>
              <a:rPr lang="es-ES" sz="1200" b="1" dirty="0"/>
              <a:t>Media Player </a:t>
            </a:r>
            <a:r>
              <a:rPr lang="es-ES" sz="1200" b="1" dirty="0" err="1"/>
              <a:t>Classic</a:t>
            </a:r>
            <a:endParaRPr lang="es-ES" sz="1200" b="1" dirty="0"/>
          </a:p>
          <a:p>
            <a:pPr lvl="1"/>
            <a:r>
              <a:rPr lang="es-ES" sz="1200" b="1" dirty="0"/>
              <a:t>Windows Media Player</a:t>
            </a:r>
          </a:p>
          <a:p>
            <a:pPr lvl="1"/>
            <a:r>
              <a:rPr lang="es-ES" sz="1200" b="1" dirty="0" err="1"/>
              <a:t>BS.Player</a:t>
            </a:r>
            <a:endParaRPr lang="es-ES" sz="1200" b="1" dirty="0"/>
          </a:p>
          <a:p>
            <a:pPr lvl="1"/>
            <a:r>
              <a:rPr lang="es-ES" sz="1200" b="1" dirty="0"/>
              <a:t>Ares </a:t>
            </a:r>
            <a:r>
              <a:rPr lang="es-ES" sz="1200" b="1" dirty="0" err="1" smtClean="0"/>
              <a:t>Galaxy</a:t>
            </a:r>
            <a:r>
              <a:rPr lang="es-ES" sz="1200" b="1" dirty="0" smtClean="0"/>
              <a:t> 2.0.9 </a:t>
            </a:r>
            <a:r>
              <a:rPr lang="es-ES" sz="1200" b="1" dirty="0"/>
              <a:t>(en adelante)</a:t>
            </a:r>
          </a:p>
          <a:p>
            <a:r>
              <a:rPr lang="es-ES" sz="1200" b="1" dirty="0" err="1"/>
              <a:t>JavaFX</a:t>
            </a:r>
            <a:endParaRPr lang="es-ES" sz="1200" b="1" dirty="0"/>
          </a:p>
          <a:p>
            <a:endParaRPr lang="es-ES" dirty="0"/>
          </a:p>
        </p:txBody>
      </p:sp>
      <p:pic>
        <p:nvPicPr>
          <p:cNvPr id="9218" name="Picture 2" descr="http://1.bp.blogspot.com/--pTH1-ggNew/UHfyyxGoXVI/AAAAAAAAEyE/t1JQzcxxX8k/s1600/flv.png"/>
          <p:cNvPicPr>
            <a:picLocks noChangeAspect="1" noChangeArrowheads="1"/>
          </p:cNvPicPr>
          <p:nvPr/>
        </p:nvPicPr>
        <p:blipFill>
          <a:blip r:embed="rId4" cstate="print"/>
          <a:srcRect/>
          <a:stretch>
            <a:fillRect/>
          </a:stretch>
        </p:blipFill>
        <p:spPr bwMode="auto">
          <a:xfrm>
            <a:off x="1619672" y="0"/>
            <a:ext cx="2438400" cy="24384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
                                        <p:tgtEl>
                                          <p:spTgt spid="4"/>
                                        </p:tgtEl>
                                      </p:cBhvr>
                                    </p:animEffect>
                                    <p:anim calcmode="lin" valueType="num">
                                      <p:cBhvr>
                                        <p:cTn id="20" dur="800" fill="hold"/>
                                        <p:tgtEl>
                                          <p:spTgt spid="4"/>
                                        </p:tgtEl>
                                        <p:attrNameLst>
                                          <p:attrName>ppt_x</p:attrName>
                                        </p:attrNameLst>
                                      </p:cBhvr>
                                      <p:tavLst>
                                        <p:tav tm="0">
                                          <p:val>
                                            <p:strVal val="#ppt_x"/>
                                          </p:val>
                                        </p:tav>
                                        <p:tav tm="100000">
                                          <p:val>
                                            <p:strVal val="#ppt_x"/>
                                          </p:val>
                                        </p:tav>
                                      </p:tavLst>
                                    </p:anim>
                                    <p:anim calcmode="lin" valueType="num">
                                      <p:cBhvr>
                                        <p:cTn id="21" dur="800" fill="hold"/>
                                        <p:tgtEl>
                                          <p:spTgt spid="4"/>
                                        </p:tgtEl>
                                        <p:attrNameLst>
                                          <p:attrName>ppt_y</p:attrName>
                                        </p:attrNameLst>
                                      </p:cBhvr>
                                      <p:tavLst>
                                        <p:tav tm="0">
                                          <p:val>
                                            <p:strVal val="#ppt_y+0.31"/>
                                          </p:val>
                                        </p:tav>
                                        <p:tav tm="100000">
                                          <p:val>
                                            <p:strVal val="#ppt_y+0.31"/>
                                          </p:val>
                                        </p:tav>
                                      </p:tavLst>
                                    </p:anim>
                                    <p:anim calcmode="lin" valueType="num">
                                      <p:cBhvr>
                                        <p:cTn id="22" dur="1200" decel="50000" fill="hold">
                                          <p:stCondLst>
                                            <p:cond delay="8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1200" decel="50000" fill="hold">
                                          <p:stCondLst>
                                            <p:cond delay="8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9218"/>
                                        </p:tgtEl>
                                        <p:attrNameLst>
                                          <p:attrName>style.visibility</p:attrName>
                                        </p:attrNameLst>
                                      </p:cBhvr>
                                      <p:to>
                                        <p:strVal val="visible"/>
                                      </p:to>
                                    </p:set>
                                    <p:animEffect transition="in" filter="barn(inHorizontal)">
                                      <p:cBhvr>
                                        <p:cTn id="28"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1.bp.blogspot.com/-JXeU3Lfq1g8/T070nDzwk7I/AAAAAAAAHqI/k-8_eW6wMq0/s1600/fondos+colores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3714744" y="571480"/>
            <a:ext cx="4926336" cy="3073544"/>
          </a:xfrm>
        </p:spPr>
        <p:style>
          <a:lnRef idx="3">
            <a:schemeClr val="lt1"/>
          </a:lnRef>
          <a:fillRef idx="1">
            <a:schemeClr val="accent5"/>
          </a:fillRef>
          <a:effectRef idx="1">
            <a:schemeClr val="accent5"/>
          </a:effectRef>
          <a:fontRef idx="minor">
            <a:schemeClr val="lt1"/>
          </a:fontRef>
        </p:style>
        <p:txBody>
          <a:bodyPr>
            <a:normAutofit fontScale="77500" lnSpcReduction="20000"/>
          </a:bodyPr>
          <a:lstStyle/>
          <a:p>
            <a:r>
              <a:rPr lang="es-ES" dirty="0" smtClean="0"/>
              <a:t>Es un formato contenedor especificado como parte del estándar IEC. Se utiliza para almacenar los formatos audiovisuales especificados por ISO/IEC y el grupo MPEG (</a:t>
            </a:r>
            <a:r>
              <a:rPr lang="es-ES" i="1" dirty="0" err="1" smtClean="0"/>
              <a:t>Moving</a:t>
            </a:r>
            <a:r>
              <a:rPr lang="es-ES" i="1" dirty="0" smtClean="0"/>
              <a:t> Picture </a:t>
            </a:r>
            <a:r>
              <a:rPr lang="es-ES" i="1" dirty="0" err="1" smtClean="0"/>
              <a:t>Experts</a:t>
            </a:r>
            <a:r>
              <a:rPr lang="es-ES" i="1" dirty="0" smtClean="0"/>
              <a:t> </a:t>
            </a:r>
            <a:r>
              <a:rPr lang="es-ES" i="1" dirty="0" err="1" smtClean="0"/>
              <a:t>Group</a:t>
            </a:r>
            <a:r>
              <a:rPr lang="es-ES" dirty="0" smtClean="0"/>
              <a:t>) al igual que otros formatos audiovisuales disponibles. Se utiliza típicamente para almacenar datos en archivos para ordenadores, para transmitir flujos audiovisuales y, probablemente, en muchas otras formas</a:t>
            </a:r>
            <a:endParaRPr lang="es-ES" dirty="0"/>
          </a:p>
        </p:txBody>
      </p:sp>
      <p:pic>
        <p:nvPicPr>
          <p:cNvPr id="8194" name="Picture 2" descr="http://www.m4vconverterplus.com/images/logo.gif"/>
          <p:cNvPicPr>
            <a:picLocks noChangeAspect="1" noChangeArrowheads="1"/>
          </p:cNvPicPr>
          <p:nvPr/>
        </p:nvPicPr>
        <p:blipFill>
          <a:blip r:embed="rId4" cstate="print"/>
          <a:srcRect/>
          <a:stretch>
            <a:fillRect/>
          </a:stretch>
        </p:blipFill>
        <p:spPr bwMode="auto">
          <a:xfrm>
            <a:off x="899591" y="4725144"/>
            <a:ext cx="7599895" cy="144398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fade">
                                      <p:cBhvr>
                                        <p:cTn id="19" dur="800" decel="100000"/>
                                        <p:tgtEl>
                                          <p:spTgt spid="8194"/>
                                        </p:tgtEl>
                                      </p:cBhvr>
                                    </p:animEffect>
                                    <p:anim calcmode="lin" valueType="num">
                                      <p:cBhvr>
                                        <p:cTn id="20" dur="800" decel="100000" fill="hold"/>
                                        <p:tgtEl>
                                          <p:spTgt spid="8194"/>
                                        </p:tgtEl>
                                        <p:attrNameLst>
                                          <p:attrName>style.rotation</p:attrName>
                                        </p:attrNameLst>
                                      </p:cBhvr>
                                      <p:tavLst>
                                        <p:tav tm="0">
                                          <p:val>
                                            <p:fltVal val="-90"/>
                                          </p:val>
                                        </p:tav>
                                        <p:tav tm="100000">
                                          <p:val>
                                            <p:fltVal val="0"/>
                                          </p:val>
                                        </p:tav>
                                      </p:tavLst>
                                    </p:anim>
                                    <p:anim calcmode="lin" valueType="num">
                                      <p:cBhvr>
                                        <p:cTn id="21" dur="800" decel="100000" fill="hold"/>
                                        <p:tgtEl>
                                          <p:spTgt spid="8194"/>
                                        </p:tgtEl>
                                        <p:attrNameLst>
                                          <p:attrName>ppt_x</p:attrName>
                                        </p:attrNameLst>
                                      </p:cBhvr>
                                      <p:tavLst>
                                        <p:tav tm="0">
                                          <p:val>
                                            <p:strVal val="#ppt_x+0.4"/>
                                          </p:val>
                                        </p:tav>
                                        <p:tav tm="100000">
                                          <p:val>
                                            <p:strVal val="#ppt_x-0.05"/>
                                          </p:val>
                                        </p:tav>
                                      </p:tavLst>
                                    </p:anim>
                                    <p:anim calcmode="lin" valueType="num">
                                      <p:cBhvr>
                                        <p:cTn id="22" dur="800" decel="100000" fill="hold"/>
                                        <p:tgtEl>
                                          <p:spTgt spid="8194"/>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8194"/>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81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1.bp.blogspot.com/-JXeU3Lfq1g8/T070nDzwk7I/AAAAAAAAHqI/k-8_eW6wMq0/s1600/fondos+colores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323528" y="2708920"/>
            <a:ext cx="5508104" cy="3627784"/>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s-ES" sz="1600" b="1" dirty="0" err="1" smtClean="0"/>
              <a:t>Matroska</a:t>
            </a:r>
            <a:r>
              <a:rPr lang="es-ES" sz="1600" dirty="0" smtClean="0"/>
              <a:t> es un formato contenedor estándar abierto, un archivo informático que puede contener un número ilimitado de vídeo, audio, imagen o pistas de subtítulos dentro de un solo archivo.</a:t>
            </a:r>
            <a:r>
              <a:rPr lang="es-ES" sz="1600" baseline="30000" dirty="0" smtClean="0"/>
              <a:t> </a:t>
            </a:r>
            <a:r>
              <a:rPr lang="es-ES" sz="1600" dirty="0" smtClean="0"/>
              <a:t>Su intención es la de servir como un formato universal para el almacenamiento de contenidos audiovisuales comunes, como películas o programas </a:t>
            </a:r>
            <a:r>
              <a:rPr lang="es-ES" sz="1600" dirty="0" err="1" smtClean="0"/>
              <a:t>detelevisión</a:t>
            </a:r>
            <a:r>
              <a:rPr lang="es-ES" sz="1600" dirty="0" smtClean="0"/>
              <a:t>. </a:t>
            </a:r>
            <a:r>
              <a:rPr lang="es-ES" sz="1600" dirty="0" err="1" smtClean="0"/>
              <a:t>Matroska</a:t>
            </a:r>
            <a:r>
              <a:rPr lang="es-ES" sz="1600" dirty="0" smtClean="0"/>
              <a:t> es similar, en concepto, a otros contenedores, como AVI, MP4 </a:t>
            </a:r>
            <a:r>
              <a:rPr lang="es-ES" sz="1600" dirty="0" err="1" smtClean="0"/>
              <a:t>oASF</a:t>
            </a:r>
            <a:r>
              <a:rPr lang="es-ES" sz="1600" dirty="0" smtClean="0"/>
              <a:t>, pero es totalmente abierto. La mayoría de sus implementaciones consisten </a:t>
            </a:r>
            <a:r>
              <a:rPr lang="es-ES" sz="1600" dirty="0" err="1" smtClean="0"/>
              <a:t>ensoftware</a:t>
            </a:r>
            <a:r>
              <a:rPr lang="es-ES" sz="1600" dirty="0" smtClean="0"/>
              <a:t> libre. Los archivos de tipo </a:t>
            </a:r>
            <a:r>
              <a:rPr lang="es-ES" sz="1600" dirty="0" err="1" smtClean="0"/>
              <a:t>Matroska</a:t>
            </a:r>
            <a:r>
              <a:rPr lang="es-ES" sz="1600" dirty="0" smtClean="0"/>
              <a:t> son .MKV para vídeo (con subtítulos y audio), .MKA para archivos solamente de audio, .MKS sólo para subtítulos y .MK3D para vídeo </a:t>
            </a:r>
            <a:r>
              <a:rPr lang="es-ES" sz="1600" dirty="0" err="1" smtClean="0"/>
              <a:t>estereoscopico</a:t>
            </a:r>
            <a:r>
              <a:rPr lang="es-ES" sz="1600" dirty="0" smtClean="0"/>
              <a:t>.</a:t>
            </a:r>
            <a:endParaRPr lang="es-ES" sz="1600" dirty="0"/>
          </a:p>
        </p:txBody>
      </p:sp>
      <p:sp>
        <p:nvSpPr>
          <p:cNvPr id="4" name="3 CuadroTexto"/>
          <p:cNvSpPr txBox="1"/>
          <p:nvPr/>
        </p:nvSpPr>
        <p:spPr>
          <a:xfrm rot="20938767">
            <a:off x="5969841" y="268851"/>
            <a:ext cx="3456384" cy="667105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1050" b="1" dirty="0"/>
              <a:t>Reproductores</a:t>
            </a:r>
          </a:p>
          <a:p>
            <a:r>
              <a:rPr lang="es-ES" sz="1050" b="1" dirty="0" err="1" smtClean="0"/>
              <a:t>Kaffeine</a:t>
            </a:r>
            <a:r>
              <a:rPr lang="es-ES" sz="1050" b="1" dirty="0"/>
              <a:t>.</a:t>
            </a:r>
          </a:p>
          <a:p>
            <a:r>
              <a:rPr lang="es-ES" sz="1050" b="1" dirty="0"/>
              <a:t>VLC Media Player.</a:t>
            </a:r>
          </a:p>
          <a:p>
            <a:r>
              <a:rPr lang="es-ES" sz="1050" b="1" dirty="0" err="1"/>
              <a:t>ALShow</a:t>
            </a:r>
            <a:endParaRPr lang="es-ES" sz="1050" b="1" dirty="0"/>
          </a:p>
          <a:p>
            <a:r>
              <a:rPr lang="es-ES" sz="1050" b="1" dirty="0" err="1"/>
              <a:t>Avidemux</a:t>
            </a:r>
            <a:endParaRPr lang="es-ES" sz="1050" b="1" dirty="0"/>
          </a:p>
          <a:p>
            <a:r>
              <a:rPr lang="es-ES" sz="1050" b="1" dirty="0" err="1"/>
              <a:t>BS.Player</a:t>
            </a:r>
            <a:endParaRPr lang="es-ES" sz="1050" b="1" dirty="0"/>
          </a:p>
          <a:p>
            <a:r>
              <a:rPr lang="es-ES" sz="1050" b="1" dirty="0" err="1"/>
              <a:t>Chameleo</a:t>
            </a:r>
            <a:endParaRPr lang="es-ES" sz="1050" b="1" dirty="0"/>
          </a:p>
          <a:p>
            <a:r>
              <a:rPr lang="es-ES" sz="1050" b="1" dirty="0" err="1"/>
              <a:t>The</a:t>
            </a:r>
            <a:r>
              <a:rPr lang="es-ES" sz="1050" b="1" dirty="0"/>
              <a:t> </a:t>
            </a:r>
            <a:r>
              <a:rPr lang="es-ES" sz="1050" b="1" dirty="0" err="1"/>
              <a:t>Core</a:t>
            </a:r>
            <a:r>
              <a:rPr lang="es-ES" sz="1050" b="1" dirty="0"/>
              <a:t> Media Player</a:t>
            </a:r>
          </a:p>
          <a:p>
            <a:r>
              <a:rPr lang="es-ES" sz="1050" b="1" dirty="0" err="1"/>
              <a:t>DivX</a:t>
            </a:r>
            <a:endParaRPr lang="es-ES" sz="1050" b="1" dirty="0"/>
          </a:p>
          <a:p>
            <a:r>
              <a:rPr lang="es-ES" sz="1050" b="1" dirty="0" err="1"/>
              <a:t>The</a:t>
            </a:r>
            <a:r>
              <a:rPr lang="es-ES" sz="1050" b="1" dirty="0"/>
              <a:t> </a:t>
            </a:r>
            <a:r>
              <a:rPr lang="es-ES" sz="1050" b="1" dirty="0" err="1"/>
              <a:t>Core</a:t>
            </a:r>
            <a:r>
              <a:rPr lang="es-ES" sz="1050" b="1" dirty="0"/>
              <a:t> Pocket Media Player</a:t>
            </a:r>
          </a:p>
          <a:p>
            <a:r>
              <a:rPr lang="es-ES" sz="1050" b="1" dirty="0"/>
              <a:t>foobar2000 (v0.9.6)</a:t>
            </a:r>
          </a:p>
          <a:p>
            <a:r>
              <a:rPr lang="es-ES" sz="1050" b="1" dirty="0"/>
              <a:t>GOM </a:t>
            </a:r>
            <a:r>
              <a:rPr lang="es-ES" sz="1050" b="1" dirty="0" smtClean="0"/>
              <a:t>Player</a:t>
            </a:r>
            <a:endParaRPr lang="es-ES" sz="1050" b="1" dirty="0"/>
          </a:p>
          <a:p>
            <a:r>
              <a:rPr lang="es-ES" sz="1050" b="1" dirty="0" err="1"/>
              <a:t>HandBrake</a:t>
            </a:r>
            <a:endParaRPr lang="es-ES" sz="1050" b="1" dirty="0"/>
          </a:p>
          <a:p>
            <a:r>
              <a:rPr lang="es-ES" sz="1050" b="1" dirty="0" err="1"/>
              <a:t>jetAudio</a:t>
            </a:r>
            <a:endParaRPr lang="es-ES" sz="1050" b="1" dirty="0"/>
          </a:p>
          <a:p>
            <a:r>
              <a:rPr lang="es-ES" sz="1050" b="1" dirty="0" err="1"/>
              <a:t>Kaffeine</a:t>
            </a:r>
            <a:endParaRPr lang="es-ES" sz="1050" b="1" dirty="0"/>
          </a:p>
          <a:p>
            <a:r>
              <a:rPr lang="es-ES" sz="1050" b="1" dirty="0" err="1"/>
              <a:t>The</a:t>
            </a:r>
            <a:r>
              <a:rPr lang="es-ES" sz="1050" b="1" dirty="0"/>
              <a:t> </a:t>
            </a:r>
            <a:r>
              <a:rPr lang="es-ES" sz="1050" b="1" dirty="0" err="1"/>
              <a:t>KMPlayer</a:t>
            </a:r>
            <a:endParaRPr lang="es-ES" sz="1050" b="1" dirty="0"/>
          </a:p>
          <a:p>
            <a:r>
              <a:rPr lang="es-ES" sz="1050" b="1" dirty="0"/>
              <a:t>Media Player </a:t>
            </a:r>
            <a:r>
              <a:rPr lang="es-ES" sz="1050" b="1" dirty="0" err="1"/>
              <a:t>Classic</a:t>
            </a:r>
            <a:endParaRPr lang="es-ES" sz="1050" b="1" dirty="0"/>
          </a:p>
          <a:p>
            <a:r>
              <a:rPr lang="es-ES" sz="1050" b="1" dirty="0"/>
              <a:t>Media Player </a:t>
            </a:r>
            <a:r>
              <a:rPr lang="es-ES" sz="1050" b="1" dirty="0" err="1"/>
              <a:t>Classic</a:t>
            </a:r>
            <a:r>
              <a:rPr lang="es-ES" sz="1050" b="1" dirty="0"/>
              <a:t> - Home </a:t>
            </a:r>
            <a:r>
              <a:rPr lang="es-ES" sz="1050" b="1" dirty="0" err="1"/>
              <a:t>Cinema</a:t>
            </a:r>
            <a:endParaRPr lang="es-ES" sz="1050" b="1" dirty="0"/>
          </a:p>
          <a:p>
            <a:r>
              <a:rPr lang="es-ES" sz="1050" b="1" dirty="0" err="1" smtClean="0"/>
              <a:t>MediaPortal</a:t>
            </a:r>
            <a:endParaRPr lang="es-ES" sz="1050" b="1" dirty="0"/>
          </a:p>
          <a:p>
            <a:r>
              <a:rPr lang="es-ES" sz="1050" b="1" dirty="0" err="1" smtClean="0"/>
              <a:t>Mezzmo</a:t>
            </a:r>
            <a:r>
              <a:rPr lang="es-ES" sz="1050" b="1" dirty="0"/>
              <a:t> Media Player</a:t>
            </a:r>
          </a:p>
          <a:p>
            <a:r>
              <a:rPr lang="es-ES" sz="1050" b="1" dirty="0" err="1"/>
              <a:t>Mirillis</a:t>
            </a:r>
            <a:r>
              <a:rPr lang="es-ES" sz="1050" b="1" dirty="0"/>
              <a:t> </a:t>
            </a:r>
            <a:r>
              <a:rPr lang="es-ES" sz="1050" b="1" dirty="0" err="1"/>
              <a:t>Splash</a:t>
            </a:r>
            <a:r>
              <a:rPr lang="es-ES" sz="1050" b="1" dirty="0"/>
              <a:t> Pro</a:t>
            </a:r>
          </a:p>
          <a:p>
            <a:r>
              <a:rPr lang="es-ES" sz="1050" b="1" dirty="0" err="1"/>
              <a:t>MPlayer</a:t>
            </a:r>
            <a:endParaRPr lang="es-ES" sz="1050" b="1" dirty="0"/>
          </a:p>
          <a:p>
            <a:r>
              <a:rPr lang="es-ES" sz="1050" b="1" dirty="0" err="1"/>
              <a:t>MythTV</a:t>
            </a:r>
            <a:endParaRPr lang="es-ES" sz="1050" b="1" dirty="0"/>
          </a:p>
          <a:p>
            <a:r>
              <a:rPr lang="es-ES" sz="1050" b="1" dirty="0" err="1"/>
              <a:t>Perian</a:t>
            </a:r>
            <a:r>
              <a:rPr lang="es-ES" sz="1050" b="1" dirty="0"/>
              <a:t> </a:t>
            </a:r>
            <a:r>
              <a:rPr lang="es-ES" sz="1050" b="1" dirty="0" err="1"/>
              <a:t>Plugin</a:t>
            </a:r>
            <a:r>
              <a:rPr lang="es-ES" sz="1050" b="1" dirty="0"/>
              <a:t> de </a:t>
            </a:r>
            <a:r>
              <a:rPr lang="es-ES" sz="1050" b="1" dirty="0" err="1"/>
              <a:t>Quicktime</a:t>
            </a:r>
            <a:r>
              <a:rPr lang="es-ES" sz="1050" b="1" dirty="0"/>
              <a:t> para Mac OS </a:t>
            </a:r>
            <a:r>
              <a:rPr lang="es-ES" sz="1050" b="1" dirty="0" smtClean="0"/>
              <a:t>X</a:t>
            </a:r>
            <a:endParaRPr lang="es-ES" sz="1050" b="1" dirty="0"/>
          </a:p>
          <a:p>
            <a:r>
              <a:rPr lang="es-ES" sz="1050" b="1" dirty="0" err="1"/>
              <a:t>SubEdit</a:t>
            </a:r>
            <a:r>
              <a:rPr lang="es-ES" sz="1050" b="1" dirty="0"/>
              <a:t>-Player</a:t>
            </a:r>
          </a:p>
          <a:p>
            <a:r>
              <a:rPr lang="es-ES" sz="1050" b="1" dirty="0" err="1"/>
              <a:t>Xilisoft</a:t>
            </a:r>
            <a:endParaRPr lang="es-ES" sz="1050" b="1" dirty="0"/>
          </a:p>
          <a:p>
            <a:r>
              <a:rPr lang="es-ES" sz="1050" b="1" dirty="0"/>
              <a:t>Target </a:t>
            </a:r>
            <a:r>
              <a:rPr lang="es-ES" sz="1050" b="1" dirty="0" err="1"/>
              <a:t>Longlife</a:t>
            </a:r>
            <a:r>
              <a:rPr lang="es-ES" sz="1050" b="1" dirty="0"/>
              <a:t> Media Player</a:t>
            </a:r>
          </a:p>
          <a:p>
            <a:r>
              <a:rPr lang="es-ES" sz="1050" b="1" dirty="0"/>
              <a:t>Tótem </a:t>
            </a:r>
            <a:r>
              <a:rPr lang="es-ES" sz="1050" b="1" dirty="0" err="1"/>
              <a:t>Movie</a:t>
            </a:r>
            <a:r>
              <a:rPr lang="es-ES" sz="1050" b="1" dirty="0"/>
              <a:t> Player</a:t>
            </a:r>
          </a:p>
          <a:p>
            <a:r>
              <a:rPr lang="es-ES" sz="1050" b="1" dirty="0" err="1"/>
              <a:t>VirtualDubMod</a:t>
            </a:r>
            <a:endParaRPr lang="es-ES" sz="1050" b="1" dirty="0"/>
          </a:p>
          <a:p>
            <a:r>
              <a:rPr lang="es-ES" sz="1050" b="1" dirty="0"/>
              <a:t>VLC media </a:t>
            </a:r>
            <a:r>
              <a:rPr lang="es-ES" sz="1050" b="1" dirty="0" err="1"/>
              <a:t>player</a:t>
            </a:r>
            <a:endParaRPr lang="es-ES" sz="1050" b="1" dirty="0"/>
          </a:p>
          <a:p>
            <a:r>
              <a:rPr lang="es-ES" sz="1050" b="1" dirty="0"/>
              <a:t>VSO Software</a:t>
            </a:r>
          </a:p>
          <a:p>
            <a:r>
              <a:rPr lang="es-ES" sz="1050" b="1" dirty="0" err="1"/>
              <a:t>Vuze</a:t>
            </a:r>
            <a:r>
              <a:rPr lang="es-ES" sz="1050" b="1" dirty="0"/>
              <a:t> Media Player</a:t>
            </a:r>
          </a:p>
          <a:p>
            <a:r>
              <a:rPr lang="es-ES" sz="1050" b="1" dirty="0" err="1"/>
              <a:t>Winamp</a:t>
            </a:r>
            <a:endParaRPr lang="es-ES" sz="1050" b="1" dirty="0"/>
          </a:p>
          <a:p>
            <a:r>
              <a:rPr lang="es-ES" sz="1050" b="1" dirty="0" err="1"/>
              <a:t>xine</a:t>
            </a:r>
            <a:endParaRPr lang="es-ES" sz="1050" b="1" dirty="0"/>
          </a:p>
          <a:p>
            <a:r>
              <a:rPr lang="es-ES" sz="1050" b="1" dirty="0"/>
              <a:t>Zoom Player</a:t>
            </a:r>
          </a:p>
          <a:p>
            <a:r>
              <a:rPr lang="es-ES" sz="1050" b="1" dirty="0" err="1"/>
              <a:t>plexapp</a:t>
            </a:r>
            <a:endParaRPr lang="es-ES" sz="1050" b="1" dirty="0"/>
          </a:p>
          <a:p>
            <a:r>
              <a:rPr lang="es-ES" sz="1050" b="1" dirty="0"/>
              <a:t>XBMC</a:t>
            </a:r>
          </a:p>
          <a:p>
            <a:r>
              <a:rPr lang="es-ES" sz="1050" b="1" dirty="0"/>
              <a:t>Boxee</a:t>
            </a:r>
          </a:p>
          <a:p>
            <a:r>
              <a:rPr lang="es-ES" sz="1050" b="1" dirty="0" err="1"/>
              <a:t>iVerio</a:t>
            </a:r>
            <a:r>
              <a:rPr lang="es-ES" sz="1050" b="1" dirty="0"/>
              <a:t> Software</a:t>
            </a:r>
          </a:p>
          <a:p>
            <a:endParaRPr lang="es-ES" dirty="0"/>
          </a:p>
        </p:txBody>
      </p:sp>
      <p:pic>
        <p:nvPicPr>
          <p:cNvPr id="7170" name="Picture 2" descr="http://1.bp.blogspot.com/_deyW-rrmU2Q/S-EEiTKAgXI/AAAAAAAAACc/yDdUclwm-T4/s1600/MKV_Logo.png"/>
          <p:cNvPicPr>
            <a:picLocks noChangeAspect="1" noChangeArrowheads="1"/>
          </p:cNvPicPr>
          <p:nvPr/>
        </p:nvPicPr>
        <p:blipFill>
          <a:blip r:embed="rId3" cstate="print"/>
          <a:srcRect/>
          <a:stretch>
            <a:fillRect/>
          </a:stretch>
        </p:blipFill>
        <p:spPr bwMode="auto">
          <a:xfrm>
            <a:off x="1691680" y="404664"/>
            <a:ext cx="2714625" cy="20478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800" decel="100000"/>
                                        <p:tgtEl>
                                          <p:spTgt spid="3">
                                            <p:bg/>
                                          </p:spTgt>
                                        </p:tgtEl>
                                      </p:cBhvr>
                                    </p:animEffect>
                                    <p:anim calcmode="lin" valueType="num">
                                      <p:cBhvr>
                                        <p:cTn id="8" dur="800" decel="100000" fill="hold"/>
                                        <p:tgtEl>
                                          <p:spTgt spid="3">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bg/>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edg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7170"/>
                                        </p:tgtEl>
                                        <p:attrNameLst>
                                          <p:attrName>style.visibility</p:attrName>
                                        </p:attrNameLst>
                                      </p:cBhvr>
                                      <p:to>
                                        <p:strVal val="visible"/>
                                      </p:to>
                                    </p:set>
                                    <p:animEffect transition="in" filter="fade">
                                      <p:cBhvr>
                                        <p:cTn id="32" dur="1000"/>
                                        <p:tgtEl>
                                          <p:spTgt spid="7170"/>
                                        </p:tgtEl>
                                      </p:cBhvr>
                                    </p:animEffect>
                                    <p:anim calcmode="lin" valueType="num">
                                      <p:cBhvr>
                                        <p:cTn id="33" dur="1000" fill="hold"/>
                                        <p:tgtEl>
                                          <p:spTgt spid="7170"/>
                                        </p:tgtEl>
                                        <p:attrNameLst>
                                          <p:attrName>ppt_x</p:attrName>
                                        </p:attrNameLst>
                                      </p:cBhvr>
                                      <p:tavLst>
                                        <p:tav tm="0">
                                          <p:val>
                                            <p:strVal val="#ppt_x"/>
                                          </p:val>
                                        </p:tav>
                                        <p:tav tm="100000">
                                          <p:val>
                                            <p:strVal val="#ppt_x"/>
                                          </p:val>
                                        </p:tav>
                                      </p:tavLst>
                                    </p:anim>
                                    <p:anim calcmode="lin" valueType="num">
                                      <p:cBhvr>
                                        <p:cTn id="3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1.bp.blogspot.com/-JXeU3Lfq1g8/T070nDzwk7I/AAAAAAAAHqI/k-8_eW6wMq0/s1600/fondos+colores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rot="215947">
            <a:off x="2771800" y="764704"/>
            <a:ext cx="6057840" cy="4525104"/>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s-ES" dirty="0" smtClean="0"/>
              <a:t>MOV es una extensión de fichero que se aplica a un fichero de video en formato </a:t>
            </a:r>
            <a:r>
              <a:rPr lang="es-ES" dirty="0" smtClean="0">
                <a:hlinkClick r:id="rId3"/>
              </a:rPr>
              <a:t>QuickTime</a:t>
            </a:r>
            <a:r>
              <a:rPr lang="es-ES" dirty="0" smtClean="0"/>
              <a:t>. Para poder visualizar el film una vez que se ha descargado el fichero, el ordenador ha de soportar el formato QuickTime.</a:t>
            </a:r>
          </a:p>
          <a:p>
            <a:r>
              <a:rPr lang="es-ES" dirty="0" smtClean="0"/>
              <a:t>no es sólo un reproductor, sino un sistema multimedia completo capaz de reproducir, y en casos transmitir, contenidos de alta calidad en </a:t>
            </a:r>
            <a:r>
              <a:rPr lang="es-ES" dirty="0" smtClean="0">
                <a:hlinkClick r:id="rId4" tooltip="Internet"/>
              </a:rPr>
              <a:t>Internet</a:t>
            </a:r>
            <a:r>
              <a:rPr lang="es-ES" dirty="0" smtClean="0"/>
              <a:t> y otros dispositivos, además de todo </a:t>
            </a:r>
            <a:r>
              <a:rPr lang="es-ES" dirty="0" err="1" smtClean="0"/>
              <a:t>Quicktime</a:t>
            </a:r>
            <a:r>
              <a:rPr lang="es-ES" dirty="0" smtClean="0"/>
              <a:t> es llamado "navaja suiza de edición de vídeo</a:t>
            </a:r>
            <a:endParaRPr lang="es-ES" dirty="0"/>
          </a:p>
        </p:txBody>
      </p:sp>
      <p:sp>
        <p:nvSpPr>
          <p:cNvPr id="4" name="3 CuadroTexto"/>
          <p:cNvSpPr txBox="1"/>
          <p:nvPr/>
        </p:nvSpPr>
        <p:spPr>
          <a:xfrm>
            <a:off x="755576" y="5301208"/>
            <a:ext cx="6643734" cy="13849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S" dirty="0"/>
              <a:t> </a:t>
            </a:r>
            <a:r>
              <a:rPr lang="es-ES" sz="2800" dirty="0"/>
              <a:t>Los sistemas GNU/Linux pueden usar QuickTime mediante programas </a:t>
            </a:r>
            <a:r>
              <a:rPr lang="es-ES" sz="2800" dirty="0" smtClean="0"/>
              <a:t>como </a:t>
            </a:r>
            <a:r>
              <a:rPr lang="es-ES" sz="2800" dirty="0" err="1" smtClean="0"/>
              <a:t>Mplayer</a:t>
            </a:r>
            <a:r>
              <a:rPr lang="es-ES" sz="2800" dirty="0"/>
              <a:t>.</a:t>
            </a:r>
          </a:p>
        </p:txBody>
      </p:sp>
      <p:pic>
        <p:nvPicPr>
          <p:cNvPr id="6146" name="Picture 2" descr="http://annenberg.usc.edu/~/media/MOV%20logo%20high%20res.ashx?h=246&amp;w=499&amp;as=1"/>
          <p:cNvPicPr>
            <a:picLocks noChangeAspect="1" noChangeArrowheads="1"/>
          </p:cNvPicPr>
          <p:nvPr/>
        </p:nvPicPr>
        <p:blipFill>
          <a:blip r:embed="rId5" cstate="print"/>
          <a:srcRect/>
          <a:stretch>
            <a:fillRect/>
          </a:stretch>
        </p:blipFill>
        <p:spPr bwMode="auto">
          <a:xfrm>
            <a:off x="-756592" y="260648"/>
            <a:ext cx="4752975" cy="23431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
                                        <p:tgtEl>
                                          <p:spTgt spid="3">
                                            <p:bg/>
                                          </p:spTgt>
                                        </p:tgtEl>
                                      </p:cBhvr>
                                    </p:animEffect>
                                    <p:anim calcmode="lin" valueType="num">
                                      <p:cBhvr>
                                        <p:cTn id="8" dur="400" fill="hold"/>
                                        <p:tgtEl>
                                          <p:spTgt spid="3">
                                            <p:bg/>
                                          </p:spTgt>
                                        </p:tgtEl>
                                        <p:attrNameLst>
                                          <p:attrName>ppt_x</p:attrName>
                                        </p:attrNameLst>
                                      </p:cBhvr>
                                      <p:tavLst>
                                        <p:tav tm="0">
                                          <p:val>
                                            <p:strVal val="#ppt_x"/>
                                          </p:val>
                                        </p:tav>
                                        <p:tav tm="100000">
                                          <p:val>
                                            <p:strVal val="#ppt_x"/>
                                          </p:val>
                                        </p:tav>
                                      </p:tavLst>
                                    </p:anim>
                                    <p:anim calcmode="lin" valueType="num">
                                      <p:cBhvr>
                                        <p:cTn id="9" dur="400" fill="hold"/>
                                        <p:tgtEl>
                                          <p:spTgt spid="3">
                                            <p:bg/>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
                                        <p:tgtEl>
                                          <p:spTgt spid="3">
                                            <p:txEl>
                                              <p:pRg st="0" end="0"/>
                                            </p:txEl>
                                          </p:spTgt>
                                        </p:tgtEl>
                                      </p:cBhvr>
                                    </p:animEffect>
                                    <p:anim calcmode="lin" valueType="num">
                                      <p:cBhvr>
                                        <p:cTn id="17"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
                                        <p:tgtEl>
                                          <p:spTgt spid="3">
                                            <p:txEl>
                                              <p:pRg st="1" end="1"/>
                                            </p:txEl>
                                          </p:spTgt>
                                        </p:tgtEl>
                                      </p:cBhvr>
                                    </p:animEffect>
                                    <p:anim calcmode="lin" valueType="num">
                                      <p:cBhvr>
                                        <p:cTn id="26"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anim calcmode="lin" valueType="num">
                                      <p:cBhvr>
                                        <p:cTn id="35" dur="500" fill="hold"/>
                                        <p:tgtEl>
                                          <p:spTgt spid="4"/>
                                        </p:tgtEl>
                                        <p:attrNameLst>
                                          <p:attrName>ppt_x</p:attrName>
                                        </p:attrNameLst>
                                      </p:cBhvr>
                                      <p:tavLst>
                                        <p:tav tm="0">
                                          <p:val>
                                            <p:strVal val="#ppt_x-.1"/>
                                          </p:val>
                                        </p:tav>
                                        <p:tav tm="100000">
                                          <p:val>
                                            <p:strVal val="#ppt_x"/>
                                          </p:val>
                                        </p:tav>
                                      </p:tavLst>
                                    </p:anim>
                                    <p:anim calcmode="lin" valueType="num">
                                      <p:cBhvr>
                                        <p:cTn id="3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6146"/>
                                        </p:tgtEl>
                                        <p:attrNameLst>
                                          <p:attrName>style.visibility</p:attrName>
                                        </p:attrNameLst>
                                      </p:cBhvr>
                                      <p:to>
                                        <p:strVal val="visible"/>
                                      </p:to>
                                    </p:set>
                                    <p:animEffect transition="in" filter="fade">
                                      <p:cBhvr>
                                        <p:cTn id="41" dur="100"/>
                                        <p:tgtEl>
                                          <p:spTgt spid="6146"/>
                                        </p:tgtEl>
                                      </p:cBhvr>
                                    </p:animEffect>
                                    <p:anim calcmode="lin" valueType="num">
                                      <p:cBhvr>
                                        <p:cTn id="42" dur="400" fill="hold"/>
                                        <p:tgtEl>
                                          <p:spTgt spid="6146"/>
                                        </p:tgtEl>
                                        <p:attrNameLst>
                                          <p:attrName>ppt_x</p:attrName>
                                        </p:attrNameLst>
                                      </p:cBhvr>
                                      <p:tavLst>
                                        <p:tav tm="0">
                                          <p:val>
                                            <p:strVal val="#ppt_x"/>
                                          </p:val>
                                        </p:tav>
                                        <p:tav tm="100000">
                                          <p:val>
                                            <p:strVal val="#ppt_x"/>
                                          </p:val>
                                        </p:tav>
                                      </p:tavLst>
                                    </p:anim>
                                    <p:anim calcmode="lin" valueType="num">
                                      <p:cBhvr>
                                        <p:cTn id="43" dur="400" fill="hold"/>
                                        <p:tgtEl>
                                          <p:spTgt spid="6146"/>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61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61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1.bp.blogspot.com/-JXeU3Lfq1g8/T070nDzwk7I/AAAAAAAAHqI/k-8_eW6wMq0/s1600/fondos+colores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rot="21122921">
            <a:off x="263599" y="1682211"/>
            <a:ext cx="8183880" cy="1784504"/>
          </a:xfrm>
        </p:spPr>
        <p:style>
          <a:lnRef idx="2">
            <a:schemeClr val="accent5">
              <a:shade val="50000"/>
            </a:schemeClr>
          </a:lnRef>
          <a:fillRef idx="1">
            <a:schemeClr val="accent5"/>
          </a:fillRef>
          <a:effectRef idx="0">
            <a:schemeClr val="accent5"/>
          </a:effectRef>
          <a:fontRef idx="minor">
            <a:schemeClr val="lt1"/>
          </a:fontRef>
        </p:style>
        <p:txBody>
          <a:bodyPr/>
          <a:lstStyle/>
          <a:p>
            <a:r>
              <a:rPr lang="es-ES" dirty="0" smtClean="0"/>
              <a:t>Es un tipo de archivo contenedor de vídeo y audio bajo el estándar MPEG-4. También se denominan MP4 a los reproductores capaces de reproducir vídeo y audio.</a:t>
            </a:r>
            <a:endParaRPr lang="es-ES" dirty="0"/>
          </a:p>
        </p:txBody>
      </p:sp>
      <p:sp>
        <p:nvSpPr>
          <p:cNvPr id="4" name="3 CuadroTexto"/>
          <p:cNvSpPr txBox="1"/>
          <p:nvPr/>
        </p:nvSpPr>
        <p:spPr>
          <a:xfrm rot="427218">
            <a:off x="3734220" y="3282692"/>
            <a:ext cx="4800026" cy="30469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S" sz="2400" dirty="0"/>
              <a:t>La extensión m4a ha sido popularizada por Apple quien inició el uso de la extensión “.m4a” en su software “</a:t>
            </a:r>
            <a:r>
              <a:rPr lang="es-ES" sz="2400" dirty="0" err="1"/>
              <a:t>iTunes</a:t>
            </a:r>
            <a:r>
              <a:rPr lang="es-ES" sz="2400" dirty="0"/>
              <a:t>” y en sus populares reproductores de audio “</a:t>
            </a:r>
            <a:r>
              <a:rPr lang="es-ES" sz="2400" dirty="0" err="1"/>
              <a:t>iPod</a:t>
            </a:r>
            <a:r>
              <a:rPr lang="es-ES" sz="2400" dirty="0"/>
              <a:t>” para distinguir entre archivos MPEG-4 de audio y video.</a:t>
            </a:r>
          </a:p>
        </p:txBody>
      </p:sp>
      <p:pic>
        <p:nvPicPr>
          <p:cNvPr id="5122" name="Picture 2" descr="http://t2.gstatic.com/images?q=tbn:ANd9GcT3V2kWwTZ5fLhxxC_t1OwETn0J9NHNJXIXUcHn7Ezy10zUh_TDJQ"/>
          <p:cNvPicPr>
            <a:picLocks noChangeAspect="1" noChangeArrowheads="1"/>
          </p:cNvPicPr>
          <p:nvPr/>
        </p:nvPicPr>
        <p:blipFill>
          <a:blip r:embed="rId3" cstate="print"/>
          <a:srcRect b="67045"/>
          <a:stretch>
            <a:fillRect/>
          </a:stretch>
        </p:blipFill>
        <p:spPr bwMode="auto">
          <a:xfrm>
            <a:off x="539552" y="260648"/>
            <a:ext cx="3168352" cy="1296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anim calcmode="lin" valueType="num">
                                      <p:cBhvr>
                                        <p:cTn id="2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 calcmode="lin" valueType="num">
                                      <p:cBhvr>
                                        <p:cTn id="28" dur="500" fill="hold"/>
                                        <p:tgtEl>
                                          <p:spTgt spid="5122"/>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5122"/>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5122"/>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0.8|20.7|1.3"/>
</p:tagLst>
</file>

<file path=ppt/tags/tag2.xml><?xml version="1.0" encoding="utf-8"?>
<p:tagLst xmlns:a="http://schemas.openxmlformats.org/drawingml/2006/main" xmlns:r="http://schemas.openxmlformats.org/officeDocument/2006/relationships" xmlns:p="http://schemas.openxmlformats.org/presentationml/2006/main">
  <p:tag name="TIMING" val="|0.7|1.6|1.8|1.4"/>
</p:tagLst>
</file>

<file path=ppt/tags/tag3.xml><?xml version="1.0" encoding="utf-8"?>
<p:tagLst xmlns:a="http://schemas.openxmlformats.org/drawingml/2006/main" xmlns:r="http://schemas.openxmlformats.org/officeDocument/2006/relationships" xmlns:p="http://schemas.openxmlformats.org/presentationml/2006/main">
  <p:tag name="TIMING" val="|1.8|1.2|3.2|1.4|2.6|1.6"/>
</p:tagLst>
</file>

<file path=ppt/tags/tag4.xml><?xml version="1.0" encoding="utf-8"?>
<p:tagLst xmlns:a="http://schemas.openxmlformats.org/drawingml/2006/main" xmlns:r="http://schemas.openxmlformats.org/officeDocument/2006/relationships" xmlns:p="http://schemas.openxmlformats.org/presentationml/2006/main">
  <p:tag name="TIMING" val="|1.7|2|1.3"/>
</p:tagLst>
</file>

<file path=ppt/tags/tag5.xml><?xml version="1.0" encoding="utf-8"?>
<p:tagLst xmlns:a="http://schemas.openxmlformats.org/drawingml/2006/main" xmlns:r="http://schemas.openxmlformats.org/officeDocument/2006/relationships" xmlns:p="http://schemas.openxmlformats.org/presentationml/2006/main">
  <p:tag name="TIMING" val="|0.6|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129</TotalTime>
  <Words>455</Words>
  <Application>Microsoft Office PowerPoint</Application>
  <PresentationFormat>Presentación en pantalla (4:3)</PresentationFormat>
  <Paragraphs>90</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Opulento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COMPUTO</dc:creator>
  <cp:lastModifiedBy>Terrazas</cp:lastModifiedBy>
  <cp:revision>13</cp:revision>
  <dcterms:created xsi:type="dcterms:W3CDTF">2013-02-06T17:43:41Z</dcterms:created>
  <dcterms:modified xsi:type="dcterms:W3CDTF">2013-02-12T01:39:35Z</dcterms:modified>
</cp:coreProperties>
</file>