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7A589-637D-4660-A41E-0B4DDA4022D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41346-259E-4794-8F5D-9CC02046C6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41346-259E-4794-8F5D-9CC02046C6CF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C0AEC8-34FD-4200-818B-D75BEC074D6D}" type="datetimeFigureOut">
              <a:rPr lang="es-ES" smtClean="0"/>
              <a:pPr/>
              <a:t>13/02/2013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AA52DC-D83F-48FC-94EF-2597CE41D2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Extensiones de video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Alumna</a:t>
            </a:r>
            <a:r>
              <a:rPr lang="es-MX" dirty="0" smtClean="0"/>
              <a:t>: Regina Cárdenas Hernández </a:t>
            </a:r>
          </a:p>
          <a:p>
            <a:r>
              <a:rPr lang="es-MX" dirty="0" smtClean="0"/>
              <a:t>2ºC #5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981200" y="1447800"/>
            <a:ext cx="4419600" cy="2362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 una d e un número de extensiones de archivo de audio y compresión de video MPEG-1 o MPEG-2</a:t>
            </a:r>
            <a:endParaRPr lang="es-MX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MPG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276213" y="3560062"/>
            <a:ext cx="2892574" cy="2746737"/>
          </a:xfrm>
          <a:prstGeom prst="teardrop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3">
                    <a:lumMod val="75000"/>
                  </a:schemeClr>
                </a:solidFill>
              </a:rPr>
              <a:t>    MPEG-1 Parte 2 video es raro hoy en día, y esta extensión se refiere típicamente a un flujo de programa MPEG o flujo de transporte MPEG </a:t>
            </a:r>
            <a:endParaRPr lang="es-ES" sz="17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 rot="429627">
            <a:off x="3393507" y="4582345"/>
            <a:ext cx="4120702" cy="2133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dirty="0" smtClean="0"/>
              <a:t>Media Player Classic Home Cinema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VLC Media Player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Elecard</a:t>
            </a:r>
            <a:r>
              <a:rPr lang="en-US" dirty="0" smtClean="0">
                <a:solidFill>
                  <a:schemeClr val="bg1"/>
                </a:solidFill>
              </a:rPr>
              <a:t> MPEG Player</a:t>
            </a:r>
            <a:endParaRPr lang="es-MX" dirty="0" smtClean="0">
              <a:solidFill>
                <a:schemeClr val="bg1"/>
              </a:solidFill>
            </a:endParaRP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3976597" y="3824197"/>
            <a:ext cx="2286000" cy="2286000"/>
          </a:xfrm>
          <a:prstGeom prst="diagStri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429000" y="4306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733800" y="2362200"/>
            <a:ext cx="4267200" cy="2438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smtClean="0">
                <a:solidFill>
                  <a:schemeClr val="tx1">
                    <a:lumMod val="85000"/>
                  </a:schemeClr>
                </a:solidFill>
              </a:rPr>
              <a:t>Es </a:t>
            </a:r>
            <a:r>
              <a:rPr lang="es-ES" sz="2200" dirty="0">
                <a:solidFill>
                  <a:schemeClr val="tx1">
                    <a:lumMod val="85000"/>
                  </a:schemeClr>
                </a:solidFill>
              </a:rPr>
              <a:t>un Contenedor Multimedia (no un códec) cuya función es contener el audio (normalmente en formato </a:t>
            </a:r>
            <a:r>
              <a:rPr lang="es-ES" sz="2200" dirty="0" err="1">
                <a:solidFill>
                  <a:schemeClr val="tx1">
                    <a:lumMod val="85000"/>
                  </a:schemeClr>
                </a:solidFill>
              </a:rPr>
              <a:t>Vorbis</a:t>
            </a:r>
            <a:r>
              <a:rPr lang="es-ES" sz="2200" dirty="0">
                <a:solidFill>
                  <a:schemeClr val="tx1">
                    <a:lumMod val="85000"/>
                  </a:schemeClr>
                </a:solidFill>
              </a:rPr>
              <a:t>), el vídeo (normalmente </a:t>
            </a:r>
            <a:r>
              <a:rPr lang="es-ES" sz="2200" dirty="0" err="1" smtClean="0">
                <a:solidFill>
                  <a:schemeClr val="tx1">
                    <a:lumMod val="85000"/>
                  </a:schemeClr>
                </a:solidFill>
              </a:rPr>
              <a:t>DivX</a:t>
            </a:r>
            <a:r>
              <a:rPr lang="es-ES" sz="2200" dirty="0" smtClean="0">
                <a:solidFill>
                  <a:schemeClr val="tx1">
                    <a:lumMod val="85000"/>
                  </a:schemeClr>
                </a:solidFill>
              </a:rPr>
              <a:t> o</a:t>
            </a:r>
            <a:r>
              <a:rPr lang="es-ES" sz="2200" dirty="0">
                <a:solidFill>
                  <a:schemeClr val="tx1">
                    <a:lumMod val="85000"/>
                  </a:schemeClr>
                </a:solidFill>
              </a:rPr>
              <a:t> </a:t>
            </a:r>
            <a:r>
              <a:rPr lang="es-ES" sz="2200" dirty="0" err="1">
                <a:solidFill>
                  <a:schemeClr val="tx1">
                    <a:lumMod val="85000"/>
                  </a:schemeClr>
                </a:solidFill>
              </a:rPr>
              <a:t>Xvid</a:t>
            </a:r>
            <a:r>
              <a:rPr lang="es-ES" sz="2200" dirty="0">
                <a:solidFill>
                  <a:schemeClr val="tx1">
                    <a:lumMod val="85000"/>
                  </a:schemeClr>
                </a:solidFill>
              </a:rPr>
              <a:t>) </a:t>
            </a:r>
            <a:r>
              <a:rPr lang="es-ES" sz="2200" dirty="0" smtClean="0">
                <a:solidFill>
                  <a:schemeClr val="tx1">
                    <a:lumMod val="85000"/>
                  </a:schemeClr>
                </a:solidFill>
              </a:rPr>
              <a:t>y subtítulos</a:t>
            </a:r>
            <a:r>
              <a:rPr lang="es-ES" sz="2200" dirty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es-MX" sz="2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OGM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409224" y="1512105"/>
            <a:ext cx="2731565" cy="2330509"/>
          </a:xfrm>
          <a:prstGeom prst="teardrop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accent3">
                    <a:lumMod val="75000"/>
                  </a:schemeClr>
                </a:solidFill>
              </a:rPr>
              <a:t>   U</a:t>
            </a:r>
            <a:r>
              <a:rPr lang="es-MX" sz="2000" dirty="0" smtClean="0">
                <a:solidFill>
                  <a:srgbClr val="FF0000"/>
                </a:solidFill>
              </a:rPr>
              <a:t>tiliza varios identificadores de formatos estandarizados (</a:t>
            </a:r>
            <a:r>
              <a:rPr lang="es-MX" sz="2000" dirty="0" err="1" smtClean="0">
                <a:solidFill>
                  <a:srgbClr val="FF0000"/>
                </a:solidFill>
              </a:rPr>
              <a:t>FourCC</a:t>
            </a:r>
            <a:r>
              <a:rPr lang="es-MX" sz="2000" dirty="0" smtClean="0">
                <a:solidFill>
                  <a:srgbClr val="FF0000"/>
                </a:solidFill>
              </a:rPr>
              <a:t>), audio, vídeo y texto.</a:t>
            </a:r>
            <a:endParaRPr lang="es-MX" sz="20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609600" y="4419600"/>
            <a:ext cx="2971800" cy="2362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Media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RockPlayer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Lite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AIMP</a:t>
            </a: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928597" y="3900397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81000" y="4419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Lágrima"/>
          <p:cNvSpPr/>
          <p:nvPr/>
        </p:nvSpPr>
        <p:spPr>
          <a:xfrm rot="254851">
            <a:off x="5904617" y="669012"/>
            <a:ext cx="1643856" cy="1065937"/>
          </a:xfrm>
          <a:prstGeom prst="teardrop">
            <a:avLst>
              <a:gd name="adj" fmla="val 68908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Siglas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 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Ogg Media</a:t>
            </a:r>
            <a:endParaRPr lang="es-ES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609600" y="1600200"/>
            <a:ext cx="6858000" cy="1828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Es un formato </a:t>
            </a:r>
            <a:r>
              <a:rPr lang="es-ES" sz="2800" dirty="0"/>
              <a:t>de video creado por la empresa </a:t>
            </a:r>
            <a:r>
              <a:rPr lang="es-ES" sz="2800" dirty="0" smtClean="0"/>
              <a:t>Real Media</a:t>
            </a:r>
            <a:r>
              <a:rPr lang="es-ES" sz="2800" dirty="0"/>
              <a:t>, que se ocupa mayormente en video streaming, es decir para sitios de </a:t>
            </a:r>
            <a:r>
              <a:rPr lang="es-ES" sz="2800" dirty="0" smtClean="0"/>
              <a:t>internet.</a:t>
            </a:r>
            <a:endParaRPr lang="es-MX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RM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941812" flipH="1">
            <a:off x="4890437" y="3915565"/>
            <a:ext cx="2848903" cy="2746737"/>
          </a:xfrm>
          <a:prstGeom prst="teardrop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s-ES" sz="1600" dirty="0" smtClean="0"/>
              <a:t>Real Networks </a:t>
            </a:r>
            <a:r>
              <a:rPr lang="es-ES" sz="1600" dirty="0"/>
              <a:t>empezó a ofrecer un formato de video llamado RealVideo. La combinación de los formatos de audio y video se llamó </a:t>
            </a:r>
            <a:r>
              <a:rPr lang="es-ES" sz="1600" dirty="0" smtClean="0"/>
              <a:t>Real Media </a:t>
            </a:r>
            <a:r>
              <a:rPr lang="es-ES" sz="1600" dirty="0"/>
              <a:t>y usa la extensión .rm</a:t>
            </a:r>
            <a:endParaRPr lang="es-ES" sz="17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990600" y="4343400"/>
            <a:ext cx="2286000" cy="1905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Real Media Player </a:t>
            </a: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1023834" y="3774752"/>
            <a:ext cx="2371932" cy="2375860"/>
          </a:xfrm>
          <a:prstGeom prst="diagStri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57200" y="4306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desde:</a:t>
            </a:r>
            <a:endParaRPr lang="es-E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52400" y="1447800"/>
            <a:ext cx="5791200" cy="2362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 un </a:t>
            </a:r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tipo de fichero contenido en los DVD-Video. Incluye el video, audio, subtítulos y menús en forma de </a:t>
            </a:r>
            <a:r>
              <a:rPr lang="es-ES" sz="28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stream</a:t>
            </a:r>
            <a:endParaRPr lang="es-MX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VOB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243948" y="3883757"/>
            <a:ext cx="3290738" cy="2746737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s-ES" sz="2000" dirty="0" smtClean="0">
                <a:solidFill>
                  <a:srgbClr val="0070C0"/>
                </a:solidFill>
              </a:rPr>
              <a:t>Los </a:t>
            </a:r>
            <a:r>
              <a:rPr lang="es-ES" sz="2000" dirty="0">
                <a:solidFill>
                  <a:srgbClr val="0070C0"/>
                </a:solidFill>
              </a:rPr>
              <a:t>ficheros VOB están codificados normalmente siguiendo el estándar MPEG-2.</a:t>
            </a: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5181600" y="4114800"/>
            <a:ext cx="2590800" cy="21336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DVD Video</a:t>
            </a: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5348197" y="3519397"/>
            <a:ext cx="2286000" cy="2286000"/>
          </a:xfrm>
          <a:prstGeom prst="diagStri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800600" y="4038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Lágrima"/>
          <p:cNvSpPr/>
          <p:nvPr/>
        </p:nvSpPr>
        <p:spPr>
          <a:xfrm rot="254851">
            <a:off x="6165559" y="277699"/>
            <a:ext cx="1911054" cy="1065937"/>
          </a:xfrm>
          <a:prstGeom prst="teardrop">
            <a:avLst>
              <a:gd name="adj" fmla="val 6890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Audio</a:t>
            </a:r>
          </a:p>
          <a:p>
            <a:pPr algn="ctr"/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</a:p>
          <a:p>
            <a:pPr algn="ctr"/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Subtítulos</a:t>
            </a:r>
            <a:endParaRPr lang="es-E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95600" y="4800600"/>
            <a:ext cx="51054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smtClean="0">
                <a:solidFill>
                  <a:schemeClr val="accent4">
                    <a:lumMod val="50000"/>
                  </a:schemeClr>
                </a:solidFill>
              </a:rPr>
              <a:t>Un </a:t>
            </a:r>
            <a:r>
              <a:rPr lang="es-ES" sz="2200" dirty="0">
                <a:solidFill>
                  <a:schemeClr val="accent4">
                    <a:lumMod val="50000"/>
                  </a:schemeClr>
                </a:solidFill>
              </a:rPr>
              <a:t>archivo con la extensión .WMV contiene a la vez datos de audio y video, comprimidos para poder ser difundidos en streaming, como con MPEG2 o </a:t>
            </a:r>
            <a:r>
              <a:rPr lang="es-ES" sz="2200" dirty="0" smtClean="0">
                <a:solidFill>
                  <a:schemeClr val="accent4">
                    <a:lumMod val="50000"/>
                  </a:schemeClr>
                </a:solidFill>
              </a:rPr>
              <a:t>MEPG4.</a:t>
            </a:r>
            <a:endParaRPr lang="es-MX" sz="2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7620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WMV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 flipH="1">
            <a:off x="4994689" y="1262794"/>
            <a:ext cx="2648619" cy="2610294"/>
          </a:xfrm>
          <a:prstGeom prst="teardrop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70C0"/>
                </a:solidFill>
              </a:rPr>
              <a:t>   </a:t>
            </a:r>
            <a:r>
              <a:rPr lang="es-ES" dirty="0" smtClean="0">
                <a:solidFill>
                  <a:srgbClr val="0070C0"/>
                </a:solidFill>
              </a:rPr>
              <a:t>El </a:t>
            </a:r>
            <a:r>
              <a:rPr lang="es-ES" dirty="0">
                <a:solidFill>
                  <a:srgbClr val="0070C0"/>
                </a:solidFill>
              </a:rPr>
              <a:t>vídeo a menudo se combina con sonido en formato Windows Media Audio.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76200" y="2133600"/>
            <a:ext cx="3657600" cy="2819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BS. Player</a:t>
            </a:r>
          </a:p>
          <a:p>
            <a:pPr algn="ctr"/>
            <a:r>
              <a:rPr lang="es-MX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Mplayer</a:t>
            </a:r>
            <a:endParaRPr lang="es-MX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Windows Media Player </a:t>
            </a:r>
          </a:p>
          <a:p>
            <a:pPr algn="ctr"/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(Windows y Macintosh)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678222" y="1230979"/>
            <a:ext cx="2377356" cy="2483486"/>
          </a:xfrm>
          <a:prstGeom prst="diagStri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28600" y="17920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desde:</a:t>
            </a:r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9 Lágrima"/>
          <p:cNvSpPr/>
          <p:nvPr/>
        </p:nvSpPr>
        <p:spPr>
          <a:xfrm rot="20950658">
            <a:off x="237802" y="145398"/>
            <a:ext cx="1649693" cy="1065937"/>
          </a:xfrm>
          <a:prstGeom prst="teardrop">
            <a:avLst>
              <a:gd name="adj" fmla="val 68908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Windows Media Video</a:t>
            </a:r>
            <a:endParaRPr lang="es-E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33400" y="1524000"/>
            <a:ext cx="71628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2800" dirty="0" smtClean="0">
                <a:solidFill>
                  <a:schemeClr val="accent3">
                    <a:lumMod val="75000"/>
                  </a:schemeClr>
                </a:solidFill>
              </a:rPr>
              <a:t>Es un formato contenedor usado por teléfonos móviles.</a:t>
            </a:r>
            <a:endParaRPr lang="es-ES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3gp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96258" y="2843246"/>
            <a:ext cx="2209800" cy="21336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Almacena información de medios múltiples (audio y video)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4191000" y="3124200"/>
            <a:ext cx="3733800" cy="3581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edia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Totem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Media Player Classic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The KMPlayer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QuickTime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RealPlayer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GOM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Windows Media Player (A partir de la versión 12)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>
            <a:off x="3505200" y="2819400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 rot="18825695">
            <a:off x="2664799" y="3452126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MX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desde:</a:t>
            </a:r>
            <a:endParaRPr lang="es-E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33400" y="1524000"/>
            <a:ext cx="71628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2800" smtClean="0">
                <a:solidFill>
                  <a:schemeClr val="accent4">
                    <a:lumMod val="50000"/>
                  </a:schemeClr>
                </a:solidFill>
              </a:rPr>
              <a:t>Es</a:t>
            </a:r>
            <a:r>
              <a:rPr lang="es-ES" sz="280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ES" sz="2800" dirty="0" smtClean="0">
                <a:solidFill>
                  <a:schemeClr val="accent4">
                    <a:lumMod val="50000"/>
                  </a:schemeClr>
                </a:solidFill>
              </a:rPr>
              <a:t>un formato contenedor de audio y video lanzado por Microsoft en 1992.</a:t>
            </a:r>
          </a:p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AVI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153388" y="3672759"/>
            <a:ext cx="4450481" cy="2751662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Permite almacenar simultáneamente un flujo de datos de video y varios flujos de audio. El audio y el video contenidos en el AVI pueden estar en cualquier formato, por eso se le considera un formato contenedor.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5334000" y="3810000"/>
            <a:ext cx="2819400" cy="2667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edia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Winamp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Windows Media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RealPlayer</a:t>
            </a:r>
          </a:p>
        </p:txBody>
      </p:sp>
      <p:sp>
        <p:nvSpPr>
          <p:cNvPr id="8" name="7 Franja diagonal"/>
          <p:cNvSpPr/>
          <p:nvPr/>
        </p:nvSpPr>
        <p:spPr>
          <a:xfrm>
            <a:off x="4800600" y="3276600"/>
            <a:ext cx="2286000" cy="2286000"/>
          </a:xfrm>
          <a:prstGeom prst="diagStri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 rot="18825695">
            <a:off x="3964600" y="3902544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MX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desde:</a:t>
            </a:r>
            <a:endParaRPr lang="es-E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52400" y="1524000"/>
            <a:ext cx="7848600" cy="1447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s </a:t>
            </a:r>
            <a:r>
              <a:rPr lang="es-ES" sz="2800" dirty="0">
                <a:solidFill>
                  <a:schemeClr val="accent6">
                    <a:lumMod val="75000"/>
                  </a:schemeClr>
                </a:solidFill>
              </a:rPr>
              <a:t>un formato de vídeo que funciona sobre los 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sistemas operativos Windows, </a:t>
            </a:r>
            <a:r>
              <a:rPr lang="es-ES" sz="2800" dirty="0" err="1" smtClean="0">
                <a:solidFill>
                  <a:schemeClr val="accent6">
                    <a:lumMod val="75000"/>
                  </a:schemeClr>
                </a:solidFill>
              </a:rPr>
              <a:t>MacOS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 y GNU/Linux</a:t>
            </a:r>
            <a:r>
              <a:rPr lang="es-ES" sz="28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actuales.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</a:t>
            </a:r>
            <a:r>
              <a:rPr lang="es-MX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DivX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4885714" y="3498284"/>
            <a:ext cx="3208646" cy="3002568"/>
          </a:xfrm>
          <a:prstGeom prst="teardrop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   Combinado </a:t>
            </a:r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con la compresión de audio MP3, consigue una alta calidad de imagen superior a la del VHS con un caudal inferior a 1 </a:t>
            </a:r>
            <a:r>
              <a:rPr lang="es-ES" b="1" dirty="0" err="1">
                <a:solidFill>
                  <a:schemeClr val="accent3">
                    <a:lumMod val="75000"/>
                  </a:schemeClr>
                </a:solidFill>
              </a:rPr>
              <a:t>Mbit</a:t>
            </a:r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/s.</a:t>
            </a:r>
          </a:p>
        </p:txBody>
      </p:sp>
      <p:sp>
        <p:nvSpPr>
          <p:cNvPr id="6" name="5 Elipse"/>
          <p:cNvSpPr/>
          <p:nvPr/>
        </p:nvSpPr>
        <p:spPr>
          <a:xfrm>
            <a:off x="762000" y="4114800"/>
            <a:ext cx="2819400" cy="1981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DivX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Plus Player</a:t>
            </a:r>
          </a:p>
        </p:txBody>
      </p:sp>
      <p:sp>
        <p:nvSpPr>
          <p:cNvPr id="8" name="7 Franja diagonal"/>
          <p:cNvSpPr/>
          <p:nvPr/>
        </p:nvSpPr>
        <p:spPr>
          <a:xfrm rot="2561224">
            <a:off x="1005529" y="3672529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57200" y="41542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desde:</a:t>
            </a:r>
            <a:endParaRPr lang="es-E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810000" y="1752600"/>
            <a:ext cx="4191000" cy="1828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 un formato contenedor propietario usado para transmitir video por Internet.</a:t>
            </a:r>
            <a:endParaRPr lang="es-MX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FLV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4543534" y="3982739"/>
            <a:ext cx="2839097" cy="2746737"/>
          </a:xfrm>
          <a:prstGeom prst="teardrop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3">
                    <a:lumMod val="75000"/>
                  </a:schemeClr>
                </a:solidFill>
              </a:rPr>
              <a:t>   Combinado </a:t>
            </a:r>
            <a:r>
              <a:rPr lang="es-ES" sz="1700" b="1" dirty="0">
                <a:solidFill>
                  <a:schemeClr val="accent3">
                    <a:lumMod val="75000"/>
                  </a:schemeClr>
                </a:solidFill>
              </a:rPr>
              <a:t>con la compresión de audio MP3, consigue una alta calidad de imagen superior a la del VHS con un caudal inferior a 1 </a:t>
            </a:r>
            <a:r>
              <a:rPr lang="es-ES" sz="1700" b="1" dirty="0" err="1">
                <a:solidFill>
                  <a:schemeClr val="accent3">
                    <a:lumMod val="75000"/>
                  </a:schemeClr>
                </a:solidFill>
              </a:rPr>
              <a:t>Mbit</a:t>
            </a:r>
            <a:r>
              <a:rPr lang="es-ES" sz="1700" b="1" dirty="0">
                <a:solidFill>
                  <a:schemeClr val="accent3">
                    <a:lumMod val="75000"/>
                  </a:schemeClr>
                </a:solidFill>
              </a:rPr>
              <a:t>/s.</a:t>
            </a:r>
          </a:p>
        </p:txBody>
      </p:sp>
      <p:sp>
        <p:nvSpPr>
          <p:cNvPr id="6" name="5 Elipse"/>
          <p:cNvSpPr/>
          <p:nvPr/>
        </p:nvSpPr>
        <p:spPr>
          <a:xfrm>
            <a:off x="0" y="1828800"/>
            <a:ext cx="3733800" cy="4953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Flash Video Player 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FLV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BitComet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GOM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Mplayer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Kaffeine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RealPlayer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media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Xine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Winamp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SWF &amp; FLV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JetAudio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Windows Media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BS.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Ares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Galaxy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JavaFX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595403" y="1004797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1524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Lágrima"/>
          <p:cNvSpPr/>
          <p:nvPr/>
        </p:nvSpPr>
        <p:spPr>
          <a:xfrm rot="254851">
            <a:off x="6362386" y="196505"/>
            <a:ext cx="1230512" cy="1065937"/>
          </a:xfrm>
          <a:prstGeom prst="teardrop">
            <a:avLst>
              <a:gd name="adj" fmla="val 6890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 Video</a:t>
            </a:r>
            <a:endParaRPr lang="es-E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810000" y="1295400"/>
            <a:ext cx="4191000" cy="5334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 un formato de archivo de video desarrollado por Apple y está muy cerca al formato MP4. Las diferencias son la protección de copia DRM </a:t>
            </a:r>
            <a:r>
              <a:rPr lang="es-MX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ocpional</a:t>
            </a:r>
            <a:r>
              <a:rPr lang="es-MX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de Apple y el tratamiento de AC3 (Dolby Digital) de audio.</a:t>
            </a:r>
            <a:endParaRPr lang="es-MX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M4V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274320" y="2549435"/>
            <a:ext cx="2971800" cy="36576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Media Player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Classics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RealPlayer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Media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Mplayer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DivX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Plus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Nero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Showtime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webOS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623797" y="1995397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6200" y="24778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28600" y="1371600"/>
            <a:ext cx="4953000" cy="2209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err="1" smtClean="0">
                <a:solidFill>
                  <a:schemeClr val="accent3">
                    <a:lumMod val="75000"/>
                  </a:schemeClr>
                </a:solidFill>
              </a:rPr>
              <a:t>Matroska</a:t>
            </a:r>
            <a:r>
              <a:rPr lang="es-ES" sz="2000" dirty="0" smtClean="0">
                <a:solidFill>
                  <a:schemeClr val="accent3">
                    <a:lumMod val="75000"/>
                  </a:schemeClr>
                </a:solidFill>
              </a:rPr>
              <a:t> es un formato contenedor estándar abierto, un archivo informático que puede contener un número ilimitado de vídeo, audio, imagen o pistas de subtítulos dentro de un solo archivo.</a:t>
            </a:r>
            <a:endParaRPr lang="es-MX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MKV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123719" y="3978243"/>
            <a:ext cx="2933837" cy="2746737"/>
          </a:xfrm>
          <a:prstGeom prst="teardrop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rgbClr val="FFFF00"/>
                </a:solidFill>
              </a:rPr>
              <a:t> </a:t>
            </a:r>
            <a:r>
              <a:rPr lang="es-ES" sz="1600" dirty="0" smtClean="0">
                <a:solidFill>
                  <a:srgbClr val="FFFF00"/>
                </a:solidFill>
              </a:rPr>
              <a:t>Su intención es la de servir como un formato universal para el almacenamiento de contenidos audiovisuales comunes, como películas o programas de televisión.</a:t>
            </a:r>
            <a:endParaRPr lang="es-ES" sz="1700" b="1" dirty="0">
              <a:solidFill>
                <a:srgbClr val="FFFF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5105400" y="1676400"/>
            <a:ext cx="3657600" cy="502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AlShow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Avidemux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BS. Player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Core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Media Player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Kaffeine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Mplayer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MediaPortal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Chameleo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Mezzmo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MythTV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Xilisoft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Boxee</a:t>
            </a: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Winamp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</a:rPr>
              <a:t>Vuze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5652997" y="1080997"/>
            <a:ext cx="2286000" cy="2286000"/>
          </a:xfrm>
          <a:prstGeom prst="diagStri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29200" y="1600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200400" y="4191000"/>
            <a:ext cx="1524000" cy="2209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Es totalmente abierto; software libre.</a:t>
            </a: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11 Almacenamiento de acceso secuencial"/>
          <p:cNvSpPr/>
          <p:nvPr/>
        </p:nvSpPr>
        <p:spPr>
          <a:xfrm rot="1010847" flipH="1">
            <a:off x="7696200" y="5334000"/>
            <a:ext cx="1219200" cy="990600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accent4">
                    <a:lumMod val="75000"/>
                  </a:schemeClr>
                </a:solidFill>
              </a:rPr>
              <a:t>Entre otros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28600" y="1600200"/>
            <a:ext cx="4648200" cy="2514600"/>
          </a:xfrm>
          <a:prstGeom prst="roundRect">
            <a:avLst>
              <a:gd name="adj" fmla="val 1510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accent5">
                    <a:lumMod val="50000"/>
                  </a:schemeClr>
                </a:solidFill>
              </a:rPr>
              <a:t>Es una multiplataforma y en sus versiones más recientes permite interactuar con películas en 3D y realidad virtual.</a:t>
            </a:r>
            <a:endParaRPr lang="es-MX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MOV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5412898" y="1542219"/>
            <a:ext cx="2073504" cy="1761257"/>
          </a:xfrm>
          <a:prstGeom prst="teardrop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3">
                    <a:lumMod val="75000"/>
                  </a:schemeClr>
                </a:solidFill>
              </a:rPr>
              <a:t>   Formato de archivo informático.</a:t>
            </a:r>
          </a:p>
          <a:p>
            <a:pPr algn="ctr"/>
            <a:r>
              <a:rPr lang="es-MX" sz="1700" b="1" dirty="0" smtClean="0">
                <a:solidFill>
                  <a:schemeClr val="accent3">
                    <a:lumMod val="75000"/>
                  </a:schemeClr>
                </a:solidFill>
              </a:rPr>
              <a:t>Creado por Apple</a:t>
            </a:r>
            <a:endParaRPr lang="es-ES" sz="17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5105400" y="3733800"/>
            <a:ext cx="2362200" cy="2667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QuickTime</a:t>
            </a: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5043397" y="3366997"/>
            <a:ext cx="2286000" cy="2286000"/>
          </a:xfrm>
          <a:prstGeom prst="diagStri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495800" y="3810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desde:</a:t>
            </a:r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8 Lágrima"/>
          <p:cNvSpPr/>
          <p:nvPr/>
        </p:nvSpPr>
        <p:spPr>
          <a:xfrm rot="254851">
            <a:off x="6362386" y="196505"/>
            <a:ext cx="1230512" cy="1065937"/>
          </a:xfrm>
          <a:prstGeom prst="teardrop">
            <a:avLst>
              <a:gd name="adj" fmla="val 68908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QuickTime </a:t>
            </a:r>
            <a:r>
              <a:rPr lang="es-MX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Movie</a:t>
            </a:r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038600" y="1828800"/>
            <a:ext cx="3429000" cy="3200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Es un dispositivo que almacena, organiza y reproduce archivos de video, audio e imágenes.</a:t>
            </a:r>
            <a:r>
              <a:rPr lang="es-ES" dirty="0" smtClean="0"/>
              <a:t> </a:t>
            </a:r>
            <a:endParaRPr lang="es-MX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Extensión MP4</a:t>
            </a:r>
            <a:endParaRPr lang="es-ES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Lágrima"/>
          <p:cNvSpPr/>
          <p:nvPr/>
        </p:nvSpPr>
        <p:spPr>
          <a:xfrm rot="21273246">
            <a:off x="1164461" y="4595469"/>
            <a:ext cx="2203294" cy="2162859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>En ocasiones, estos equipos pueden soportar otros formatos de audio y video</a:t>
            </a:r>
            <a:endParaRPr lang="es-ES" sz="1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28600" y="1828800"/>
            <a:ext cx="3276600" cy="25146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VLC Media Player</a:t>
            </a: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Reproductores MP4 Media Player</a:t>
            </a:r>
          </a:p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MX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Franja diagonal"/>
          <p:cNvSpPr/>
          <p:nvPr/>
        </p:nvSpPr>
        <p:spPr>
          <a:xfrm rot="2526883">
            <a:off x="595403" y="1004797"/>
            <a:ext cx="2286000" cy="2286000"/>
          </a:xfrm>
          <a:prstGeom prst="diagStri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1524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 puede reproducir </a:t>
            </a:r>
          </a:p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desde:</a:t>
            </a: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Lágrima"/>
          <p:cNvSpPr/>
          <p:nvPr/>
        </p:nvSpPr>
        <p:spPr>
          <a:xfrm rot="254851">
            <a:off x="5536073" y="89280"/>
            <a:ext cx="2463949" cy="1432740"/>
          </a:xfrm>
          <a:prstGeom prst="teardrop">
            <a:avLst>
              <a:gd name="adj" fmla="val 6890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Reproductor Multimedia Digital</a:t>
            </a:r>
            <a:endParaRPr lang="es-E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Personalizado 8">
      <a:dk1>
        <a:srgbClr val="FFFFFF"/>
      </a:dk1>
      <a:lt1>
        <a:srgbClr val="D3EAF1"/>
      </a:lt1>
      <a:dk2>
        <a:srgbClr val="FFFFFF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396</TotalTime>
  <Words>612</Words>
  <Application>Microsoft Office PowerPoint</Application>
  <PresentationFormat>Presentación en pantalla (4:3)</PresentationFormat>
  <Paragraphs>185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Opulento</vt:lpstr>
      <vt:lpstr>Extensiones de video</vt:lpstr>
      <vt:lpstr>Extensión 3gp</vt:lpstr>
      <vt:lpstr>Extensión AVI</vt:lpstr>
      <vt:lpstr>Extensión DivX</vt:lpstr>
      <vt:lpstr>Extensión FLV</vt:lpstr>
      <vt:lpstr>Extensión M4V</vt:lpstr>
      <vt:lpstr>Extensión MKV</vt:lpstr>
      <vt:lpstr>Extensión MOV</vt:lpstr>
      <vt:lpstr>Extensión MP4</vt:lpstr>
      <vt:lpstr>Extensión MPG</vt:lpstr>
      <vt:lpstr>Extensión OGM</vt:lpstr>
      <vt:lpstr>Extensión RM</vt:lpstr>
      <vt:lpstr>Extensión VOB</vt:lpstr>
      <vt:lpstr>Extensión WMV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Reggy</dc:creator>
  <cp:lastModifiedBy>Reggy</cp:lastModifiedBy>
  <cp:revision>5</cp:revision>
  <dcterms:created xsi:type="dcterms:W3CDTF">2013-02-13T00:02:58Z</dcterms:created>
  <dcterms:modified xsi:type="dcterms:W3CDTF">2013-02-14T04:29:10Z</dcterms:modified>
</cp:coreProperties>
</file>