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168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236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783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211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275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411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873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6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0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547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774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C22CB-EC8D-4135-8987-FAA183DE9C39}" type="datetimeFigureOut">
              <a:rPr lang="es-MX" smtClean="0"/>
              <a:t>09/02/2013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4B108-7450-4D51-8F10-8EFBF32FE7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035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egsa.com.ar/Dic/video%20fluyente.php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://www.alegsa.com.ar/Dic/extension.php" TargetMode="External"/><Relationship Id="rId7" Type="http://schemas.openxmlformats.org/officeDocument/2006/relationships/hyperlink" Target="http://www.alegsa.com.ar/Dic/mpeg.php" TargetMode="External"/><Relationship Id="rId12" Type="http://schemas.openxmlformats.org/officeDocument/2006/relationships/hyperlink" Target="http://www.alegsa.com.ar/Dic/amv.php" TargetMode="External"/><Relationship Id="rId2" Type="http://schemas.openxmlformats.org/officeDocument/2006/relationships/hyperlink" Target="http://www.alegsa.com.ar/Dic/formato%20de%20compresion%20multimedia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egsa.com.ar/Dic/audio%20digital.php" TargetMode="External"/><Relationship Id="rId11" Type="http://schemas.openxmlformats.org/officeDocument/2006/relationships/hyperlink" Target="http://www.alegsa.com.ar/Dic/mp3.php" TargetMode="External"/><Relationship Id="rId5" Type="http://schemas.openxmlformats.org/officeDocument/2006/relationships/hyperlink" Target="http://www.alegsa.com.ar/Dic/video.php" TargetMode="External"/><Relationship Id="rId10" Type="http://schemas.openxmlformats.org/officeDocument/2006/relationships/hyperlink" Target="http://www.alegsa.com.ar/Dic/reproductor%20MP4.php" TargetMode="External"/><Relationship Id="rId4" Type="http://schemas.openxmlformats.org/officeDocument/2006/relationships/hyperlink" Target="http://www.alegsa.com.ar/Dic/mp4%20extension.php" TargetMode="External"/><Relationship Id="rId9" Type="http://schemas.openxmlformats.org/officeDocument/2006/relationships/hyperlink" Target="http://www.alegsa.com.ar/Dic/internet.php" TargetMode="External"/><Relationship Id="rId1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es.wikipedia.org/wiki/Streaming" TargetMode="External"/><Relationship Id="rId7" Type="http://schemas.openxmlformats.org/officeDocument/2006/relationships/hyperlink" Target="http://es.wikipedia.org/w/index.php?title=Fichero_BUP&amp;action=edit&amp;redlink=1" TargetMode="External"/><Relationship Id="rId2" Type="http://schemas.openxmlformats.org/officeDocument/2006/relationships/hyperlink" Target="http://es.wikipedia.org/wiki/DV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/index.php?title=Fichero_IFO&amp;action=edit&amp;redlink=1" TargetMode="External"/><Relationship Id="rId5" Type="http://schemas.openxmlformats.org/officeDocument/2006/relationships/hyperlink" Target="http://es.wikipedia.org/wiki/DVD_plus_R" TargetMode="External"/><Relationship Id="rId4" Type="http://schemas.openxmlformats.org/officeDocument/2006/relationships/hyperlink" Target="http://es.wikipedia.org/wiki/MPEG-2" TargetMode="External"/><Relationship Id="rId9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alegsa.com.ar/Dic/compresion.php" TargetMode="External"/><Relationship Id="rId7" Type="http://schemas.openxmlformats.org/officeDocument/2006/relationships/hyperlink" Target="http://www.alegsa.com.ar/Dic/extension.php" TargetMode="External"/><Relationship Id="rId2" Type="http://schemas.openxmlformats.org/officeDocument/2006/relationships/hyperlink" Target="http://www.alegsa.com.ar/Dic/algoritmo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egsa.com.ar/Dic/version.php" TargetMode="External"/><Relationship Id="rId5" Type="http://schemas.openxmlformats.org/officeDocument/2006/relationships/hyperlink" Target="http://www.alegsa.com.ar/Dic/wma.php" TargetMode="External"/><Relationship Id="rId4" Type="http://schemas.openxmlformats.org/officeDocument/2006/relationships/hyperlink" Target="http://www.alegsa.com.ar/Dic/microsoft.php" TargetMode="External"/><Relationship Id="rId9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DivX" TargetMode="External"/><Relationship Id="rId13" Type="http://schemas.microsoft.com/office/2007/relationships/hdphoto" Target="../media/hdphoto3.wdp"/><Relationship Id="rId3" Type="http://schemas.openxmlformats.org/officeDocument/2006/relationships/hyperlink" Target="http://es.wikipedia.org/wiki/Audio" TargetMode="External"/><Relationship Id="rId7" Type="http://schemas.openxmlformats.org/officeDocument/2006/relationships/hyperlink" Target="http://es.wikipedia.org/wiki/AC3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://es.wikipedia.org/wiki/Formato_contened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C%C3%B3dec" TargetMode="External"/><Relationship Id="rId11" Type="http://schemas.openxmlformats.org/officeDocument/2006/relationships/hyperlink" Target="http://es.wikipedia.org/wiki/Formato_de_almacenamiento" TargetMode="External"/><Relationship Id="rId5" Type="http://schemas.openxmlformats.org/officeDocument/2006/relationships/hyperlink" Target="http://es.wikipedia.org/wiki/Microsoft" TargetMode="External"/><Relationship Id="rId10" Type="http://schemas.openxmlformats.org/officeDocument/2006/relationships/hyperlink" Target="http://es.wikipedia.org/wiki/Xvid" TargetMode="External"/><Relationship Id="rId4" Type="http://schemas.openxmlformats.org/officeDocument/2006/relationships/hyperlink" Target="http://es.wikipedia.org/wiki/Video" TargetMode="External"/><Relationship Id="rId9" Type="http://schemas.openxmlformats.org/officeDocument/2006/relationships/hyperlink" Target="http://es.wikipedia.org/wiki/MP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Formato_de_almacenamiento" TargetMode="External"/><Relationship Id="rId13" Type="http://schemas.openxmlformats.org/officeDocument/2006/relationships/hyperlink" Target="http://es.wikipedia.org/wiki/MP3" TargetMode="External"/><Relationship Id="rId3" Type="http://schemas.openxmlformats.org/officeDocument/2006/relationships/hyperlink" Target="http://es.wikipedia.org/wiki/DivX,_Inc." TargetMode="External"/><Relationship Id="rId7" Type="http://schemas.openxmlformats.org/officeDocument/2006/relationships/hyperlink" Target="http://es.wikipedia.org/wiki/V%C3%ADdeo" TargetMode="External"/><Relationship Id="rId12" Type="http://schemas.openxmlformats.org/officeDocument/2006/relationships/hyperlink" Target="http://es.wikipedia.org/wiki/GNU/Linux" TargetMode="External"/><Relationship Id="rId2" Type="http://schemas.openxmlformats.org/officeDocument/2006/relationships/hyperlink" Target="http://es.wikipedia.org/wiki/Software" TargetMode="External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C%C3%B3dec" TargetMode="External"/><Relationship Id="rId11" Type="http://schemas.openxmlformats.org/officeDocument/2006/relationships/hyperlink" Target="http://es.wikipedia.org/wiki/MacOS" TargetMode="External"/><Relationship Id="rId5" Type="http://schemas.openxmlformats.org/officeDocument/2006/relationships/hyperlink" Target="http://es.wikipedia.org/wiki/Mac_OS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://es.wikipedia.org/wiki/MPEG-4_Parte_2" TargetMode="External"/><Relationship Id="rId4" Type="http://schemas.openxmlformats.org/officeDocument/2006/relationships/hyperlink" Target="http://es.wikipedia.org/wiki/Microsoft_Windows" TargetMode="External"/><Relationship Id="rId9" Type="http://schemas.openxmlformats.org/officeDocument/2006/relationships/hyperlink" Target="http://es.wikipedia.org/wiki/Compresi%C3%B3n_de_datos" TargetMode="External"/><Relationship Id="rId14" Type="http://schemas.openxmlformats.org/officeDocument/2006/relationships/hyperlink" Target="http://es.wikipedia.org/wiki/VH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s.wikipedia.org/wiki/Adobe_Flas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egsa.com.ar/Dic/video%20fluyente.php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://www.alegsa.com.ar/Dic/extension.php" TargetMode="External"/><Relationship Id="rId7" Type="http://schemas.openxmlformats.org/officeDocument/2006/relationships/hyperlink" Target="http://www.alegsa.com.ar/Dic/mpeg.php" TargetMode="External"/><Relationship Id="rId12" Type="http://schemas.openxmlformats.org/officeDocument/2006/relationships/hyperlink" Target="http://www.alegsa.com.ar/Dic/amv.php" TargetMode="External"/><Relationship Id="rId2" Type="http://schemas.openxmlformats.org/officeDocument/2006/relationships/hyperlink" Target="http://www.alegsa.com.ar/Dic/formato%20de%20compresion%20multimedia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egsa.com.ar/Dic/audio%20digital.php" TargetMode="External"/><Relationship Id="rId11" Type="http://schemas.openxmlformats.org/officeDocument/2006/relationships/hyperlink" Target="http://www.alegsa.com.ar/Dic/mp3.php" TargetMode="External"/><Relationship Id="rId5" Type="http://schemas.openxmlformats.org/officeDocument/2006/relationships/hyperlink" Target="http://www.alegsa.com.ar/Dic/video.php" TargetMode="External"/><Relationship Id="rId10" Type="http://schemas.openxmlformats.org/officeDocument/2006/relationships/hyperlink" Target="http://www.alegsa.com.ar/Dic/reproductor%20MP4.php" TargetMode="External"/><Relationship Id="rId4" Type="http://schemas.openxmlformats.org/officeDocument/2006/relationships/hyperlink" Target="http://www.alegsa.com.ar/Dic/mp4%20extension.php" TargetMode="External"/><Relationship Id="rId9" Type="http://schemas.openxmlformats.org/officeDocument/2006/relationships/hyperlink" Target="http://www.alegsa.com.ar/Dic/internet.php" TargetMode="External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gsa.com.ar/Dic/extension.php" TargetMode="External"/><Relationship Id="rId7" Type="http://schemas.microsoft.com/office/2007/relationships/hdphoto" Target="../media/hdphoto6.wdp"/><Relationship Id="rId2" Type="http://schemas.openxmlformats.org/officeDocument/2006/relationships/hyperlink" Target="http://www.mastermagazine.info/termino/5979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alegsa.com.ar/Dic/quicktime.php" TargetMode="External"/><Relationship Id="rId4" Type="http://schemas.openxmlformats.org/officeDocument/2006/relationships/hyperlink" Target="http://www.alegsa.com.ar/Dic/formato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301165"/>
            <a:ext cx="7772400" cy="1470025"/>
          </a:xfrm>
        </p:spPr>
        <p:txBody>
          <a:bodyPr/>
          <a:lstStyle/>
          <a:p>
            <a:r>
              <a:rPr lang="es-MX" dirty="0" smtClean="0"/>
              <a:t>Escuela Normal de Educación Normal del Estado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7920880" cy="4154016"/>
          </a:xfrm>
        </p:spPr>
        <p:txBody>
          <a:bodyPr>
            <a:noAutofit/>
          </a:bodyPr>
          <a:lstStyle/>
          <a:p>
            <a:r>
              <a:rPr lang="es-MX" sz="4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Computación IV </a:t>
            </a:r>
          </a:p>
          <a:p>
            <a:r>
              <a:rPr lang="es-MX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Profesor. Luis Enrique Contreras García</a:t>
            </a:r>
          </a:p>
          <a:p>
            <a:r>
              <a:rPr lang="es-MX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EXTENSIONES DE VIDEO</a:t>
            </a:r>
            <a:endParaRPr lang="es-MX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MX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Alumna. Yaidi Belem Peña Mancillas</a:t>
            </a:r>
          </a:p>
          <a:p>
            <a:r>
              <a:rPr lang="es-MX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N° 26   2°D    </a:t>
            </a:r>
            <a:endParaRPr lang="es-MX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51" y="260648"/>
            <a:ext cx="226808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5776" y="0"/>
            <a:ext cx="6588224" cy="6858000"/>
          </a:xfrm>
        </p:spPr>
        <p:txBody>
          <a:bodyPr>
            <a:noAutofit/>
          </a:bodyPr>
          <a:lstStyle/>
          <a:p>
            <a:r>
              <a:rPr lang="es-MX" sz="1700" b="1" dirty="0"/>
              <a:t>MP4 o MPEG-4 </a:t>
            </a:r>
            <a:r>
              <a:rPr lang="es-MX" sz="1700" b="1" dirty="0"/>
              <a:t>Part</a:t>
            </a:r>
            <a:r>
              <a:rPr lang="es-MX" sz="1700" b="1" dirty="0"/>
              <a:t> 14, es un estándar de </a:t>
            </a:r>
            <a:r>
              <a:rPr lang="es-MX" sz="1700" b="1" dirty="0">
                <a:hlinkClick r:id="rId2"/>
              </a:rPr>
              <a:t>formato multimedia</a:t>
            </a:r>
            <a:r>
              <a:rPr lang="es-MX" sz="1700" b="1" dirty="0"/>
              <a:t> que es parte del MPEG-4. Formalmente llamado ISO/IEC 14496-14:2003. La </a:t>
            </a:r>
            <a:r>
              <a:rPr lang="es-MX" sz="1700" b="1" dirty="0">
                <a:hlinkClick r:id="rId3"/>
              </a:rPr>
              <a:t>extensión de archivo</a:t>
            </a:r>
            <a:r>
              <a:rPr lang="es-MX" sz="1700" b="1" dirty="0"/>
              <a:t> oficial es </a:t>
            </a:r>
            <a:r>
              <a:rPr lang="es-MX" sz="1700" b="1" dirty="0">
                <a:hlinkClick r:id="rId4"/>
              </a:rPr>
              <a:t>.mp4</a:t>
            </a:r>
            <a:r>
              <a:rPr lang="es-MX" sz="1700" b="1" dirty="0"/>
              <a:t>.</a:t>
            </a:r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/>
              <a:t>Se usa especialmente para el almacenamiento de </a:t>
            </a:r>
            <a:r>
              <a:rPr lang="es-MX" sz="1700" b="1" dirty="0">
                <a:hlinkClick r:id="rId5"/>
              </a:rPr>
              <a:t>video</a:t>
            </a:r>
            <a:r>
              <a:rPr lang="es-MX" sz="1700" b="1" dirty="0"/>
              <a:t> y </a:t>
            </a:r>
            <a:r>
              <a:rPr lang="es-MX" sz="1700" b="1" dirty="0">
                <a:hlinkClick r:id="rId6"/>
              </a:rPr>
              <a:t>audio digital</a:t>
            </a:r>
            <a:r>
              <a:rPr lang="es-MX" sz="1700" b="1" dirty="0"/>
              <a:t>, especialmente los definidos </a:t>
            </a:r>
            <a:r>
              <a:rPr lang="es-MX" sz="1700" b="1" dirty="0"/>
              <a:t>por</a:t>
            </a:r>
            <a:r>
              <a:rPr lang="es-MX" sz="1700" b="1" dirty="0">
                <a:hlinkClick r:id="rId7"/>
              </a:rPr>
              <a:t>MPEG</a:t>
            </a:r>
            <a:r>
              <a:rPr lang="es-MX" sz="1700" b="1" dirty="0"/>
              <a:t>, pero también puede almacenar otros datos como subtítulos e imágenes.</a:t>
            </a:r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/>
              <a:t>MP4 también permite </a:t>
            </a:r>
            <a:r>
              <a:rPr lang="es-MX" sz="1700" b="1" dirty="0">
                <a:hlinkClick r:id="rId8"/>
              </a:rPr>
              <a:t>video fluyente</a:t>
            </a:r>
            <a:r>
              <a:rPr lang="es-MX" sz="1700" b="1" dirty="0"/>
              <a:t> (</a:t>
            </a:r>
            <a:r>
              <a:rPr lang="es-MX" sz="1700" b="1" dirty="0"/>
              <a:t>streaming</a:t>
            </a:r>
            <a:r>
              <a:rPr lang="es-MX" sz="1700" b="1" dirty="0"/>
              <a:t>) por </a:t>
            </a:r>
            <a:r>
              <a:rPr lang="es-MX" sz="1700" b="1" dirty="0">
                <a:hlinkClick r:id="rId9"/>
              </a:rPr>
              <a:t>internet</a:t>
            </a:r>
            <a:r>
              <a:rPr lang="es-MX" sz="1700" b="1" dirty="0"/>
              <a:t>.</a:t>
            </a:r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/>
              <a:t>Algunos dispositivos publicitados como "</a:t>
            </a:r>
            <a:r>
              <a:rPr lang="es-MX" sz="1700" b="1" dirty="0">
                <a:hlinkClick r:id="rId10"/>
              </a:rPr>
              <a:t>reproductores de MP4</a:t>
            </a:r>
            <a:r>
              <a:rPr lang="es-MX" sz="1700" b="1" dirty="0"/>
              <a:t>", son simples reproductores de </a:t>
            </a:r>
            <a:r>
              <a:rPr lang="es-MX" sz="1700" b="1" dirty="0">
                <a:hlinkClick r:id="rId11"/>
              </a:rPr>
              <a:t>MP3</a:t>
            </a:r>
            <a:r>
              <a:rPr lang="es-MX" sz="1700" b="1" dirty="0"/>
              <a:t>que también pueden ejecutar videos </a:t>
            </a:r>
            <a:r>
              <a:rPr lang="es-MX" sz="1700" b="1" dirty="0">
                <a:hlinkClick r:id="rId12"/>
              </a:rPr>
              <a:t>AMV</a:t>
            </a:r>
            <a:r>
              <a:rPr lang="es-MX" sz="1700" b="1" dirty="0"/>
              <a:t> u otros formatos de video, pero no necesariamente ejecutan el formato MPEG-4 </a:t>
            </a:r>
            <a:r>
              <a:rPr lang="es-MX" sz="1700" b="1" dirty="0"/>
              <a:t>part</a:t>
            </a:r>
            <a:r>
              <a:rPr lang="es-MX" sz="1700" b="1" dirty="0"/>
              <a:t> 14</a:t>
            </a:r>
            <a:r>
              <a:rPr lang="es-MX" sz="1700" b="1" dirty="0" smtClean="0"/>
              <a:t>.</a:t>
            </a:r>
          </a:p>
          <a:p>
            <a:r>
              <a:rPr lang="es-MX" sz="1700" b="1" dirty="0"/>
              <a:t>La extensión m4a ha sido popularizada por Apple quien inició el uso de la extensión “.m4a” en su software “iTunes” y en sus populares reproductores de audio “iPod” para distinguir entre archivos MPEG-4 de audio y video. Actualmente la mayoría del software que soporta el estándar MPEG-4 reproduce archivos con la extensión “.m4a”. La mayoría de los archivos “.m4a” disponibles han sido creados usando el formato AAC (</a:t>
            </a:r>
            <a:r>
              <a:rPr lang="es-MX" sz="1700" b="1" dirty="0"/>
              <a:t>Advanced</a:t>
            </a:r>
            <a:r>
              <a:rPr lang="es-MX" sz="1700" b="1" dirty="0"/>
              <a:t> Audio </a:t>
            </a:r>
            <a:r>
              <a:rPr lang="es-MX" sz="1700" b="1" dirty="0"/>
              <a:t>Coding</a:t>
            </a:r>
            <a:r>
              <a:rPr lang="es-MX" sz="1700" b="1" dirty="0"/>
              <a:t>), pero otros archivos en formatos como “Apple </a:t>
            </a:r>
            <a:r>
              <a:rPr lang="es-MX" sz="1700" b="1" dirty="0"/>
              <a:t>Lossless</a:t>
            </a:r>
            <a:r>
              <a:rPr lang="es-MX" sz="1700" b="1" dirty="0"/>
              <a:t>” y “.mp3″ pueden ser incluidos en un archivo “.m4a”.</a:t>
            </a:r>
          </a:p>
        </p:txBody>
      </p:sp>
      <p:pic>
        <p:nvPicPr>
          <p:cNvPr id="4" name="Picture 2" descr="https://encrypted-tbn2.gstatic.com/images?q=tbn:ANd9GcT3V2kWwTZ5fLhxxC_t1OwETn0J9NHNJXIXUcHn7Ezy10zUh_TDJQ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78" b="95556" l="2759" r="100000">
                        <a14:foregroundMark x1="13103" y1="14444" x2="13103" y2="14444"/>
                        <a14:foregroundMark x1="12414" y1="22778" x2="12414" y2="22778"/>
                        <a14:foregroundMark x1="23448" y1="22222" x2="23448" y2="22222"/>
                        <a14:foregroundMark x1="22759" y1="15556" x2="22759" y2="15556"/>
                        <a14:foregroundMark x1="34483" y1="15556" x2="34483" y2="15556"/>
                        <a14:foregroundMark x1="41379" y1="16111" x2="41379" y2="16111"/>
                        <a14:foregroundMark x1="49655" y1="14444" x2="49655" y2="14444"/>
                        <a14:foregroundMark x1="51724" y1="20556" x2="51724" y2="20556"/>
                        <a14:foregroundMark x1="60000" y1="25556" x2="60000" y2="25556"/>
                        <a14:foregroundMark x1="58621" y1="16667" x2="58621" y2="16667"/>
                        <a14:foregroundMark x1="86207" y1="18889" x2="86207" y2="18889"/>
                        <a14:foregroundMark x1="85517" y1="10556" x2="85517" y2="10556"/>
                        <a14:foregroundMark x1="68276" y1="18333" x2="68276" y2="18333"/>
                        <a14:foregroundMark x1="20000" y1="84444" x2="20000" y2="84444"/>
                        <a14:foregroundMark x1="24138" y1="90000" x2="24138" y2="90000"/>
                        <a14:foregroundMark x1="25517" y1="85000" x2="25517" y2="85000"/>
                        <a14:foregroundMark x1="18621" y1="87778" x2="18621" y2="87778"/>
                        <a14:foregroundMark x1="31034" y1="90000" x2="31034" y2="90000"/>
                        <a14:foregroundMark x1="33793" y1="87222" x2="33793" y2="87222"/>
                        <a14:foregroundMark x1="29655" y1="86667" x2="29655" y2="86667"/>
                        <a14:foregroundMark x1="37241" y1="88889" x2="37241" y2="88889"/>
                        <a14:foregroundMark x1="37241" y1="82778" x2="37241" y2="82778"/>
                        <a14:foregroundMark x1="42759" y1="85000" x2="42759" y2="85000"/>
                        <a14:foregroundMark x1="44138" y1="90000" x2="44138" y2="90000"/>
                        <a14:foregroundMark x1="41379" y1="87778" x2="41379" y2="87778"/>
                        <a14:foregroundMark x1="47586" y1="87778" x2="47586" y2="87778"/>
                        <a14:foregroundMark x1="51034" y1="85000" x2="51034" y2="85000"/>
                        <a14:foregroundMark x1="47586" y1="83333" x2="47586" y2="83333"/>
                        <a14:foregroundMark x1="55862" y1="83333" x2="55862" y2="83333"/>
                        <a14:foregroundMark x1="55862" y1="88333" x2="55862" y2="88333"/>
                        <a14:foregroundMark x1="62069" y1="88333" x2="62069" y2="88333"/>
                        <a14:foregroundMark x1="61379" y1="82778" x2="61379" y2="82778"/>
                        <a14:foregroundMark x1="65517" y1="86667" x2="65517" y2="86667"/>
                        <a14:foregroundMark x1="68966" y1="86667" x2="68966" y2="86667"/>
                        <a14:foregroundMark x1="73793" y1="87778" x2="73793" y2="87778"/>
                        <a14:foregroundMark x1="80000" y1="87222" x2="80000" y2="87222"/>
                        <a14:foregroundMark x1="77931" y1="88889" x2="7793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5922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s-MX" dirty="0" smtClean="0"/>
          </a:p>
          <a:p>
            <a:r>
              <a:rPr lang="es-MX" dirty="0" smtClean="0"/>
              <a:t>Formato y extensión de archivos de videos digitales desarrollado por el grupo MPEG.</a:t>
            </a:r>
          </a:p>
          <a:p>
            <a:r>
              <a:rPr lang="es-MX" dirty="0"/>
              <a:t>(</a:t>
            </a:r>
            <a:r>
              <a:rPr lang="es-MX" dirty="0"/>
              <a:t>Moving</a:t>
            </a:r>
            <a:r>
              <a:rPr lang="es-MX" dirty="0"/>
              <a:t> </a:t>
            </a:r>
            <a:r>
              <a:rPr lang="es-MX" dirty="0"/>
              <a:t>Pictures</a:t>
            </a:r>
            <a:r>
              <a:rPr lang="es-MX" dirty="0"/>
              <a:t> </a:t>
            </a:r>
            <a:r>
              <a:rPr lang="es-MX" dirty="0"/>
              <a:t>Expert</a:t>
            </a:r>
            <a:r>
              <a:rPr lang="es-MX" dirty="0"/>
              <a:t> </a:t>
            </a:r>
            <a:r>
              <a:rPr lang="es-MX" dirty="0"/>
              <a:t>Group</a:t>
            </a:r>
            <a:r>
              <a:rPr lang="es-MX" dirty="0"/>
              <a:t> - Grupo de expertos en imágenes en movimiento)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>Grupo de trabajo de ISO/IEC encargado del desarrollo de estándares de codificación de video y audio.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>Su primer encuentro fue en Mayo de 1988 en Ottawa (Canadá) con unos pocos miembros. Actualmente incluye más de 350 miembros por reunión provenientes de industrias, universidades e institutos de investigación.</a:t>
            </a:r>
          </a:p>
        </p:txBody>
      </p:sp>
      <p:pic>
        <p:nvPicPr>
          <p:cNvPr id="10242" name="Picture 2" descr="http://www.leadingnewthinking.com/files/mpg_az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7" b="100000" l="4391" r="94511">
                        <a14:foregroundMark x1="70597" y1="31235" x2="70597" y2="31235"/>
                        <a14:foregroundMark x1="81862" y1="33800" x2="81862" y2="33800"/>
                        <a14:foregroundMark x1="6492" y1="68065" x2="6492" y2="68065"/>
                        <a14:foregroundMark x1="11981" y1="68881" x2="11981" y2="68881"/>
                        <a14:foregroundMark x1="11981" y1="76457" x2="11981" y2="76457"/>
                        <a14:foregroundMark x1="16802" y1="70629" x2="16802" y2="70629"/>
                        <a14:foregroundMark x1="21909" y1="65618" x2="21909" y2="65618"/>
                        <a14:foregroundMark x1="23962" y1="60606" x2="23962" y2="60606"/>
                        <a14:foregroundMark x1="23962" y1="68881" x2="23962" y2="68881"/>
                        <a14:foregroundMark x1="26014" y1="66434" x2="26014" y2="66434"/>
                        <a14:foregroundMark x1="31885" y1="76457" x2="31885" y2="76457"/>
                        <a14:foregroundMark x1="37709" y1="68065" x2="37709" y2="68065"/>
                        <a14:foregroundMark x1="42148" y1="70629" x2="42148" y2="70629"/>
                        <a14:foregroundMark x1="50358" y1="75641" x2="50358" y2="75641"/>
                        <a14:foregroundMark x1="55513" y1="66434" x2="55513" y2="66434"/>
                        <a14:foregroundMark x1="58234" y1="66434" x2="58234" y2="66434"/>
                        <a14:foregroundMark x1="63055" y1="67249" x2="63055" y2="67249"/>
                        <a14:foregroundMark x1="63055" y1="63054" x2="63055" y2="63054"/>
                        <a14:foregroundMark x1="68162" y1="68881" x2="68162" y2="68881"/>
                        <a14:foregroundMark x1="70597" y1="69814" x2="70597" y2="69814"/>
                        <a14:foregroundMark x1="73986" y1="69814" x2="73986" y2="69814"/>
                        <a14:foregroundMark x1="73986" y1="61422" x2="73986" y2="61422"/>
                        <a14:foregroundMark x1="79141" y1="66434" x2="79141" y2="66434"/>
                        <a14:foregroundMark x1="81527" y1="72261" x2="81527" y2="72261"/>
                        <a14:foregroundMark x1="85632" y1="74825" x2="85632" y2="74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956"/>
            <a:ext cx="40439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1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3648" y="2348880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OGM es un formato comprimido de archivo de video que utiliza compresión </a:t>
            </a:r>
            <a:r>
              <a:rPr lang="es-MX" sz="2400" b="1" dirty="0"/>
              <a:t>Ogg</a:t>
            </a:r>
            <a:r>
              <a:rPr lang="es-MX" sz="2400" b="1" dirty="0"/>
              <a:t> </a:t>
            </a:r>
            <a:r>
              <a:rPr lang="es-MX" sz="2400" b="1" dirty="0"/>
              <a:t>Vorbis</a:t>
            </a:r>
            <a:r>
              <a:rPr lang="es-MX" sz="2400" b="1" dirty="0"/>
              <a:t>; contiene en general audio </a:t>
            </a:r>
            <a:r>
              <a:rPr lang="es-MX" sz="2400" b="1" dirty="0"/>
              <a:t>Ogg</a:t>
            </a:r>
            <a:r>
              <a:rPr lang="es-MX" sz="2400" b="1" dirty="0"/>
              <a:t> </a:t>
            </a:r>
            <a:r>
              <a:rPr lang="es-MX" sz="2400" b="1" dirty="0"/>
              <a:t>Vorbis</a:t>
            </a:r>
            <a:r>
              <a:rPr lang="es-MX" sz="2400" b="1" dirty="0"/>
              <a:t> 5.1 y un canal de vídeo (archivos de sólo audio usan la extensión OGG), también pueden incluir hasta 65.000 subtítulos intercambiables</a:t>
            </a:r>
            <a:r>
              <a:rPr lang="es-MX" sz="2400" b="1" dirty="0" smtClean="0"/>
              <a:t>.</a:t>
            </a:r>
          </a:p>
          <a:p>
            <a:r>
              <a:rPr lang="es-MX" sz="2400" b="1" dirty="0"/>
              <a:t>p&gt;Estos archivos pueden ser codificados con </a:t>
            </a:r>
            <a:r>
              <a:rPr lang="es-MX" sz="2400" b="1" dirty="0"/>
              <a:t>DivX</a:t>
            </a:r>
            <a:r>
              <a:rPr lang="es-MX" sz="2400" b="1" dirty="0"/>
              <a:t>, </a:t>
            </a:r>
            <a:r>
              <a:rPr lang="es-MX" sz="2400" b="1" dirty="0"/>
              <a:t>XviD</a:t>
            </a:r>
            <a:r>
              <a:rPr lang="es-MX" sz="2400" b="1" dirty="0"/>
              <a:t>, </a:t>
            </a:r>
            <a:r>
              <a:rPr lang="es-MX" sz="2400" b="1" dirty="0"/>
              <a:t>Theora</a:t>
            </a:r>
            <a:r>
              <a:rPr lang="es-MX" sz="2400" b="1" dirty="0"/>
              <a:t>, u otros </a:t>
            </a:r>
            <a:r>
              <a:rPr lang="es-MX" sz="2400" b="1" dirty="0"/>
              <a:t>codecs</a:t>
            </a:r>
            <a:r>
              <a:rPr lang="es-MX" sz="2400" b="1" dirty="0"/>
              <a:t>, lo que significa que el reproductor de vídeo también debe soportar el </a:t>
            </a:r>
            <a:r>
              <a:rPr lang="es-MX" sz="2400" b="1" dirty="0"/>
              <a:t>codec</a:t>
            </a:r>
            <a:r>
              <a:rPr lang="es-MX" sz="2400" b="1" dirty="0"/>
              <a:t> adecuado para reproducir el archivo.</a:t>
            </a:r>
          </a:p>
        </p:txBody>
      </p:sp>
      <p:pic>
        <p:nvPicPr>
          <p:cNvPr id="12290" name="Picture 2" descr="http://www.pc-freak.net/images/oggvorbis_free_audio_video_format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71" y1="10294" x2="6471" y2="10294"/>
                        <a14:foregroundMark x1="16863" y1="27353" x2="16863" y2="27353"/>
                        <a14:foregroundMark x1="52353" y1="3824" x2="52353" y2="3824"/>
                        <a14:foregroundMark x1="97843" y1="34412" x2="97843" y2="34412"/>
                        <a14:foregroundMark x1="57059" y1="95882" x2="57059" y2="95882"/>
                        <a14:foregroundMark x1="28627" y1="97059" x2="28627" y2="97059"/>
                        <a14:foregroundMark x1="31176" y1="31765" x2="31176" y2="31765"/>
                        <a14:foregroundMark x1="25098" y1="80882" x2="25098" y2="80882"/>
                        <a14:foregroundMark x1="57451" y1="52353" x2="57451" y2="52353"/>
                        <a14:foregroundMark x1="70588" y1="51471" x2="70588" y2="51471"/>
                        <a14:foregroundMark x1="47255" y1="23824" x2="47255" y2="23824"/>
                        <a14:foregroundMark x1="54510" y1="26765" x2="54510" y2="26765"/>
                        <a14:foregroundMark x1="56667" y1="30294" x2="56667" y2="30294"/>
                        <a14:foregroundMark x1="61765" y1="27941" x2="61765" y2="27941"/>
                        <a14:foregroundMark x1="68824" y1="22941" x2="68824" y2="22941"/>
                        <a14:foregroundMark x1="78235" y1="25882" x2="78235" y2="25882"/>
                        <a14:foregroundMark x1="86863" y1="30294" x2="86863" y2="30294"/>
                        <a14:foregroundMark x1="14314" y1="48824" x2="14314" y2="48824"/>
                        <a14:foregroundMark x1="41569" y1="56471" x2="41569" y2="56471"/>
                        <a14:backgroundMark x1="21176" y1="38824" x2="21176" y2="38824"/>
                        <a14:backgroundMark x1="49412" y1="56471" x2="49412" y2="56471"/>
                        <a14:backgroundMark x1="79216" y1="54412" x2="79216" y2="54412"/>
                        <a14:backgroundMark x1="70980" y1="28824" x2="70980" y2="28824"/>
                        <a14:backgroundMark x1="54510" y1="29412" x2="54510" y2="29412"/>
                        <a14:backgroundMark x1="35098" y1="18235" x2="35098" y2="18235"/>
                        <a14:backgroundMark x1="35098" y1="72941" x2="35098" y2="72941"/>
                        <a14:backgroundMark x1="66667" y1="82353" x2="66667" y2="82353"/>
                        <a14:backgroundMark x1="86078" y1="15882" x2="86078" y2="15882"/>
                        <a14:backgroundMark x1="9020" y1="70882" x2="9020" y2="70882"/>
                        <a14:backgroundMark x1="12941" y1="15294" x2="12941" y2="15294"/>
                        <a14:backgroundMark x1="38431" y1="37353" x2="38431" y2="37353"/>
                        <a14:backgroundMark x1="64902" y1="39412" x2="64902" y2="39412"/>
                        <a14:backgroundMark x1="66275" y1="64412" x2="66275" y2="64412"/>
                        <a14:backgroundMark x1="54118" y1="27941" x2="54118" y2="2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2038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9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0938" y="620688"/>
            <a:ext cx="613155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.</a:t>
            </a:r>
            <a:r>
              <a:rPr lang="es-MX" sz="2000" b="1" dirty="0"/>
              <a:t>ra</a:t>
            </a:r>
            <a:r>
              <a:rPr lang="es-MX" sz="2000" b="1" dirty="0"/>
              <a:t> (de Real Audio). En 1997 </a:t>
            </a:r>
            <a:r>
              <a:rPr lang="es-MX" sz="2000" b="1" dirty="0"/>
              <a:t>RealNetworks</a:t>
            </a:r>
            <a:r>
              <a:rPr lang="es-MX" sz="2000" b="1" dirty="0"/>
              <a:t> empezó a ofrecer un formato de video llamado </a:t>
            </a:r>
            <a:r>
              <a:rPr lang="es-MX" sz="2000" b="1" dirty="0" err="1"/>
              <a:t>RealVideo</a:t>
            </a:r>
            <a:r>
              <a:rPr lang="es-MX" sz="2000" b="1" dirty="0" smtClean="0"/>
              <a:t>.</a:t>
            </a:r>
            <a:endParaRPr lang="es-MX" sz="2000" b="1" dirty="0"/>
          </a:p>
          <a:p>
            <a:r>
              <a:rPr lang="es-MX" sz="2000" b="1" dirty="0"/>
              <a:t>Los formatos .</a:t>
            </a:r>
            <a:r>
              <a:rPr lang="es-MX" sz="2000" b="1" dirty="0"/>
              <a:t>ram</a:t>
            </a:r>
            <a:r>
              <a:rPr lang="es-MX" sz="2000" b="1" dirty="0"/>
              <a:t> (Real Audio </a:t>
            </a:r>
            <a:r>
              <a:rPr lang="es-MX" sz="2000" b="1" dirty="0"/>
              <a:t>Metadata</a:t>
            </a:r>
            <a:r>
              <a:rPr lang="es-MX" sz="2000" b="1" dirty="0"/>
              <a:t>) y .</a:t>
            </a:r>
            <a:r>
              <a:rPr lang="es-MX" sz="2000" b="1" dirty="0"/>
              <a:t>smil</a:t>
            </a:r>
            <a:r>
              <a:rPr lang="es-MX" sz="2000" b="1" dirty="0"/>
              <a:t> (</a:t>
            </a:r>
            <a:r>
              <a:rPr lang="es-MX" sz="2000" b="1" dirty="0"/>
              <a:t>Synchronized</a:t>
            </a:r>
            <a:r>
              <a:rPr lang="es-MX" sz="2000" b="1" dirty="0"/>
              <a:t> Multimedia </a:t>
            </a:r>
            <a:r>
              <a:rPr lang="es-MX" sz="2000" b="1" dirty="0"/>
              <a:t>Integration</a:t>
            </a:r>
            <a:r>
              <a:rPr lang="es-MX" sz="2000" b="1" dirty="0"/>
              <a:t> </a:t>
            </a:r>
            <a:r>
              <a:rPr lang="es-MX" sz="2000" b="1" dirty="0"/>
              <a:t>Language</a:t>
            </a:r>
            <a:r>
              <a:rPr lang="es-MX" sz="2000" b="1" dirty="0"/>
              <a:t>) son a veces encontrados como links de páginas web</a:t>
            </a:r>
            <a:r>
              <a:rPr lang="es-MX" sz="2000" b="1" dirty="0" smtClean="0"/>
              <a:t>.</a:t>
            </a:r>
          </a:p>
          <a:p>
            <a:r>
              <a:rPr lang="es-MX" sz="2000" b="1" dirty="0" err="1" smtClean="0"/>
              <a:t>RealMedia</a:t>
            </a:r>
            <a:r>
              <a:rPr lang="es-MX" sz="2000" b="1" dirty="0" smtClean="0"/>
              <a:t> </a:t>
            </a:r>
            <a:r>
              <a:rPr lang="es-MX" sz="2000" b="1" dirty="0" smtClean="0"/>
              <a:t>es adecuado como medio de </a:t>
            </a:r>
            <a:r>
              <a:rPr lang="es-MX" sz="2000" b="1" dirty="0" smtClean="0"/>
              <a:t>streaming</a:t>
            </a:r>
            <a:r>
              <a:rPr lang="es-MX" sz="2000" b="1" dirty="0" smtClean="0"/>
              <a:t> (aquel que puede ser visto mientras se envía a través de una red, como internet).</a:t>
            </a:r>
          </a:p>
          <a:p>
            <a:r>
              <a:rPr lang="es-MX" sz="2000" b="1" dirty="0" smtClean="0"/>
              <a:t>Los video </a:t>
            </a:r>
            <a:r>
              <a:rPr lang="es-MX" sz="2000" b="1" dirty="0" smtClean="0"/>
              <a:t>streaming</a:t>
            </a:r>
            <a:r>
              <a:rPr lang="es-MX" sz="2000" b="1" dirty="0" smtClean="0"/>
              <a:t> (video fluyente) pueden ser usados para ver televisión en vivo por ejemplo.</a:t>
            </a:r>
          </a:p>
          <a:p>
            <a:r>
              <a:rPr lang="es-MX" sz="2000" b="1" dirty="0" smtClean="0"/>
              <a:t>RealVideo</a:t>
            </a:r>
            <a:r>
              <a:rPr lang="es-MX" sz="2000" b="1" dirty="0" smtClean="0"/>
              <a:t> utiliza diferentes de técnicas de compresión de datos y trabaja tanto con las conexiones IP normales como con las conexiones IP </a:t>
            </a:r>
            <a:r>
              <a:rPr lang="es-MX" sz="2000" b="1" dirty="0" smtClean="0"/>
              <a:t>Multicast</a:t>
            </a:r>
            <a:r>
              <a:rPr lang="es-MX" sz="2000" b="1" dirty="0" smtClean="0"/>
              <a:t>.</a:t>
            </a:r>
          </a:p>
          <a:p>
            <a:r>
              <a:rPr lang="es-MX" sz="2000" b="1" dirty="0" smtClean="0"/>
              <a:t>El programa oficial para ejecutar </a:t>
            </a:r>
            <a:r>
              <a:rPr lang="es-MX" sz="2000" b="1" dirty="0" smtClean="0"/>
              <a:t>RealVideo</a:t>
            </a:r>
            <a:r>
              <a:rPr lang="es-MX" sz="2000" b="1" dirty="0" smtClean="0"/>
              <a:t> es el </a:t>
            </a:r>
            <a:r>
              <a:rPr lang="es-MX" sz="2000" b="1" dirty="0" smtClean="0"/>
              <a:t>RealNetworks</a:t>
            </a:r>
            <a:r>
              <a:rPr lang="es-MX" sz="2000" b="1" dirty="0" smtClean="0"/>
              <a:t> RealPlayer, el cual ha sido muy controversial por la invasiva publicidad y las tácticas agresivas de ventas. Por esta razón mucha gente rechaza el RealPlayer y usa otros programas que ejecutan </a:t>
            </a:r>
            <a:r>
              <a:rPr lang="es-MX" sz="2000" b="1" dirty="0" smtClean="0"/>
              <a:t>RealVideo</a:t>
            </a:r>
            <a:r>
              <a:rPr lang="es-MX" sz="2000" b="1" dirty="0" smtClean="0"/>
              <a:t> como ser </a:t>
            </a:r>
            <a:r>
              <a:rPr lang="es-MX" sz="2000" b="1" dirty="0" smtClean="0"/>
              <a:t>MPlayer</a:t>
            </a:r>
            <a:r>
              <a:rPr lang="es-MX" sz="2000" b="1" dirty="0" smtClean="0"/>
              <a:t> y Real </a:t>
            </a:r>
            <a:r>
              <a:rPr lang="es-MX" sz="2000" b="1" dirty="0" smtClean="0"/>
              <a:t>Alternative</a:t>
            </a:r>
            <a:r>
              <a:rPr lang="es-MX" sz="2000" b="1" dirty="0" smtClean="0"/>
              <a:t>.</a:t>
            </a:r>
            <a:endParaRPr lang="es-MX" sz="2000" b="1" dirty="0"/>
          </a:p>
        </p:txBody>
      </p:sp>
      <p:pic>
        <p:nvPicPr>
          <p:cNvPr id="2050" name="Picture 2" descr="http://icons.iconarchive.com/icons/harwen/pleasant/256/rm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4" y="15488"/>
            <a:ext cx="3335292" cy="35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88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99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/>
              <a:t>VOB</a:t>
            </a:r>
            <a:r>
              <a:rPr lang="es-MX" dirty="0"/>
              <a:t> (DVD-Video </a:t>
            </a:r>
            <a:r>
              <a:rPr lang="es-MX" dirty="0"/>
              <a:t>Object</a:t>
            </a:r>
            <a:r>
              <a:rPr lang="es-MX" dirty="0"/>
              <a:t> o </a:t>
            </a:r>
            <a:r>
              <a:rPr lang="es-MX" dirty="0"/>
              <a:t>Versioned</a:t>
            </a:r>
            <a:r>
              <a:rPr lang="es-MX" dirty="0"/>
              <a:t> </a:t>
            </a:r>
            <a:r>
              <a:rPr lang="es-MX" dirty="0"/>
              <a:t>Object</a:t>
            </a:r>
            <a:r>
              <a:rPr lang="es-MX" dirty="0"/>
              <a:t> Base) es un tipo de fichero contenido en los </a:t>
            </a:r>
            <a:r>
              <a:rPr lang="es-MX" dirty="0">
                <a:hlinkClick r:id="rId2" tooltip="DVD"/>
              </a:rPr>
              <a:t>DVD-Video</a:t>
            </a:r>
            <a:r>
              <a:rPr lang="es-MX" dirty="0"/>
              <a:t>. Incluye el video, audio, subtítulos y menús en forma de </a:t>
            </a:r>
            <a:r>
              <a:rPr lang="es-MX" i="1" dirty="0">
                <a:hlinkClick r:id="rId3" tooltip="Streaming"/>
              </a:rPr>
              <a:t>stream</a:t>
            </a:r>
            <a:r>
              <a:rPr lang="es-MX" dirty="0"/>
              <a:t>.</a:t>
            </a:r>
          </a:p>
          <a:p>
            <a:r>
              <a:rPr lang="es-MX" dirty="0"/>
              <a:t>Los ficheros VOB están codificados normalmente siguiendo el estándar </a:t>
            </a:r>
            <a:r>
              <a:rPr lang="es-MX" dirty="0">
                <a:hlinkClick r:id="rId4" tooltip="MPEG-2"/>
              </a:rPr>
              <a:t>MPEG-2</a:t>
            </a:r>
            <a:r>
              <a:rPr lang="es-MX" dirty="0"/>
              <a:t>. Si cambiamos la extensión de .</a:t>
            </a:r>
            <a:r>
              <a:rPr lang="es-MX" dirty="0"/>
              <a:t>vob</a:t>
            </a:r>
            <a:r>
              <a:rPr lang="es-MX" dirty="0"/>
              <a:t> a .</a:t>
            </a:r>
            <a:r>
              <a:rPr lang="es-MX" dirty="0"/>
              <a:t>mpg</a:t>
            </a:r>
            <a:r>
              <a:rPr lang="es-MX" dirty="0"/>
              <a:t> o .</a:t>
            </a:r>
            <a:r>
              <a:rPr lang="es-MX" dirty="0"/>
              <a:t>mpeg</a:t>
            </a:r>
            <a:r>
              <a:rPr lang="es-MX" dirty="0"/>
              <a:t>, el fichero es legible y continúa teniendo toda la información, aunque algunos visualizadores no soportan las pistas de subtítulos.</a:t>
            </a:r>
          </a:p>
          <a:p>
            <a:r>
              <a:rPr lang="es-MX" dirty="0"/>
              <a:t>Para grabar los ficheros VOB en un disco </a:t>
            </a:r>
            <a:r>
              <a:rPr lang="es-MX" dirty="0">
                <a:hlinkClick r:id="rId5" tooltip="DVD plus R"/>
              </a:rPr>
              <a:t>DVD±R</a:t>
            </a:r>
            <a:r>
              <a:rPr lang="es-MX" dirty="0"/>
              <a:t>, son necesarios además otros ficheros DVD-Video, por ejemplo los </a:t>
            </a:r>
            <a:r>
              <a:rPr lang="es-MX" dirty="0">
                <a:hlinkClick r:id="rId6" tooltip="Fichero IFO (aún no redactado)"/>
              </a:rPr>
              <a:t>IFO</a:t>
            </a:r>
            <a:r>
              <a:rPr lang="es-MX" dirty="0"/>
              <a:t> y </a:t>
            </a:r>
            <a:r>
              <a:rPr lang="es-MX" dirty="0">
                <a:hlinkClick r:id="rId7" tooltip="Fichero BUP (aún no redactado)"/>
              </a:rPr>
              <a:t>BUP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41" b="89844" l="9766" r="89844">
                        <a14:foregroundMark x1="71484" y1="58203" x2="71484" y2="58203"/>
                        <a14:foregroundMark x1="76172" y1="46875" x2="76172" y2="46875"/>
                        <a14:foregroundMark x1="14453" y1="16797" x2="14453" y2="16797"/>
                        <a14:foregroundMark x1="77344" y1="58203" x2="77344" y2="58203"/>
                        <a14:foregroundMark x1="19141" y1="59766" x2="19141" y2="59766"/>
                        <a14:foregroundMark x1="72266" y1="41797" x2="72266" y2="41797"/>
                        <a14:foregroundMark x1="71484" y1="64063" x2="71484" y2="64063"/>
                        <a14:foregroundMark x1="76563" y1="64844" x2="76563" y2="64844"/>
                        <a14:foregroundMark x1="81250" y1="64063" x2="81250" y2="64063"/>
                        <a14:foregroundMark x1="80078" y1="41016" x2="80078" y2="41016"/>
                        <a14:foregroundMark x1="17188" y1="30859" x2="17188" y2="30859"/>
                        <a14:foregroundMark x1="75000" y1="37500" x2="75000" y2="37500"/>
                        <a14:foregroundMark x1="73047" y1="10156" x2="73047" y2="10156"/>
                        <a14:foregroundMark x1="28125" y1="16016" x2="28125" y2="16016"/>
                        <a14:foregroundMark x1="17188" y1="21094" x2="17188" y2="21094"/>
                        <a14:foregroundMark x1="20313" y1="25391" x2="20313" y2="2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528392" cy="18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34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1022648"/>
            <a:ext cx="5915000" cy="5103515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(Windows Media Video). Conjunto de </a:t>
            </a:r>
            <a:r>
              <a:rPr lang="es-MX" dirty="0">
                <a:hlinkClick r:id="rId2"/>
              </a:rPr>
              <a:t>algoritmos</a:t>
            </a:r>
            <a:r>
              <a:rPr lang="es-MX" dirty="0"/>
              <a:t> para la </a:t>
            </a:r>
            <a:r>
              <a:rPr lang="es-MX" dirty="0">
                <a:hlinkClick r:id="rId3"/>
              </a:rPr>
              <a:t>compresión</a:t>
            </a:r>
            <a:r>
              <a:rPr lang="es-MX" dirty="0"/>
              <a:t> de videos, propiedad de </a:t>
            </a:r>
            <a:r>
              <a:rPr lang="es-MX" dirty="0">
                <a:hlinkClick r:id="rId4"/>
              </a:rPr>
              <a:t>Microsoft</a:t>
            </a:r>
            <a:r>
              <a:rPr lang="es-MX" dirty="0"/>
              <a:t>. Por lo general suele combinarse con el formato de sonido </a:t>
            </a:r>
            <a:r>
              <a:rPr lang="es-MX" dirty="0">
                <a:hlinkClick r:id="rId5"/>
              </a:rPr>
              <a:t>WMA</a:t>
            </a:r>
            <a:r>
              <a:rPr lang="es-MX" dirty="0"/>
              <a:t> (Windows Media Audio).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>WMV desde la </a:t>
            </a:r>
            <a:r>
              <a:rPr lang="es-MX" dirty="0">
                <a:hlinkClick r:id="rId6"/>
              </a:rPr>
              <a:t>versión</a:t>
            </a:r>
            <a:r>
              <a:rPr lang="es-MX" dirty="0"/>
              <a:t> 7 utiliza su propia tecnología no estandarizada de MPEG-4.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>Este formato puede ser reproducido por la mayoría de los reproductores y los archivos que lo utilizan suelen tener la </a:t>
            </a:r>
            <a:r>
              <a:rPr lang="es-MX" dirty="0">
                <a:hlinkClick r:id="rId7"/>
              </a:rPr>
              <a:t>extensión</a:t>
            </a:r>
            <a:r>
              <a:rPr lang="es-MX" dirty="0"/>
              <a:t> ".</a:t>
            </a:r>
            <a:r>
              <a:rPr lang="es-MX" dirty="0"/>
              <a:t>wmv</a:t>
            </a:r>
            <a:r>
              <a:rPr lang="es-MX" dirty="0"/>
              <a:t>".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0" b="100000" l="0" r="100000">
                        <a14:foregroundMark x1="33333" y1="86250" x2="33333" y2="86250"/>
                        <a14:foregroundMark x1="55556" y1="82500" x2="55556" y2="82500"/>
                        <a14:foregroundMark x1="65079" y1="83750" x2="65079" y2="83750"/>
                        <a14:foregroundMark x1="47619" y1="82500" x2="47619" y2="82500"/>
                        <a14:foregroundMark x1="71429" y1="87500" x2="71429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2" y="980728"/>
            <a:ext cx="22267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49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5495">
                        <a14:foregroundMark x1="41441" y1="47674" x2="41441" y2="47674"/>
                        <a14:foregroundMark x1="46171" y1="50698" x2="46171" y2="50698"/>
                        <a14:foregroundMark x1="24775" y1="73721" x2="24775" y2="73721"/>
                        <a14:foregroundMark x1="90090" y1="43256" x2="90090" y2="43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"/>
            <a:ext cx="9144000" cy="685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 rot="708069">
            <a:off x="2094291" y="3925055"/>
            <a:ext cx="286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EXTENSIONES</a:t>
            </a:r>
          </a:p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 DE VIDEO</a:t>
            </a:r>
            <a:endParaRPr lang="es-MX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8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" b="95652" l="7962" r="73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949"/>
          <a:stretch/>
        </p:blipFill>
        <p:spPr bwMode="auto">
          <a:xfrm>
            <a:off x="4572000" y="16380"/>
            <a:ext cx="4696691" cy="348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6840760" cy="587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3GP es un formato contenedor usado por teléfonos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móviles para almacenar información de medios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múltiples (audio y video). Este formato de archivo,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creado por 3GPP (3rd </a:t>
            </a: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Generation</a:t>
            </a: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Partnership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Project), es una versión simplificada del "ISO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14496-1 Media </a:t>
            </a: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Format</a:t>
            </a: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", </a:t>
            </a:r>
            <a:endParaRPr lang="es-MX" sz="1800" b="1" dirty="0" smtClean="0">
              <a:latin typeface="Segoe UI Symbol" pitchFamily="34" charset="0"/>
              <a:ea typeface="Segoe UI Symbol" pitchFamily="34" charset="0"/>
            </a:endParaRPr>
          </a:p>
          <a:p>
            <a:pPr marL="0" indent="0">
              <a:buNone/>
            </a:pP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El </a:t>
            </a: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audio es almacenado en los formatos AMR-NB o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AAC-LC.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Este formato guarda los valores como </a:t>
            </a: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big-endian</a:t>
            </a: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.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Las especificaciones abarcan las redes GSM,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incluyendo a las capacidades GPRS y EDGE, y W-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CDMA.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Software,Reproducción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Este formato se puede reproducir desde los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siguientes reproductores: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VLC media 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player,Totem,Media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Player 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Classic,The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KMPlayer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,</a:t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QuickTime,RealPlayer,GOM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Player,Windows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Media Player (A partir de la versión 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12,</a:t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>incluida </a:t>
            </a: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en Windows 7)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Codificación/decodificación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MEncoder</a:t>
            </a:r>
            <a:r>
              <a:rPr lang="es-MX" sz="1800" b="1" dirty="0" smtClean="0"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sz="1800" b="1" dirty="0" smtClean="0">
                <a:latin typeface="Segoe UI Symbol" pitchFamily="34" charset="0"/>
                <a:ea typeface="Segoe UI Symbol" pitchFamily="34" charset="0"/>
              </a:rPr>
            </a:br>
            <a:r>
              <a:rPr lang="es-MX" sz="1800" b="1" dirty="0">
                <a:latin typeface="Segoe UI Symbol" pitchFamily="34" charset="0"/>
                <a:ea typeface="Segoe UI Symbol" pitchFamily="34" charset="0"/>
              </a:rPr>
              <a:t>FFmpeg</a:t>
            </a:r>
            <a:endParaRPr lang="es-MX" sz="1800" b="1" dirty="0"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6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5626968" cy="5721499"/>
          </a:xfrm>
        </p:spPr>
        <p:txBody>
          <a:bodyPr>
            <a:noAutofit/>
          </a:bodyPr>
          <a:lstStyle/>
          <a:p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AVI (siglas en inglés de Audio Video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Interleave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) es un 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2" tooltip="Formato contenedor"/>
              </a:rPr>
              <a:t>formato contenedor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de 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3" tooltip="Audio"/>
              </a:rPr>
              <a:t>audio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y 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4" tooltip="Video"/>
              </a:rPr>
              <a:t>video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lanzado por 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5" tooltip="Microsoft"/>
              </a:rPr>
              <a:t>Microsoft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en 1992</a:t>
            </a:r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.</a:t>
            </a:r>
          </a:p>
          <a:p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Posteriormente fue mejorado mediante las extensiones de formato del grupo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OpenDML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 de la compañía 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Matrox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. Estas extensiones están soportadas por Microsoft, aunque no de manera oficial, y son denominadas AVI 2.0</a:t>
            </a:r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.</a:t>
            </a:r>
          </a:p>
          <a:p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permite almacenar simultáneamente un flujo de datos de video y varios flujos de audio. El formato concreto de estos flujos no es objeto del formato AVI y es interpretado por un programa externo denominado 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6" tooltip="Códec"/>
              </a:rPr>
              <a:t>códec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. Es decir, el audio y el video contenidos en el AVI pueden estar en cualquier formato (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7" tooltip="AC3"/>
              </a:rPr>
              <a:t>AC3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/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8" tooltip="DivX"/>
              </a:rPr>
              <a:t>DivX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, u 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9" tooltip="MP3"/>
              </a:rPr>
              <a:t>MP3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/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10" tooltip="Xvid"/>
              </a:rPr>
              <a:t>Xvid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, entre otros). Por eso se le considera un 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11" tooltip="Formato de almacenamiento"/>
              </a:rPr>
              <a:t>formato contenedor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.</a:t>
            </a:r>
            <a:endParaRPr lang="es-MX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4098" name="Picture 2" descr="https://encrypted-tbn0.gstatic.com/images?q=tbn:ANd9GcR43U2_yjsm7hBj2Is5m953TbG2sSGR4R0vjNIOqjrgfRg_F3Gq-w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0208" y1="90164" x2="30208" y2="90164"/>
                        <a14:foregroundMark x1="52083" y1="91803" x2="52083" y2="91803"/>
                        <a14:foregroundMark x1="67708" y1="88525" x2="67708" y2="88525"/>
                        <a14:backgroundMark x1="86458" y1="8197" x2="86458" y2="8197"/>
                        <a14:backgroundMark x1="92708" y1="7377" x2="92708" y2="7377"/>
                        <a14:backgroundMark x1="92708" y1="12295" x2="92708" y2="12295"/>
                        <a14:backgroundMark x1="92708" y1="13934" x2="92708" y2="13934"/>
                        <a14:backgroundMark x1="92708" y1="15574" x2="92708" y2="15574"/>
                        <a14:backgroundMark x1="86458" y1="11475" x2="86458" y2="11475"/>
                        <a14:backgroundMark x1="76042" y1="4098" x2="76042" y2="4098"/>
                        <a14:backgroundMark x1="81250" y1="5738" x2="81250" y2="5738"/>
                        <a14:backgroundMark x1="86458" y1="2459" x2="86458" y2="2459"/>
                        <a14:backgroundMark x1="91667" y1="2459" x2="91667" y2="2459"/>
                        <a14:backgroundMark x1="89583" y1="2459" x2="89583" y2="2459"/>
                        <a14:backgroundMark x1="94792" y1="4918" x2="94792" y2="4918"/>
                        <a14:backgroundMark x1="93750" y1="10656" x2="93750" y2="10656"/>
                        <a14:backgroundMark x1="87500" y1="7377" x2="87500" y2="7377"/>
                        <a14:backgroundMark x1="87500" y1="5738" x2="87500" y2="5738"/>
                        <a14:backgroundMark x1="80208" y1="2459" x2="80208" y2="2459"/>
                        <a14:backgroundMark x1="82292" y1="9016" x2="82292" y2="9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56"/>
          <a:stretch/>
        </p:blipFill>
        <p:spPr bwMode="auto">
          <a:xfrm>
            <a:off x="6300192" y="-28275"/>
            <a:ext cx="232571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882521"/>
            <a:ext cx="7056784" cy="4997152"/>
          </a:xfrm>
        </p:spPr>
        <p:txBody>
          <a:bodyPr>
            <a:noAutofit/>
          </a:bodyPr>
          <a:lstStyle/>
          <a:p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DivX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se refiere a un conjunto de productos de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2" tooltip="Software"/>
              </a:rPr>
              <a:t>software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desarrollados por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3" tooltip="DivX, Inc."/>
              </a:rPr>
              <a:t>DivX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3" tooltip="DivX, Inc."/>
              </a:rPr>
              <a:t>, Inc.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para los sistemas operativos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4" tooltip="Microsoft Windows"/>
              </a:rPr>
              <a:t>Windows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y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5" tooltip="Mac OS"/>
              </a:rPr>
              <a:t>Mac OS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, el más representativo es el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6" tooltip="Códec"/>
              </a:rPr>
              <a:t>códec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por lo que la mayoría de las personas se refieren a éste cuando hablan de 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DivX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. Inicialmente era sólo un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6" tooltip="Códec"/>
              </a:rPr>
              <a:t>códec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de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7" tooltip="Vídeo"/>
              </a:rPr>
              <a:t>vídeo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, un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8" tooltip="Formato de almacenamiento"/>
              </a:rPr>
              <a:t>formato de vídeo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9" tooltip="Compresión de datos"/>
              </a:rPr>
              <a:t>comprimido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, basado en los estándares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10" tooltip="MPEG-4 Parte 2"/>
              </a:rPr>
              <a:t>MPEG-4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. En la actualidad 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DivX</a:t>
            </a:r>
            <a:endParaRPr lang="es-MX" sz="1900" b="1" dirty="0">
              <a:solidFill>
                <a:schemeClr val="tx1">
                  <a:lumMod val="95000"/>
                  <a:lumOff val="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  <a:p>
            <a:r>
              <a:rPr lang="es-MX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Técnicamente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, 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DivX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 es un formato de vídeo que funciona sobre los sistemas operativos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4" tooltip="Microsoft Windows"/>
              </a:rPr>
              <a:t>Windows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,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11" tooltip="MacOS"/>
              </a:rPr>
              <a:t>MacOS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y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12" tooltip="GNU/Linux"/>
              </a:rPr>
              <a:t>GNU/Linux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actuales y que, combinado con la compresión de audio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13" tooltip="MP3"/>
              </a:rPr>
              <a:t>MP3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, consigue una alta calidad de imagen superior a la del 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14" tooltip="VHS"/>
              </a:rPr>
              <a:t>VHS</a:t>
            </a:r>
            <a:r>
              <a:rPr lang="es-MX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con un caudal inferior a 1 Mbit/s.</a:t>
            </a:r>
          </a:p>
        </p:txBody>
      </p:sp>
      <p:pic>
        <p:nvPicPr>
          <p:cNvPr id="5122" name="Picture 2" descr="http://www.arsenmusic.com/pic/Logo_Divx_Vide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723">
                        <a14:foregroundMark x1="13320" y1="41589" x2="13320" y2="41589"/>
                        <a14:foregroundMark x1="13043" y1="79128" x2="13043" y2="79128"/>
                        <a14:foregroundMark x1="30849" y1="79128" x2="30849" y2="79128"/>
                        <a14:foregroundMark x1="39683" y1="42523" x2="39683" y2="42523"/>
                        <a14:foregroundMark x1="49206" y1="41589" x2="49206" y2="41589"/>
                        <a14:foregroundMark x1="45204" y1="72274" x2="45204" y2="72274"/>
                        <a14:foregroundMark x1="63837" y1="72274" x2="63837" y2="72274"/>
                        <a14:foregroundMark x1="81919" y1="73364" x2="81919" y2="73364"/>
                        <a14:foregroundMark x1="82471" y1="43458" x2="82471" y2="43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82453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8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03898"/>
            <a:ext cx="5698976" cy="579350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dirty="0" smtClean="0"/>
              <a:t>FLV	Flash Video</a:t>
            </a:r>
          </a:p>
          <a:p>
            <a:pPr algn="ctr"/>
            <a:r>
              <a:rPr lang="es-MX" dirty="0"/>
              <a:t>El “</a:t>
            </a:r>
            <a:r>
              <a:rPr lang="es-MX" b="1" dirty="0"/>
              <a:t>FLV-Media Player</a:t>
            </a:r>
            <a:r>
              <a:rPr lang="es-MX" dirty="0"/>
              <a:t>“ es un reproductor de medios.</a:t>
            </a:r>
          </a:p>
          <a:p>
            <a:pPr algn="ctr"/>
            <a:r>
              <a:rPr lang="es-MX" dirty="0"/>
              <a:t>Es independiente del navegador y completamente autónomo. Es un reproductor de medios para videos de formato </a:t>
            </a:r>
            <a:r>
              <a:rPr lang="es-MX" dirty="0">
                <a:hlinkClick r:id="rId2" tooltip="Adobe Flash"/>
              </a:rPr>
              <a:t>Adobe Flash</a:t>
            </a:r>
            <a:r>
              <a:rPr lang="es-MX" dirty="0"/>
              <a:t>, el cual es habitual en el </a:t>
            </a:r>
            <a:r>
              <a:rPr lang="es-MX" dirty="0"/>
              <a:t>world</a:t>
            </a:r>
            <a:r>
              <a:rPr lang="es-MX" dirty="0"/>
              <a:t> </a:t>
            </a:r>
            <a:r>
              <a:rPr lang="es-MX" dirty="0"/>
              <a:t>wide</a:t>
            </a:r>
            <a:r>
              <a:rPr lang="es-MX" dirty="0"/>
              <a:t> web.</a:t>
            </a:r>
          </a:p>
          <a:p>
            <a:pPr algn="ctr"/>
            <a:r>
              <a:rPr lang="es-MX" dirty="0"/>
              <a:t>El “</a:t>
            </a:r>
            <a:r>
              <a:rPr lang="es-MX" b="1" dirty="0"/>
              <a:t>FLV-Media Player</a:t>
            </a:r>
            <a:r>
              <a:rPr lang="es-MX" dirty="0"/>
              <a:t>” permite abrir y guardar datos sobre </a:t>
            </a:r>
            <a:r>
              <a:rPr lang="es-MX" dirty="0"/>
              <a:t>portadatos</a:t>
            </a:r>
            <a:r>
              <a:rPr lang="es-MX" dirty="0"/>
              <a:t> locales (inclusive dispositivos de almacenamiento) También se pueden reproducir los medios directamente de internet y archivarlos en el </a:t>
            </a:r>
            <a:r>
              <a:rPr lang="es-MX" dirty="0"/>
              <a:t>portadatos</a:t>
            </a:r>
            <a:r>
              <a:rPr lang="es-MX" dirty="0"/>
              <a:t> local.</a:t>
            </a:r>
          </a:p>
          <a:p>
            <a:endParaRPr lang="es-MX" dirty="0"/>
          </a:p>
        </p:txBody>
      </p:sp>
      <p:pic>
        <p:nvPicPr>
          <p:cNvPr id="6146" name="Picture 2" descr="http://flvplayerfree.net/images/flash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60"/>
            <a:ext cx="308647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8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7173"/>
            <a:ext cx="6048672" cy="6730827"/>
          </a:xfrm>
        </p:spPr>
        <p:txBody>
          <a:bodyPr>
            <a:normAutofit fontScale="70000" lnSpcReduction="20000"/>
          </a:bodyPr>
          <a:lstStyle/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MP4 o MPEG-4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Part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 14, es un estándar de 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2"/>
              </a:rPr>
              <a:t>formato multimedia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que es parte del MPEG-4. Formalmente llamado ISO/IEC 14496-14:2003. La 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3"/>
              </a:rPr>
              <a:t>extensión de archivo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oficial es 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4"/>
              </a:rPr>
              <a:t>.mp4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.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</a:b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</a:b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Se usa especialmente para el almacenamiento de 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5"/>
              </a:rPr>
              <a:t>video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y 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6"/>
              </a:rPr>
              <a:t>audio digital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, especialmente los definidos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por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7"/>
              </a:rPr>
              <a:t>MPEG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, pero también puede almacenar otros datos como subtítulos e imágenes.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</a:b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</a:b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MP4 también permite 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8"/>
              </a:rPr>
              <a:t>video fluyente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(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streaming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) por 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9"/>
              </a:rPr>
              <a:t>internet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.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</a:b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/>
            </a:r>
            <a:b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</a:b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Algunos dispositivos publicitados como "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10"/>
              </a:rPr>
              <a:t>reproductores de MP4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", son simples reproductores de 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11"/>
              </a:rPr>
              <a:t>MP3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que también pueden ejecutar videos 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  <a:hlinkClick r:id="rId12"/>
              </a:rPr>
              <a:t>AMV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 u otros formatos de video, pero no necesariamente ejecutan el formato MPEG-4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part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 14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ymbol" pitchFamily="34" charset="0"/>
                <a:ea typeface="Segoe UI Symbol" pitchFamily="34" charset="0"/>
              </a:rPr>
              <a:t>.</a:t>
            </a:r>
          </a:p>
          <a:p>
            <a:endParaRPr lang="es-MX" dirty="0"/>
          </a:p>
        </p:txBody>
      </p:sp>
      <p:pic>
        <p:nvPicPr>
          <p:cNvPr id="7172" name="Picture 4" descr="http://image.shutterstock.com/display_pic_with_logo/535639/535639,1294425214,5/stock-photo-m-v-player-icon-68469217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043" l="0" r="98000">
                        <a14:foregroundMark x1="11111" y1="33830" x2="11111" y2="33830"/>
                        <a14:foregroundMark x1="35333" y1="28511" x2="35333" y2="28511"/>
                        <a14:foregroundMark x1="22000" y1="19787" x2="22000" y2="19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70"/>
          <a:stretch/>
        </p:blipFill>
        <p:spPr bwMode="auto">
          <a:xfrm>
            <a:off x="5652120" y="74818"/>
            <a:ext cx="3240360" cy="32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2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692696"/>
            <a:ext cx="6228184" cy="4886003"/>
          </a:xfrm>
        </p:spPr>
        <p:txBody>
          <a:bodyPr>
            <a:noAutofit/>
          </a:bodyPr>
          <a:lstStyle/>
          <a:p>
            <a:r>
              <a:rPr lang="es-MX" sz="1600" b="1" dirty="0"/>
              <a:t>Los archivos con la extensión .</a:t>
            </a:r>
            <a:r>
              <a:rPr lang="es-MX" sz="1600" b="1" dirty="0"/>
              <a:t>mkv</a:t>
            </a:r>
            <a:r>
              <a:rPr lang="es-MX" sz="1600" b="1" dirty="0"/>
              <a:t> son archivos de vídeo creados por </a:t>
            </a:r>
            <a:r>
              <a:rPr lang="es-MX" sz="1600" b="1" dirty="0"/>
              <a:t>Matroska</a:t>
            </a:r>
            <a:r>
              <a:rPr lang="es-MX" sz="1600" b="1" dirty="0"/>
              <a:t>, un formato que apunta a convertirse en el Formato Contenedor Multimedia estándar algún día. 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/>
              <a:t>Estos ficheros contienen los flujos multimedia de código abierto en </a:t>
            </a:r>
            <a:r>
              <a:rPr lang="es-MX" sz="1600" b="1" dirty="0"/>
              <a:t>matroska</a:t>
            </a:r>
            <a:r>
              <a:rPr lang="es-MX" sz="1600" b="1" dirty="0"/>
              <a:t> formato contenedor multimedia. El propósito de este formato es permitir el almacenamiento de un número ilimitado de flujos multimedia en un solo archivo. MKV, en particular, los archivos de vídeo y de audio y subtítulos opcionales. 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/>
              <a:t>Este tipo de archivo es compatible con casi cualquier códec de audio/vídeo, incluyendo </a:t>
            </a:r>
            <a:r>
              <a:rPr lang="es-MX" sz="1600" b="1" dirty="0"/>
              <a:t>Theora</a:t>
            </a:r>
            <a:r>
              <a:rPr lang="es-MX" sz="1600" b="1" dirty="0"/>
              <a:t>, H.264, los que utiliza Windows Media, los que utiliza QuickTime, </a:t>
            </a:r>
            <a:r>
              <a:rPr lang="es-MX" sz="1600" b="1" dirty="0"/>
              <a:t>Vorbis</a:t>
            </a:r>
            <a:r>
              <a:rPr lang="es-MX" sz="1600" b="1" dirty="0"/>
              <a:t> o </a:t>
            </a:r>
            <a:r>
              <a:rPr lang="es-MX" sz="1600" b="1" dirty="0"/>
              <a:t>RealMedia</a:t>
            </a:r>
            <a:r>
              <a:rPr lang="es-MX" sz="1600" b="1" dirty="0"/>
              <a:t> por poner algún ejemplo, y pudiendo usar cualquier códec de audio de entre ellos con cualquiera de vídeo. 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/>
              <a:t>Aquí tienen una lista de reproductores compatibles con los archivos con extensión .</a:t>
            </a:r>
            <a:r>
              <a:rPr lang="es-MX" sz="1600" b="1" dirty="0"/>
              <a:t>mkv</a:t>
            </a:r>
            <a:r>
              <a:rPr lang="es-MX" sz="1600" b="1" dirty="0"/>
              <a:t>: 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/>
              <a:t>- Media Player Clásico 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/>
              <a:t>- </a:t>
            </a:r>
            <a:r>
              <a:rPr lang="es-MX" sz="1600" b="1" dirty="0"/>
              <a:t>The</a:t>
            </a:r>
            <a:r>
              <a:rPr lang="es-MX" sz="1600" b="1" dirty="0"/>
              <a:t> </a:t>
            </a:r>
            <a:r>
              <a:rPr lang="es-MX" sz="1600" b="1" dirty="0"/>
              <a:t>Core</a:t>
            </a:r>
            <a:r>
              <a:rPr lang="es-MX" sz="1600" b="1" dirty="0"/>
              <a:t> media </a:t>
            </a:r>
            <a:r>
              <a:rPr lang="es-MX" sz="1600" b="1" dirty="0"/>
              <a:t>player</a:t>
            </a:r>
            <a:r>
              <a:rPr lang="es-MX" sz="1600" b="1" dirty="0"/>
              <a:t> 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/>
              <a:t>- VLC Media Player (Recomendado) 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/>
              <a:t>- </a:t>
            </a:r>
            <a:r>
              <a:rPr lang="es-MX" sz="1600" b="1" dirty="0"/>
              <a:t>Zoomplayer</a:t>
            </a:r>
            <a:r>
              <a:rPr lang="es-MX" sz="1600" b="1" dirty="0"/>
              <a:t> 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/>
              <a:t>- </a:t>
            </a:r>
            <a:r>
              <a:rPr lang="es-MX" sz="1600" b="1" dirty="0"/>
              <a:t>CorePlayer</a:t>
            </a:r>
            <a:r>
              <a:rPr lang="es-MX" sz="1600" b="1" dirty="0"/>
              <a:t> Pro 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/>
              <a:t>- </a:t>
            </a:r>
            <a:r>
              <a:rPr lang="es-MX" sz="1600" b="1" dirty="0"/>
              <a:t>MPlayer</a:t>
            </a:r>
            <a:r>
              <a:rPr lang="es-MX" sz="1600" b="1" dirty="0"/>
              <a:t> </a:t>
            </a:r>
          </a:p>
        </p:txBody>
      </p:sp>
      <p:pic>
        <p:nvPicPr>
          <p:cNvPr id="8194" name="Picture 2" descr="http://upload.wikimedia.org/wikipedia/fi/2/2d/Logo3_mkv_256x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82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188640"/>
            <a:ext cx="5482952" cy="6408712"/>
          </a:xfrm>
        </p:spPr>
        <p:txBody>
          <a:bodyPr>
            <a:normAutofit fontScale="70000" lnSpcReduction="20000"/>
          </a:bodyPr>
          <a:lstStyle/>
          <a:p>
            <a:r>
              <a:rPr lang="es-MX" dirty="0"/>
              <a:t>Es el formato común para las películas QuickTime, la plataforma nativa de Macintosh para películas. Tipo de archivo: Binario Puede usar un número de </a:t>
            </a:r>
            <a:r>
              <a:rPr lang="es-MX" u="sng" dirty="0">
                <a:hlinkClick r:id="rId2"/>
              </a:rPr>
              <a:t>aplicaciones</a:t>
            </a:r>
            <a:r>
              <a:rPr lang="es-MX" dirty="0"/>
              <a:t> para reproducir archivos .</a:t>
            </a:r>
            <a:r>
              <a:rPr lang="es-MX" dirty="0"/>
              <a:t>mov</a:t>
            </a:r>
            <a:r>
              <a:rPr lang="es-MX" dirty="0"/>
              <a:t> incluyendo </a:t>
            </a:r>
            <a:r>
              <a:rPr lang="es-MX" dirty="0"/>
              <a:t>Sparkle</a:t>
            </a:r>
            <a:r>
              <a:rPr lang="es-MX" dirty="0"/>
              <a:t> o </a:t>
            </a:r>
            <a:r>
              <a:rPr lang="es-MX" dirty="0"/>
              <a:t>MoviePlayer</a:t>
            </a:r>
            <a:r>
              <a:rPr lang="es-MX" dirty="0"/>
              <a:t> en Mac, y QuickTime para Windows.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La </a:t>
            </a:r>
            <a:r>
              <a:rPr lang="es-MX" dirty="0">
                <a:hlinkClick r:id="rId3"/>
              </a:rPr>
              <a:t>extensión</a:t>
            </a:r>
            <a:r>
              <a:rPr lang="es-MX" dirty="0"/>
              <a:t> y </a:t>
            </a:r>
            <a:r>
              <a:rPr lang="es-MX" dirty="0">
                <a:hlinkClick r:id="rId4"/>
              </a:rPr>
              <a:t>formato</a:t>
            </a:r>
            <a:r>
              <a:rPr lang="es-MX" dirty="0"/>
              <a:t> .</a:t>
            </a:r>
            <a:r>
              <a:rPr lang="es-MX" dirty="0"/>
              <a:t>mov</a:t>
            </a:r>
            <a:r>
              <a:rPr lang="es-MX" dirty="0"/>
              <a:t>, pertenece al formato de archivo de video empleado en la </a:t>
            </a:r>
            <a:r>
              <a:rPr lang="es-MX" dirty="0"/>
              <a:t>aplicación</a:t>
            </a:r>
            <a:r>
              <a:rPr lang="es-MX" dirty="0">
                <a:hlinkClick r:id="rId5"/>
              </a:rPr>
              <a:t>QuickTime</a:t>
            </a:r>
            <a:r>
              <a:rPr lang="es-MX" dirty="0"/>
              <a:t>. También pueden tener extensión .</a:t>
            </a:r>
            <a:r>
              <a:rPr lang="es-MX" dirty="0"/>
              <a:t>qt</a:t>
            </a:r>
            <a:r>
              <a:rPr lang="es-MX" dirty="0"/>
              <a:t>.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>El formato también puede incluir audio, efectos, texto (ejemplo, subtítulos), etc.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>Además del QuickTime, también puede ser ejecutado por otras aplicaciones como </a:t>
            </a:r>
            <a:r>
              <a:rPr lang="es-MX" dirty="0"/>
              <a:t>Roxio</a:t>
            </a:r>
            <a:r>
              <a:rPr lang="es-MX" dirty="0"/>
              <a:t> </a:t>
            </a:r>
            <a:r>
              <a:rPr lang="es-MX" dirty="0"/>
              <a:t>Creator</a:t>
            </a:r>
            <a:r>
              <a:rPr lang="es-MX" dirty="0"/>
              <a:t>, </a:t>
            </a:r>
            <a:r>
              <a:rPr lang="es-MX" dirty="0"/>
              <a:t>CyberLink</a:t>
            </a:r>
            <a:r>
              <a:rPr lang="es-MX" dirty="0"/>
              <a:t> </a:t>
            </a:r>
            <a:r>
              <a:rPr lang="es-MX" dirty="0"/>
              <a:t>PowerDirector</a:t>
            </a:r>
            <a:r>
              <a:rPr lang="es-MX" dirty="0"/>
              <a:t>, </a:t>
            </a:r>
            <a:r>
              <a:rPr lang="es-MX" dirty="0"/>
              <a:t>CyberLink</a:t>
            </a:r>
            <a:r>
              <a:rPr lang="es-MX" dirty="0"/>
              <a:t> </a:t>
            </a:r>
            <a:r>
              <a:rPr lang="es-MX" dirty="0"/>
              <a:t>PowerDVD</a:t>
            </a:r>
            <a:r>
              <a:rPr lang="es-MX" dirty="0"/>
              <a:t>, </a:t>
            </a:r>
            <a:r>
              <a:rPr lang="es-MX" dirty="0"/>
              <a:t>Xilisoft</a:t>
            </a:r>
            <a:r>
              <a:rPr lang="es-MX" dirty="0"/>
              <a:t> Video </a:t>
            </a:r>
            <a:r>
              <a:rPr lang="es-MX" dirty="0"/>
              <a:t>Converter</a:t>
            </a:r>
            <a:r>
              <a:rPr lang="es-MX" dirty="0"/>
              <a:t> </a:t>
            </a:r>
            <a:r>
              <a:rPr lang="es-MX" dirty="0"/>
              <a:t>Ultimate</a:t>
            </a:r>
            <a:r>
              <a:rPr lang="es-MX" dirty="0"/>
              <a:t>, </a:t>
            </a:r>
            <a:r>
              <a:rPr lang="es-MX" dirty="0"/>
              <a:t>Bitberry</a:t>
            </a:r>
            <a:r>
              <a:rPr lang="es-MX" dirty="0"/>
              <a:t> Final Media Player, etc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9218" name="Picture 2" descr="http://www.koblakari.org/galeria/images/thumb_mov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00" l="2000" r="97000">
                        <a14:foregroundMark x1="22000" y1="32000" x2="22000" y2="32000"/>
                        <a14:foregroundMark x1="41000" y1="27000" x2="41000" y2="27000"/>
                        <a14:foregroundMark x1="21000" y1="27000" x2="21000" y2="27000"/>
                        <a14:foregroundMark x1="27000" y1="17000" x2="27000" y2="17000"/>
                        <a14:foregroundMark x1="34000" y1="14000" x2="34000" y2="14000"/>
                        <a14:foregroundMark x1="42000" y1="13000" x2="42000" y2="13000"/>
                        <a14:foregroundMark x1="51000" y1="14000" x2="51000" y2="14000"/>
                        <a14:foregroundMark x1="62000" y1="14000" x2="62000" y2="14000"/>
                        <a14:foregroundMark x1="57000" y1="21000" x2="57000" y2="21000"/>
                        <a14:foregroundMark x1="68000" y1="20000" x2="68000" y2="20000"/>
                        <a14:foregroundMark x1="71000" y1="13000" x2="71000" y2="13000"/>
                        <a14:foregroundMark x1="73000" y1="29000" x2="73000" y2="29000"/>
                        <a14:foregroundMark x1="67000" y1="9000" x2="67000" y2="9000"/>
                        <a14:foregroundMark x1="70000" y1="9000" x2="70000" y2="9000"/>
                        <a14:foregroundMark x1="61000" y1="9000" x2="61000" y2="9000"/>
                        <a14:foregroundMark x1="51000" y1="8000" x2="51000" y2="8000"/>
                        <a14:foregroundMark x1="27000" y1="14000" x2="27000" y2="14000"/>
                        <a14:foregroundMark x1="29000" y1="10000" x2="29000" y2="10000"/>
                        <a14:foregroundMark x1="31000" y1="8000" x2="31000" y2="8000"/>
                        <a14:foregroundMark x1="14000" y1="54000" x2="14000" y2="54000"/>
                        <a14:foregroundMark x1="14000" y1="71000" x2="14000" y2="71000"/>
                        <a14:foregroundMark x1="31000" y1="90000" x2="31000" y2="90000"/>
                        <a14:foregroundMark x1="49000" y1="89000" x2="49000" y2="89000"/>
                        <a14:foregroundMark x1="69000" y1="92000" x2="69000" y2="92000"/>
                        <a14:foregroundMark x1="59000" y1="93000" x2="59000" y2="93000"/>
                        <a14:foregroundMark x1="58000" y1="12000" x2="58000" y2="12000"/>
                        <a14:foregroundMark x1="21000" y1="22000" x2="21000" y2="22000"/>
                        <a14:foregroundMark x1="21000" y1="18000" x2="21000" y2="18000"/>
                        <a14:foregroundMark x1="23000" y1="16000" x2="23000" y2="16000"/>
                        <a14:foregroundMark x1="23000" y1="14000" x2="23000" y2="14000"/>
                        <a14:foregroundMark x1="18000" y1="22000" x2="18000" y2="22000"/>
                        <a14:foregroundMark x1="14000" y1="24000" x2="14000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5"/>
          <a:stretch/>
        </p:blipFill>
        <p:spPr bwMode="auto">
          <a:xfrm>
            <a:off x="121263" y="665018"/>
            <a:ext cx="2976265" cy="413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7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401</Words>
  <Application>Microsoft Office PowerPoint</Application>
  <PresentationFormat>Presentación en pantalla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Escuela Normal de Educación Normal del Estado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17</cp:revision>
  <dcterms:created xsi:type="dcterms:W3CDTF">2013-02-09T04:08:54Z</dcterms:created>
  <dcterms:modified xsi:type="dcterms:W3CDTF">2013-02-09T19:26:47Z</dcterms:modified>
</cp:coreProperties>
</file>