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522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94660"/>
  </p:normalViewPr>
  <p:slideViewPr>
    <p:cSldViewPr>
      <p:cViewPr>
        <p:scale>
          <a:sx n="51" d="100"/>
          <a:sy n="51" d="100"/>
        </p:scale>
        <p:origin x="-1050" y="13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8E54162-32B7-4091-ADE3-53FA123381A8}" type="datetimeFigureOut">
              <a:rPr lang="es-ES" smtClean="0"/>
              <a:pPr/>
              <a:t>13/02/2013</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9DC11C0-9390-43F7-915A-52616B2E2AA0}"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9DC11C0-9390-43F7-915A-52616B2E2AA0}"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7" name="Slide Number Placeholder 6"/>
          <p:cNvSpPr>
            <a:spLocks noGrp="1"/>
          </p:cNvSpPr>
          <p:nvPr>
            <p:ph type="sldNum" sz="quarter" idx="12"/>
          </p:nvPr>
        </p:nvSpPr>
        <p:spPr/>
        <p:txBody>
          <a:bodyPr/>
          <a:lstStyle/>
          <a:p>
            <a:fld id="{B9DC11C0-9390-43F7-915A-52616B2E2AA0}"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8E54162-32B7-4091-ADE3-53FA123381A8}" type="datetimeFigureOut">
              <a:rPr lang="es-ES" smtClean="0"/>
              <a:pPr/>
              <a:t>13/02/2013</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B9DC11C0-9390-43F7-915A-52616B2E2AA0}"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8E54162-32B7-4091-ADE3-53FA123381A8}" type="datetimeFigureOut">
              <a:rPr lang="es-ES" smtClean="0"/>
              <a:pPr/>
              <a:t>13/02/2013</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9DC11C0-9390-43F7-915A-52616B2E2AA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realplayer.softonic.com/" TargetMode="External"/><Relationship Id="rId2" Type="http://schemas.openxmlformats.org/officeDocument/2006/relationships/hyperlink" Target="http://vlc-media-player.softonic.co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realplayer.softonic.com/" TargetMode="External"/><Relationship Id="rId7" Type="http://schemas.openxmlformats.org/officeDocument/2006/relationships/image" Target="../media/image4.jpeg"/><Relationship Id="rId2" Type="http://schemas.openxmlformats.org/officeDocument/2006/relationships/hyperlink" Target="http://vlc-media-player.softonic.com/" TargetMode="External"/><Relationship Id="rId1" Type="http://schemas.openxmlformats.org/officeDocument/2006/relationships/slideLayout" Target="../slideLayouts/slideLayout2.xml"/><Relationship Id="rId6" Type="http://schemas.openxmlformats.org/officeDocument/2006/relationships/hyperlink" Target="http://powerdvd.softonic.com/" TargetMode="External"/><Relationship Id="rId5" Type="http://schemas.openxmlformats.org/officeDocument/2006/relationships/hyperlink" Target="http://winamp.softonic.com/" TargetMode="External"/><Relationship Id="rId4" Type="http://schemas.openxmlformats.org/officeDocument/2006/relationships/hyperlink" Target="http://k-lite-codec-pack.softonic.co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dvd.softonic.com/"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powerdvd.softonic.com/"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6592" y="764704"/>
            <a:ext cx="3744416" cy="6120680"/>
          </a:xfrm>
        </p:spPr>
        <p:txBody>
          <a:bodyPr>
            <a:noAutofit/>
          </a:bodyPr>
          <a:lstStyle/>
          <a:p>
            <a:pPr algn="ctr"/>
            <a:r>
              <a:rPr lang="es-ES_tradnl" b="1" dirty="0" smtClean="0">
                <a:solidFill>
                  <a:schemeClr val="accent5">
                    <a:lumMod val="75000"/>
                  </a:schemeClr>
                </a:solidFill>
              </a:rPr>
              <a:t> </a:t>
            </a:r>
            <a:br>
              <a:rPr lang="es-ES_tradnl" b="1" dirty="0" smtClean="0">
                <a:solidFill>
                  <a:schemeClr val="accent5">
                    <a:lumMod val="75000"/>
                  </a:schemeClr>
                </a:solidFill>
              </a:rPr>
            </a:br>
            <a:endParaRPr lang="es-ES" b="1" dirty="0">
              <a:solidFill>
                <a:schemeClr val="accent5">
                  <a:lumMod val="75000"/>
                </a:schemeClr>
              </a:solidFill>
            </a:endParaRPr>
          </a:p>
        </p:txBody>
      </p:sp>
      <p:pic>
        <p:nvPicPr>
          <p:cNvPr id="1026" name="Picture 2" descr="http://marbellatube.es/wp-content/uploads/2012/04/clip-video.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0" y="2564904"/>
            <a:ext cx="3635623" cy="3240359"/>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10 CuadroTexto"/>
          <p:cNvSpPr txBox="1"/>
          <p:nvPr/>
        </p:nvSpPr>
        <p:spPr>
          <a:xfrm>
            <a:off x="4716016" y="116632"/>
            <a:ext cx="3347590" cy="2123658"/>
          </a:xfrm>
          <a:prstGeom prst="rect">
            <a:avLst/>
          </a:prstGeom>
          <a:noFill/>
        </p:spPr>
        <p:txBody>
          <a:bodyPr wrap="square" rtlCol="0">
            <a:spAutoFit/>
          </a:bodyPr>
          <a:lstStyle/>
          <a:p>
            <a:pPr algn="ctr"/>
            <a:r>
              <a:rPr lang="es-ES_tradnl" sz="4400" dirty="0" smtClean="0">
                <a:solidFill>
                  <a:schemeClr val="bg2">
                    <a:lumMod val="75000"/>
                  </a:schemeClr>
                </a:solidFill>
              </a:rPr>
              <a:t>Extensiones </a:t>
            </a:r>
          </a:p>
          <a:p>
            <a:pPr algn="ctr"/>
            <a:r>
              <a:rPr lang="es-ES_tradnl" sz="4400" dirty="0" smtClean="0">
                <a:solidFill>
                  <a:schemeClr val="bg2">
                    <a:lumMod val="75000"/>
                  </a:schemeClr>
                </a:solidFill>
              </a:rPr>
              <a:t>de </a:t>
            </a:r>
          </a:p>
          <a:p>
            <a:pPr algn="ctr"/>
            <a:r>
              <a:rPr lang="es-ES_tradnl" sz="4400" dirty="0" smtClean="0">
                <a:solidFill>
                  <a:schemeClr val="bg2">
                    <a:lumMod val="75000"/>
                  </a:schemeClr>
                </a:solidFill>
              </a:rPr>
              <a:t>video</a:t>
            </a:r>
            <a:endParaRPr lang="es-ES" sz="4400" dirty="0">
              <a:solidFill>
                <a:schemeClr val="bg2">
                  <a:lumMod val="75000"/>
                </a:schemeClr>
              </a:solidFill>
            </a:endParaRPr>
          </a:p>
        </p:txBody>
      </p:sp>
      <p:sp>
        <p:nvSpPr>
          <p:cNvPr id="12" name="11 CuadroTexto"/>
          <p:cNvSpPr txBox="1"/>
          <p:nvPr/>
        </p:nvSpPr>
        <p:spPr>
          <a:xfrm>
            <a:off x="107504" y="164569"/>
            <a:ext cx="4320480" cy="7940635"/>
          </a:xfrm>
          <a:prstGeom prst="rect">
            <a:avLst/>
          </a:prstGeom>
          <a:noFill/>
        </p:spPr>
        <p:txBody>
          <a:bodyPr wrap="square" rtlCol="0">
            <a:spAutoFit/>
          </a:bodyPr>
          <a:lstStyle/>
          <a:p>
            <a:pPr algn="ctr"/>
            <a:r>
              <a:rPr lang="es-ES_tradnl" sz="2000" b="1" dirty="0" smtClean="0">
                <a:solidFill>
                  <a:schemeClr val="accent5">
                    <a:lumMod val="75000"/>
                  </a:schemeClr>
                </a:solidFill>
              </a:rPr>
              <a:t>ESCUELA NORMAL DE EDUCACIÒN PREESCOLAR</a:t>
            </a:r>
          </a:p>
          <a:p>
            <a:pPr algn="ctr"/>
            <a:endParaRPr lang="es-ES_tradnl" sz="2000" b="1" dirty="0">
              <a:solidFill>
                <a:schemeClr val="accent5">
                  <a:lumMod val="75000"/>
                </a:schemeClr>
              </a:solidFill>
            </a:endParaRPr>
          </a:p>
          <a:p>
            <a:pPr algn="ctr"/>
            <a:endParaRPr lang="es-ES_tradnl" sz="2000" b="1" dirty="0" smtClean="0">
              <a:solidFill>
                <a:schemeClr val="accent5">
                  <a:lumMod val="75000"/>
                </a:schemeClr>
              </a:solidFill>
            </a:endParaRPr>
          </a:p>
          <a:p>
            <a:pPr algn="ctr"/>
            <a:r>
              <a:rPr lang="es-ES_tradnl" sz="2000" b="1" dirty="0" smtClean="0">
                <a:solidFill>
                  <a:schemeClr val="accent5">
                    <a:lumMod val="75000"/>
                  </a:schemeClr>
                </a:solidFill>
              </a:rPr>
              <a:t>MATERIA:</a:t>
            </a:r>
          </a:p>
          <a:p>
            <a:pPr algn="ctr"/>
            <a:r>
              <a:rPr lang="es-ES_tradnl" sz="2000" b="1" dirty="0" smtClean="0">
                <a:solidFill>
                  <a:schemeClr val="accent5">
                    <a:lumMod val="75000"/>
                  </a:schemeClr>
                </a:solidFill>
              </a:rPr>
              <a:t>Computación IV</a:t>
            </a:r>
          </a:p>
          <a:p>
            <a:pPr algn="ctr"/>
            <a:endParaRPr lang="es-ES_tradnl" sz="2000" b="1" dirty="0">
              <a:solidFill>
                <a:schemeClr val="accent5">
                  <a:lumMod val="75000"/>
                </a:schemeClr>
              </a:solidFill>
            </a:endParaRPr>
          </a:p>
          <a:p>
            <a:pPr algn="ctr"/>
            <a:r>
              <a:rPr lang="es-ES_tradnl" sz="2000" b="1" dirty="0" smtClean="0">
                <a:solidFill>
                  <a:schemeClr val="accent5">
                    <a:lumMod val="75000"/>
                  </a:schemeClr>
                </a:solidFill>
              </a:rPr>
              <a:t>MAESTRO:</a:t>
            </a:r>
          </a:p>
          <a:p>
            <a:pPr algn="ctr"/>
            <a:r>
              <a:rPr lang="es-ES_tradnl" sz="2000" b="1" dirty="0" smtClean="0">
                <a:solidFill>
                  <a:schemeClr val="accent5">
                    <a:lumMod val="75000"/>
                  </a:schemeClr>
                </a:solidFill>
              </a:rPr>
              <a:t>Luis Enrique Contreras García</a:t>
            </a:r>
          </a:p>
          <a:p>
            <a:pPr algn="ctr"/>
            <a:endParaRPr lang="es-ES_tradnl" sz="2000" b="1" dirty="0">
              <a:solidFill>
                <a:schemeClr val="accent5">
                  <a:lumMod val="75000"/>
                </a:schemeClr>
              </a:solidFill>
            </a:endParaRPr>
          </a:p>
          <a:p>
            <a:pPr algn="ctr"/>
            <a:endParaRPr lang="es-ES_tradnl" sz="2000" b="1" dirty="0" smtClean="0">
              <a:solidFill>
                <a:schemeClr val="accent5">
                  <a:lumMod val="75000"/>
                </a:schemeClr>
              </a:solidFill>
            </a:endParaRPr>
          </a:p>
          <a:p>
            <a:pPr algn="ctr"/>
            <a:r>
              <a:rPr lang="es-ES_tradnl" sz="2000" b="1" dirty="0" smtClean="0">
                <a:solidFill>
                  <a:schemeClr val="accent5">
                    <a:lumMod val="75000"/>
                  </a:schemeClr>
                </a:solidFill>
              </a:rPr>
              <a:t>ALUMNA:</a:t>
            </a:r>
          </a:p>
          <a:p>
            <a:pPr algn="ctr"/>
            <a:r>
              <a:rPr lang="es-ES_tradnl" sz="2000" b="1" dirty="0" smtClean="0">
                <a:solidFill>
                  <a:schemeClr val="accent5">
                    <a:lumMod val="75000"/>
                  </a:schemeClr>
                </a:solidFill>
              </a:rPr>
              <a:t>Dulce carolina Hernández Nieto</a:t>
            </a:r>
          </a:p>
          <a:p>
            <a:pPr algn="ctr"/>
            <a:endParaRPr lang="es-ES_tradnl" sz="2000" b="1" dirty="0" smtClean="0">
              <a:solidFill>
                <a:schemeClr val="accent5">
                  <a:lumMod val="75000"/>
                </a:schemeClr>
              </a:solidFill>
            </a:endParaRPr>
          </a:p>
          <a:p>
            <a:pPr algn="ctr"/>
            <a:endParaRPr lang="es-ES_tradnl" sz="2000" b="1" dirty="0">
              <a:solidFill>
                <a:schemeClr val="accent5">
                  <a:lumMod val="75000"/>
                </a:schemeClr>
              </a:solidFill>
            </a:endParaRPr>
          </a:p>
          <a:p>
            <a:pPr algn="ctr"/>
            <a:endParaRPr lang="es-ES_tradnl" sz="2000" b="1" dirty="0">
              <a:solidFill>
                <a:schemeClr val="accent5">
                  <a:lumMod val="75000"/>
                </a:schemeClr>
              </a:solidFill>
            </a:endParaRPr>
          </a:p>
          <a:p>
            <a:pPr algn="ctr"/>
            <a:r>
              <a:rPr lang="es-ES_tradnl" sz="2000" b="1" dirty="0" smtClean="0">
                <a:solidFill>
                  <a:schemeClr val="accent5">
                    <a:lumMod val="75000"/>
                  </a:schemeClr>
                </a:solidFill>
              </a:rPr>
              <a:t>GRADO: 2ª  	SECCIÒN: C 	#17</a:t>
            </a:r>
          </a:p>
          <a:p>
            <a:pPr algn="ctr"/>
            <a:endParaRPr lang="es-ES_tradnl" sz="2000" b="1" dirty="0">
              <a:solidFill>
                <a:schemeClr val="accent5">
                  <a:lumMod val="75000"/>
                </a:schemeClr>
              </a:solidFill>
            </a:endParaRPr>
          </a:p>
          <a:p>
            <a:pPr algn="ctr"/>
            <a:endParaRPr lang="es-ES_tradnl" sz="2000" b="1" dirty="0" smtClean="0">
              <a:solidFill>
                <a:schemeClr val="accent5">
                  <a:lumMod val="75000"/>
                </a:schemeClr>
              </a:solidFill>
            </a:endParaRPr>
          </a:p>
          <a:p>
            <a:pPr algn="ctr"/>
            <a:r>
              <a:rPr lang="es-ES_tradnl" sz="2000" b="1" dirty="0" smtClean="0">
                <a:solidFill>
                  <a:schemeClr val="accent5">
                    <a:lumMod val="75000"/>
                  </a:schemeClr>
                </a:solidFill>
              </a:rPr>
              <a:t>Saltillo Coahuila a 7 de Febrero del 2013</a:t>
            </a:r>
          </a:p>
          <a:p>
            <a:pPr algn="ctr"/>
            <a:endParaRPr lang="es-ES_tradnl" dirty="0">
              <a:solidFill>
                <a:schemeClr val="accent5">
                  <a:lumMod val="75000"/>
                </a:schemeClr>
              </a:solidFill>
            </a:endParaRPr>
          </a:p>
          <a:p>
            <a:pPr algn="ctr"/>
            <a:endParaRPr lang="es-ES_tradnl" dirty="0" smtClean="0">
              <a:solidFill>
                <a:schemeClr val="accent5">
                  <a:lumMod val="75000"/>
                </a:schemeClr>
              </a:solidFill>
            </a:endParaRPr>
          </a:p>
          <a:p>
            <a:pPr algn="ctr"/>
            <a:r>
              <a:rPr lang="es-ES_tradnl" dirty="0" smtClean="0">
                <a:solidFill>
                  <a:schemeClr val="accent5">
                    <a:lumMod val="75000"/>
                  </a:schemeClr>
                </a:solidFill>
              </a:rPr>
              <a:t> </a:t>
            </a:r>
          </a:p>
          <a:p>
            <a:pPr algn="ctr"/>
            <a:endParaRPr lang="es-ES_tradnl" dirty="0">
              <a:solidFill>
                <a:schemeClr val="accent5">
                  <a:lumMod val="75000"/>
                </a:schemeClr>
              </a:solidFill>
            </a:endParaRPr>
          </a:p>
          <a:p>
            <a:pPr algn="ctr"/>
            <a:endParaRPr lang="es-ES_tradnl" dirty="0">
              <a:solidFill>
                <a:schemeClr val="accent5">
                  <a:lumMod val="75000"/>
                </a:schemeClr>
              </a:solidFill>
            </a:endParaRPr>
          </a:p>
        </p:txBody>
      </p:sp>
    </p:spTree>
    <p:extLst>
      <p:ext uri="{BB962C8B-B14F-4D97-AF65-F5344CB8AC3E}">
        <p14:creationId xmlns="" xmlns:p14="http://schemas.microsoft.com/office/powerpoint/2010/main" val="1927477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“MPEG”</a:t>
            </a:r>
            <a:endParaRPr lang="es-ES" sz="5400" b="1" dirty="0"/>
          </a:p>
        </p:txBody>
      </p:sp>
      <p:sp>
        <p:nvSpPr>
          <p:cNvPr id="3" name="2 Marcador de contenido"/>
          <p:cNvSpPr txBox="1">
            <a:spLocks/>
          </p:cNvSpPr>
          <p:nvPr/>
        </p:nvSpPr>
        <p:spPr>
          <a:xfrm>
            <a:off x="539552" y="1700808"/>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smtClean="0">
                <a:solidFill>
                  <a:srgbClr val="7F522D"/>
                </a:solidFill>
              </a:rPr>
              <a:t>MPEG son las siglas de </a:t>
            </a:r>
            <a:r>
              <a:rPr lang="es-MX" b="1" dirty="0" err="1" smtClean="0">
                <a:solidFill>
                  <a:srgbClr val="7F522D"/>
                </a:solidFill>
              </a:rPr>
              <a:t>Moving</a:t>
            </a:r>
            <a:r>
              <a:rPr lang="es-MX" b="1" dirty="0" smtClean="0">
                <a:solidFill>
                  <a:srgbClr val="7F522D"/>
                </a:solidFill>
              </a:rPr>
              <a:t> Picture </a:t>
            </a:r>
            <a:r>
              <a:rPr lang="es-MX" b="1" dirty="0" err="1" smtClean="0">
                <a:solidFill>
                  <a:srgbClr val="7F522D"/>
                </a:solidFill>
              </a:rPr>
              <a:t>Experts</a:t>
            </a:r>
            <a:r>
              <a:rPr lang="es-MX" b="1" dirty="0" smtClean="0">
                <a:solidFill>
                  <a:srgbClr val="7F522D"/>
                </a:solidFill>
              </a:rPr>
              <a:t> </a:t>
            </a:r>
            <a:r>
              <a:rPr lang="es-MX" b="1" dirty="0" err="1" smtClean="0">
                <a:solidFill>
                  <a:srgbClr val="7F522D"/>
                </a:solidFill>
              </a:rPr>
              <a:t>Group</a:t>
            </a:r>
            <a:r>
              <a:rPr lang="es-MX" b="1" dirty="0" smtClean="0">
                <a:solidFill>
                  <a:srgbClr val="7F522D"/>
                </a:solidFill>
              </a:rPr>
              <a:t> y se pronuncia m-</a:t>
            </a:r>
            <a:r>
              <a:rPr lang="es-MX" b="1" dirty="0" err="1" smtClean="0">
                <a:solidFill>
                  <a:srgbClr val="7F522D"/>
                </a:solidFill>
              </a:rPr>
              <a:t>peg</a:t>
            </a:r>
            <a:r>
              <a:rPr lang="es-MX" b="1" dirty="0" smtClean="0">
                <a:solidFill>
                  <a:srgbClr val="7F522D"/>
                </a:solidFill>
              </a:rPr>
              <a:t>. MPEG es un grupo de la ISO y la familia de estándares de compresión y de formatos de archivo de video digital desarrollados por el grupo</a:t>
            </a:r>
            <a:endParaRPr lang="es-MX" sz="2000" b="1" u="sng" dirty="0" smtClean="0">
              <a:solidFill>
                <a:srgbClr val="7F522D"/>
              </a:solidFill>
            </a:endParaRPr>
          </a:p>
          <a:p>
            <a:pPr algn="just">
              <a:buNone/>
            </a:pPr>
            <a:endParaRPr lang="es-MX" sz="2000" b="1" u="sng" dirty="0" smtClean="0">
              <a:solidFill>
                <a:schemeClr val="bg2">
                  <a:lumMod val="50000"/>
                </a:schemeClr>
              </a:solidFill>
            </a:endParaRPr>
          </a:p>
          <a:p>
            <a:pPr algn="just">
              <a:buNone/>
            </a:pPr>
            <a:r>
              <a:rPr lang="es-MX" sz="2000" b="1" u="sng" dirty="0" smtClean="0">
                <a:solidFill>
                  <a:schemeClr val="bg2">
                    <a:lumMod val="50000"/>
                  </a:schemeClr>
                </a:solidFill>
              </a:rPr>
              <a:t>PROGRAMAS QUE REPRODUCEN EXTENSIÓN MPEG</a:t>
            </a:r>
          </a:p>
          <a:p>
            <a:r>
              <a:rPr lang="es-ES" sz="2000" b="1" u="sng" dirty="0" smtClean="0">
                <a:solidFill>
                  <a:schemeClr val="accent6">
                    <a:lumMod val="75000"/>
                  </a:schemeClr>
                </a:solidFill>
              </a:rPr>
              <a:t>QuickTime</a:t>
            </a:r>
          </a:p>
          <a:p>
            <a:r>
              <a:rPr lang="es-ES" sz="2000" b="1" u="sng" dirty="0" smtClean="0">
                <a:solidFill>
                  <a:schemeClr val="accent6">
                    <a:lumMod val="75000"/>
                  </a:schemeClr>
                </a:solidFill>
              </a:rPr>
              <a:t>Windows media</a:t>
            </a:r>
          </a:p>
          <a:p>
            <a:r>
              <a:rPr lang="es-ES" sz="2000" b="1" u="sng" dirty="0" err="1" smtClean="0">
                <a:solidFill>
                  <a:schemeClr val="accent6">
                    <a:lumMod val="75000"/>
                  </a:schemeClr>
                </a:solidFill>
              </a:rPr>
              <a:t>Indeo</a:t>
            </a:r>
            <a:endParaRPr lang="es-ES" sz="2000" b="1" u="sng" dirty="0" smtClean="0">
              <a:solidFill>
                <a:schemeClr val="accent6">
                  <a:lumMod val="75000"/>
                </a:schemeClr>
              </a:solidFill>
            </a:endParaRPr>
          </a:p>
        </p:txBody>
      </p:sp>
      <p:pic>
        <p:nvPicPr>
          <p:cNvPr id="2050" name="Picture 2" descr="http://infonote.wiki.zoho.com/_attach/1.0/Formato-MPEG/logo_mpeg.gif"/>
          <p:cNvPicPr>
            <a:picLocks noChangeAspect="1" noChangeArrowheads="1"/>
          </p:cNvPicPr>
          <p:nvPr/>
        </p:nvPicPr>
        <p:blipFill>
          <a:blip r:embed="rId2" cstate="print"/>
          <a:srcRect/>
          <a:stretch>
            <a:fillRect/>
          </a:stretch>
        </p:blipFill>
        <p:spPr bwMode="auto">
          <a:xfrm>
            <a:off x="4860032" y="4365104"/>
            <a:ext cx="3024336" cy="199000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“OGM”</a:t>
            </a:r>
            <a:endParaRPr lang="es-ES" sz="5400" b="1" dirty="0"/>
          </a:p>
        </p:txBody>
      </p:sp>
      <p:sp>
        <p:nvSpPr>
          <p:cNvPr id="3" name="2 Marcador de contenido"/>
          <p:cNvSpPr txBox="1">
            <a:spLocks/>
          </p:cNvSpPr>
          <p:nvPr/>
        </p:nvSpPr>
        <p:spPr>
          <a:xfrm>
            <a:off x="539552" y="1700808"/>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smtClean="0">
                <a:solidFill>
                  <a:srgbClr val="7F522D"/>
                </a:solidFill>
              </a:rPr>
              <a:t>Un archivo OGM o Ogg Media es un contenedor. Dentro puede tener una pista de vídeo (codificada con cualquier códec) y una o más pistas de audio (con su correspondiente códec). El OGM es para lo mismo que el AVI, pero es mejor y además es un formato libre</a:t>
            </a:r>
            <a:endParaRPr lang="es-MX" sz="2000" b="1" u="sng" dirty="0" smtClean="0">
              <a:solidFill>
                <a:schemeClr val="bg2">
                  <a:lumMod val="50000"/>
                </a:schemeClr>
              </a:solidFill>
            </a:endParaRPr>
          </a:p>
          <a:p>
            <a:pPr algn="ctr">
              <a:buNone/>
            </a:pPr>
            <a:r>
              <a:rPr lang="es-MX" sz="2000" b="1" u="sng" dirty="0" smtClean="0">
                <a:solidFill>
                  <a:schemeClr val="bg2">
                    <a:lumMod val="50000"/>
                  </a:schemeClr>
                </a:solidFill>
              </a:rPr>
              <a:t>PROGRAMAS QUE REPRODUCEN EXTENSIÓN OGM</a:t>
            </a:r>
          </a:p>
          <a:p>
            <a:pPr algn="r"/>
            <a:r>
              <a:rPr lang="es-ES" sz="2000" b="1" u="sng" dirty="0" smtClean="0">
                <a:solidFill>
                  <a:schemeClr val="accent6">
                    <a:lumMod val="75000"/>
                  </a:schemeClr>
                </a:solidFill>
              </a:rPr>
              <a:t>VLC media </a:t>
            </a:r>
            <a:r>
              <a:rPr lang="es-ES" sz="2000" b="1" u="sng" dirty="0" err="1" smtClean="0">
                <a:solidFill>
                  <a:schemeClr val="accent6">
                    <a:lumMod val="75000"/>
                  </a:schemeClr>
                </a:solidFill>
              </a:rPr>
              <a:t>player</a:t>
            </a:r>
            <a:r>
              <a:rPr lang="es-ES" sz="2000" b="1" u="sng" dirty="0" smtClean="0">
                <a:solidFill>
                  <a:schemeClr val="accent6">
                    <a:lumMod val="75000"/>
                  </a:schemeClr>
                </a:solidFill>
              </a:rPr>
              <a:t> </a:t>
            </a:r>
          </a:p>
          <a:p>
            <a:pPr algn="r"/>
            <a:r>
              <a:rPr lang="es-ES" sz="2000" b="1" u="sng" dirty="0" err="1" smtClean="0">
                <a:solidFill>
                  <a:schemeClr val="accent6">
                    <a:lumMod val="75000"/>
                  </a:schemeClr>
                </a:solidFill>
              </a:rPr>
              <a:t>RealPlayer</a:t>
            </a:r>
            <a:r>
              <a:rPr lang="es-ES" sz="2000" b="1" u="sng" dirty="0" smtClean="0">
                <a:solidFill>
                  <a:schemeClr val="accent6">
                    <a:lumMod val="75000"/>
                  </a:schemeClr>
                </a:solidFill>
              </a:rPr>
              <a:t> </a:t>
            </a:r>
          </a:p>
          <a:p>
            <a:pPr algn="r"/>
            <a:r>
              <a:rPr lang="es-ES" sz="2000" b="1" u="sng" dirty="0" smtClean="0">
                <a:solidFill>
                  <a:schemeClr val="accent6">
                    <a:lumMod val="75000"/>
                  </a:schemeClr>
                </a:solidFill>
              </a:rPr>
              <a:t>K-Lite </a:t>
            </a:r>
            <a:r>
              <a:rPr lang="es-ES" sz="2000" b="1" u="sng" dirty="0" err="1" smtClean="0">
                <a:solidFill>
                  <a:schemeClr val="accent6">
                    <a:lumMod val="75000"/>
                  </a:schemeClr>
                </a:solidFill>
              </a:rPr>
              <a:t>Codec</a:t>
            </a:r>
            <a:r>
              <a:rPr lang="es-ES" sz="2000" b="1" u="sng" dirty="0" smtClean="0">
                <a:solidFill>
                  <a:schemeClr val="accent6">
                    <a:lumMod val="75000"/>
                  </a:schemeClr>
                </a:solidFill>
              </a:rPr>
              <a:t> Pack</a:t>
            </a:r>
          </a:p>
          <a:p>
            <a:pPr algn="r"/>
            <a:r>
              <a:rPr lang="es-ES" sz="2000" b="1" u="sng" dirty="0" err="1" smtClean="0">
                <a:solidFill>
                  <a:schemeClr val="accent6">
                    <a:lumMod val="75000"/>
                  </a:schemeClr>
                </a:solidFill>
              </a:rPr>
              <a:t>Winamp</a:t>
            </a:r>
            <a:r>
              <a:rPr lang="es-ES" sz="2000" b="1" u="sng" dirty="0" smtClean="0">
                <a:solidFill>
                  <a:schemeClr val="accent6">
                    <a:lumMod val="75000"/>
                  </a:schemeClr>
                </a:solidFill>
              </a:rPr>
              <a:t> </a:t>
            </a:r>
          </a:p>
          <a:p>
            <a:pPr algn="r"/>
            <a:r>
              <a:rPr lang="es-ES" sz="2000" b="1" u="sng" dirty="0" err="1" smtClean="0">
                <a:solidFill>
                  <a:schemeClr val="accent6">
                    <a:lumMod val="75000"/>
                  </a:schemeClr>
                </a:solidFill>
              </a:rPr>
              <a:t>CyberLink</a:t>
            </a:r>
            <a:r>
              <a:rPr lang="es-ES" sz="2000" b="1" u="sng" dirty="0" smtClean="0">
                <a:solidFill>
                  <a:schemeClr val="accent6">
                    <a:lumMod val="75000"/>
                  </a:schemeClr>
                </a:solidFill>
              </a:rPr>
              <a:t> </a:t>
            </a:r>
            <a:r>
              <a:rPr lang="es-ES" sz="2000" b="1" u="sng" dirty="0" err="1" smtClean="0">
                <a:solidFill>
                  <a:schemeClr val="accent6">
                    <a:lumMod val="75000"/>
                  </a:schemeClr>
                </a:solidFill>
              </a:rPr>
              <a:t>PowerDVD</a:t>
            </a:r>
            <a:endParaRPr lang="es-ES" sz="2000" b="1" u="sng" dirty="0" smtClean="0">
              <a:solidFill>
                <a:schemeClr val="accent6">
                  <a:lumMod val="75000"/>
                </a:schemeClr>
              </a:solidFill>
            </a:endParaRPr>
          </a:p>
        </p:txBody>
      </p:sp>
      <p:pic>
        <p:nvPicPr>
          <p:cNvPr id="1026" name="Picture 2" descr="http://3.bp.blogspot.com/-yeMUcfXdOR4/TZyh0RZqsII/AAAAAAAAADQ/A_ysuYcnfx4/s1600/ogg.png"/>
          <p:cNvPicPr>
            <a:picLocks noChangeAspect="1" noChangeArrowheads="1"/>
          </p:cNvPicPr>
          <p:nvPr/>
        </p:nvPicPr>
        <p:blipFill>
          <a:blip r:embed="rId2" cstate="print"/>
          <a:srcRect/>
          <a:stretch>
            <a:fillRect/>
          </a:stretch>
        </p:blipFill>
        <p:spPr bwMode="auto">
          <a:xfrm>
            <a:off x="971600" y="4419600"/>
            <a:ext cx="2664296" cy="196172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“RM”</a:t>
            </a:r>
            <a:endParaRPr lang="es-ES" sz="5400" b="1" dirty="0"/>
          </a:p>
        </p:txBody>
      </p:sp>
      <p:sp>
        <p:nvSpPr>
          <p:cNvPr id="3" name="2 Marcador de contenido"/>
          <p:cNvSpPr txBox="1">
            <a:spLocks/>
          </p:cNvSpPr>
          <p:nvPr/>
        </p:nvSpPr>
        <p:spPr>
          <a:xfrm>
            <a:off x="539552" y="1700808"/>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smtClean="0">
                <a:solidFill>
                  <a:srgbClr val="7F522D"/>
                </a:solidFill>
              </a:rPr>
              <a:t>RM significa formato Real Media s un término que se utilizar para hacer referencia a los formatos de archivo y los clientes y servidores relacionados de su creador, </a:t>
            </a:r>
            <a:r>
              <a:rPr lang="es-MX" b="1" dirty="0" err="1" smtClean="0">
                <a:solidFill>
                  <a:srgbClr val="7F522D"/>
                </a:solidFill>
              </a:rPr>
              <a:t>RealNetworks</a:t>
            </a:r>
            <a:r>
              <a:rPr lang="es-MX" b="1" dirty="0" smtClean="0">
                <a:solidFill>
                  <a:srgbClr val="7F522D"/>
                </a:solidFill>
              </a:rPr>
              <a:t>.</a:t>
            </a:r>
          </a:p>
          <a:p>
            <a:pPr algn="just"/>
            <a:r>
              <a:rPr lang="es-MX" b="1" dirty="0" err="1" smtClean="0">
                <a:solidFill>
                  <a:srgbClr val="7F522D"/>
                </a:solidFill>
              </a:rPr>
              <a:t>RealMedia</a:t>
            </a:r>
            <a:r>
              <a:rPr lang="es-MX" b="1" dirty="0" smtClean="0">
                <a:solidFill>
                  <a:srgbClr val="7F522D"/>
                </a:solidFill>
              </a:rPr>
              <a:t> hace especialmente referencia al formato de audio </a:t>
            </a:r>
            <a:r>
              <a:rPr lang="es-MX" b="1" dirty="0" err="1" smtClean="0">
                <a:solidFill>
                  <a:srgbClr val="7F522D"/>
                </a:solidFill>
              </a:rPr>
              <a:t>RealAudio</a:t>
            </a:r>
            <a:r>
              <a:rPr lang="es-MX" b="1" dirty="0" smtClean="0">
                <a:solidFill>
                  <a:srgbClr val="7F522D"/>
                </a:solidFill>
              </a:rPr>
              <a:t> y al de vídeo </a:t>
            </a:r>
            <a:r>
              <a:rPr lang="es-MX" b="1" dirty="0" err="1" smtClean="0">
                <a:solidFill>
                  <a:srgbClr val="7F522D"/>
                </a:solidFill>
              </a:rPr>
              <a:t>RealVid</a:t>
            </a:r>
            <a:endParaRPr lang="es-MX" b="1" dirty="0" smtClean="0">
              <a:solidFill>
                <a:srgbClr val="7F522D"/>
              </a:solidFill>
            </a:endParaRPr>
          </a:p>
          <a:p>
            <a:pPr algn="just"/>
            <a:r>
              <a:rPr lang="es-MX" sz="2000" b="1" u="sng" dirty="0" smtClean="0">
                <a:solidFill>
                  <a:schemeClr val="bg2">
                    <a:lumMod val="50000"/>
                  </a:schemeClr>
                </a:solidFill>
              </a:rPr>
              <a:t>PROGRAMAS QUE REPRODUCEN EXTENSIÓN RM</a:t>
            </a:r>
          </a:p>
          <a:p>
            <a:pPr algn="r"/>
            <a:r>
              <a:rPr lang="es-ES" sz="2000" b="1" u="sng" dirty="0" smtClean="0">
                <a:solidFill>
                  <a:schemeClr val="accent6">
                    <a:lumMod val="75000"/>
                  </a:schemeClr>
                </a:solidFill>
              </a:rPr>
              <a:t>QuickTime </a:t>
            </a:r>
          </a:p>
          <a:p>
            <a:pPr algn="r"/>
            <a:r>
              <a:rPr lang="es-ES" sz="2000" b="1" u="sng" dirty="0" smtClean="0">
                <a:solidFill>
                  <a:schemeClr val="accent6">
                    <a:lumMod val="75000"/>
                  </a:schemeClr>
                </a:solidFill>
              </a:rPr>
              <a:t>Windows Media</a:t>
            </a:r>
          </a:p>
          <a:p>
            <a:pPr algn="r"/>
            <a:r>
              <a:rPr lang="es-ES" sz="2000" b="1" u="sng" dirty="0" err="1" smtClean="0">
                <a:solidFill>
                  <a:schemeClr val="accent6">
                    <a:lumMod val="75000"/>
                  </a:schemeClr>
                </a:solidFill>
              </a:rPr>
              <a:t>RealPlayer</a:t>
            </a:r>
            <a:r>
              <a:rPr lang="es-ES" sz="2000" b="1" u="sng" dirty="0" smtClean="0">
                <a:solidFill>
                  <a:schemeClr val="accent6">
                    <a:lumMod val="75000"/>
                  </a:schemeClr>
                </a:solidFill>
              </a:rPr>
              <a:t> </a:t>
            </a:r>
          </a:p>
          <a:p>
            <a:pPr algn="r"/>
            <a:endParaRPr lang="es-ES" sz="2000" b="1" u="sng" dirty="0" smtClean="0">
              <a:solidFill>
                <a:schemeClr val="accent6">
                  <a:lumMod val="75000"/>
                </a:schemeClr>
              </a:solidFill>
            </a:endParaRPr>
          </a:p>
        </p:txBody>
      </p:sp>
      <p:pic>
        <p:nvPicPr>
          <p:cNvPr id="24578" name="Picture 2" descr="http://3.bp.blogspot.com/-TIo7h5eEeyU/TvNo_CYdAHI/AAAAAAAAAdw/ZojABwuvJ0o/s1600/11441332-reaml-rmvb-format.jpg"/>
          <p:cNvPicPr>
            <a:picLocks noChangeAspect="1" noChangeArrowheads="1"/>
          </p:cNvPicPr>
          <p:nvPr/>
        </p:nvPicPr>
        <p:blipFill>
          <a:blip r:embed="rId2" cstate="print"/>
          <a:srcRect/>
          <a:stretch>
            <a:fillRect/>
          </a:stretch>
        </p:blipFill>
        <p:spPr bwMode="auto">
          <a:xfrm>
            <a:off x="1043608" y="4797153"/>
            <a:ext cx="2952327" cy="160203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a:t>
            </a:r>
            <a:r>
              <a:rPr lang="es-ES_tradnl" sz="5400" b="1" dirty="0" smtClean="0"/>
              <a:t>“VOB”</a:t>
            </a:r>
            <a:endParaRPr lang="es-ES" sz="5400" b="1" dirty="0"/>
          </a:p>
        </p:txBody>
      </p:sp>
      <p:sp>
        <p:nvSpPr>
          <p:cNvPr id="3" name="2 Marcador de contenido"/>
          <p:cNvSpPr txBox="1">
            <a:spLocks/>
          </p:cNvSpPr>
          <p:nvPr/>
        </p:nvSpPr>
        <p:spPr>
          <a:xfrm>
            <a:off x="539552" y="1700808"/>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smtClean="0">
                <a:solidFill>
                  <a:srgbClr val="7F522D"/>
                </a:solidFill>
              </a:rPr>
              <a:t>Un archivo VOB (Video </a:t>
            </a:r>
            <a:r>
              <a:rPr lang="es-MX" b="1" dirty="0" err="1" smtClean="0">
                <a:solidFill>
                  <a:srgbClr val="7F522D"/>
                </a:solidFill>
              </a:rPr>
              <a:t>Object</a:t>
            </a:r>
            <a:r>
              <a:rPr lang="es-MX" b="1" dirty="0" smtClean="0">
                <a:solidFill>
                  <a:srgbClr val="7F522D"/>
                </a:solidFill>
              </a:rPr>
              <a:t>) es un formato que contiene vídeos de DVD. Los VOB se basan en el formato de programación de MPEG-2 pero aporta otros aspectos. Contiene el video en sí, el audio, los subtítulos y los contenidos del </a:t>
            </a:r>
            <a:r>
              <a:rPr lang="es-MX" b="1" dirty="0" smtClean="0">
                <a:solidFill>
                  <a:srgbClr val="7F522D"/>
                </a:solidFill>
              </a:rPr>
              <a:t>menú</a:t>
            </a:r>
          </a:p>
          <a:p>
            <a:pPr algn="just"/>
            <a:endParaRPr lang="es-MX" sz="2000" b="1" u="sng" dirty="0" smtClean="0">
              <a:solidFill>
                <a:srgbClr val="7F522D"/>
              </a:solidFill>
            </a:endParaRPr>
          </a:p>
          <a:p>
            <a:pPr>
              <a:buNone/>
            </a:pPr>
            <a:r>
              <a:rPr lang="es-MX" sz="2000" b="1" u="sng" dirty="0" smtClean="0">
                <a:solidFill>
                  <a:schemeClr val="bg2">
                    <a:lumMod val="50000"/>
                  </a:schemeClr>
                </a:solidFill>
              </a:rPr>
              <a:t>PROGRAMAS </a:t>
            </a:r>
            <a:r>
              <a:rPr lang="es-MX" sz="2000" b="1" u="sng" dirty="0" smtClean="0">
                <a:solidFill>
                  <a:schemeClr val="bg2">
                    <a:lumMod val="50000"/>
                  </a:schemeClr>
                </a:solidFill>
              </a:rPr>
              <a:t>QUE REPRODUCEN EXTENSIÓN </a:t>
            </a:r>
            <a:r>
              <a:rPr lang="es-MX" sz="2000" b="1" u="sng" dirty="0" smtClean="0">
                <a:solidFill>
                  <a:schemeClr val="bg2">
                    <a:lumMod val="50000"/>
                  </a:schemeClr>
                </a:solidFill>
              </a:rPr>
              <a:t>VOB</a:t>
            </a:r>
            <a:endParaRPr lang="es-MX" sz="2000" b="1" u="sng" dirty="0" smtClean="0">
              <a:solidFill>
                <a:schemeClr val="bg2">
                  <a:lumMod val="50000"/>
                </a:schemeClr>
              </a:solidFill>
            </a:endParaRPr>
          </a:p>
          <a:p>
            <a:r>
              <a:rPr lang="es-ES" sz="2000" b="1" u="sng" dirty="0" err="1" smtClean="0">
                <a:solidFill>
                  <a:schemeClr val="accent6">
                    <a:lumMod val="75000"/>
                  </a:schemeClr>
                </a:solidFill>
              </a:rPr>
              <a:t>DivX</a:t>
            </a:r>
            <a:r>
              <a:rPr lang="es-ES" sz="2000" b="1" u="sng" dirty="0" smtClean="0">
                <a:solidFill>
                  <a:schemeClr val="accent6">
                    <a:lumMod val="75000"/>
                  </a:schemeClr>
                </a:solidFill>
              </a:rPr>
              <a:t> Plus</a:t>
            </a:r>
            <a:r>
              <a:rPr lang="es-ES" sz="2000" b="1" u="sng" dirty="0" smtClean="0">
                <a:solidFill>
                  <a:schemeClr val="accent6">
                    <a:lumMod val="75000"/>
                  </a:schemeClr>
                </a:solidFill>
              </a:rPr>
              <a:t> </a:t>
            </a:r>
          </a:p>
          <a:p>
            <a:r>
              <a:rPr lang="es-ES" sz="2000" b="1" u="sng" dirty="0" err="1" smtClean="0">
                <a:solidFill>
                  <a:schemeClr val="accent6">
                    <a:lumMod val="75000"/>
                  </a:schemeClr>
                </a:solidFill>
              </a:rPr>
              <a:t>Gom</a:t>
            </a:r>
            <a:r>
              <a:rPr lang="es-ES" sz="2000" b="1" u="sng" dirty="0" smtClean="0">
                <a:solidFill>
                  <a:schemeClr val="accent6">
                    <a:lumMod val="75000"/>
                  </a:schemeClr>
                </a:solidFill>
              </a:rPr>
              <a:t> </a:t>
            </a:r>
            <a:r>
              <a:rPr lang="es-ES" sz="2000" b="1" u="sng" dirty="0" smtClean="0">
                <a:solidFill>
                  <a:schemeClr val="accent6">
                    <a:lumMod val="75000"/>
                  </a:schemeClr>
                </a:solidFill>
              </a:rPr>
              <a:t>Media Player</a:t>
            </a:r>
            <a:endParaRPr lang="es-ES" sz="2000" b="1" u="sng" dirty="0" smtClean="0">
              <a:solidFill>
                <a:schemeClr val="accent6">
                  <a:lumMod val="75000"/>
                </a:schemeClr>
              </a:solidFill>
            </a:endParaRPr>
          </a:p>
          <a:p>
            <a:r>
              <a:rPr lang="es-ES" sz="2000" b="1" u="sng" dirty="0" smtClean="0">
                <a:solidFill>
                  <a:schemeClr val="accent6">
                    <a:lumMod val="75000"/>
                  </a:schemeClr>
                </a:solidFill>
              </a:rPr>
              <a:t>Media Player </a:t>
            </a:r>
            <a:r>
              <a:rPr lang="es-ES" sz="2000" b="1" u="sng" dirty="0" err="1" smtClean="0">
                <a:solidFill>
                  <a:schemeClr val="accent6">
                    <a:lumMod val="75000"/>
                  </a:schemeClr>
                </a:solidFill>
              </a:rPr>
              <a:t>Classic</a:t>
            </a:r>
            <a:endParaRPr lang="es-ES" sz="2000" b="1" u="sng" dirty="0" smtClean="0">
              <a:solidFill>
                <a:schemeClr val="accent6">
                  <a:lumMod val="75000"/>
                </a:schemeClr>
              </a:solidFill>
            </a:endParaRPr>
          </a:p>
          <a:p>
            <a:r>
              <a:rPr lang="es-ES" sz="2000" b="1" u="sng" dirty="0" smtClean="0">
                <a:solidFill>
                  <a:schemeClr val="accent6">
                    <a:lumMod val="75000"/>
                  </a:schemeClr>
                </a:solidFill>
              </a:rPr>
              <a:t>BS </a:t>
            </a:r>
            <a:r>
              <a:rPr lang="es-ES" sz="2000" b="1" u="sng" dirty="0" err="1" smtClean="0">
                <a:solidFill>
                  <a:schemeClr val="accent6">
                    <a:lumMod val="75000"/>
                  </a:schemeClr>
                </a:solidFill>
              </a:rPr>
              <a:t>player</a:t>
            </a:r>
            <a:r>
              <a:rPr lang="es-ES" sz="2000" b="1" u="sng" dirty="0" smtClean="0">
                <a:solidFill>
                  <a:schemeClr val="accent6">
                    <a:lumMod val="75000"/>
                  </a:schemeClr>
                </a:solidFill>
              </a:rPr>
              <a:t>.</a:t>
            </a:r>
            <a:endParaRPr lang="es-ES" sz="2000" b="1" u="sng" dirty="0" smtClean="0">
              <a:solidFill>
                <a:schemeClr val="accent6">
                  <a:lumMod val="75000"/>
                </a:schemeClr>
              </a:solidFill>
            </a:endParaRPr>
          </a:p>
        </p:txBody>
      </p:sp>
      <p:pic>
        <p:nvPicPr>
          <p:cNvPr id="1026" name="Picture 2" descr="http://www.applemacvideo.com/multi-language/images/articles/mac-video-converter/vob-converter-mac.gif"/>
          <p:cNvPicPr>
            <a:picLocks noChangeAspect="1" noChangeArrowheads="1"/>
          </p:cNvPicPr>
          <p:nvPr/>
        </p:nvPicPr>
        <p:blipFill>
          <a:blip r:embed="rId2" cstate="print"/>
          <a:srcRect/>
          <a:stretch>
            <a:fillRect/>
          </a:stretch>
        </p:blipFill>
        <p:spPr bwMode="auto">
          <a:xfrm>
            <a:off x="5597599" y="4770856"/>
            <a:ext cx="2718817" cy="172593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a:t>
            </a:r>
            <a:r>
              <a:rPr lang="es-ES_tradnl" sz="5400" b="1" dirty="0" smtClean="0"/>
              <a:t>“WMV”</a:t>
            </a:r>
            <a:endParaRPr lang="es-ES" sz="5400" b="1" dirty="0"/>
          </a:p>
        </p:txBody>
      </p:sp>
      <p:sp>
        <p:nvSpPr>
          <p:cNvPr id="3" name="2 Marcador de contenido"/>
          <p:cNvSpPr txBox="1">
            <a:spLocks/>
          </p:cNvSpPr>
          <p:nvPr/>
        </p:nvSpPr>
        <p:spPr>
          <a:xfrm>
            <a:off x="539552" y="1700808"/>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smtClean="0">
                <a:solidFill>
                  <a:srgbClr val="7F522D"/>
                </a:solidFill>
              </a:rPr>
              <a:t>Significa Windows </a:t>
            </a:r>
            <a:r>
              <a:rPr lang="es-MX" b="1" dirty="0" smtClean="0">
                <a:solidFill>
                  <a:srgbClr val="7F522D"/>
                </a:solidFill>
              </a:rPr>
              <a:t>Media Video es un nombre genérico que se da al conjunto de algoritmos de compresión ubicados en el set propietario de tecnologías de vídeo desarrolladas por Microsoft, que forma parte del </a:t>
            </a:r>
            <a:r>
              <a:rPr lang="es-MX" b="1" dirty="0" err="1" smtClean="0">
                <a:solidFill>
                  <a:srgbClr val="7F522D"/>
                </a:solidFill>
              </a:rPr>
              <a:t>framework</a:t>
            </a:r>
            <a:r>
              <a:rPr lang="es-MX" b="1" dirty="0" smtClean="0">
                <a:solidFill>
                  <a:srgbClr val="7F522D"/>
                </a:solidFill>
              </a:rPr>
              <a:t> Windows Media.</a:t>
            </a:r>
            <a:endParaRPr lang="es-MX" b="1" dirty="0" smtClean="0">
              <a:solidFill>
                <a:srgbClr val="7F522D"/>
              </a:solidFill>
            </a:endParaRPr>
          </a:p>
          <a:p>
            <a:pPr algn="just"/>
            <a:endParaRPr lang="es-MX" sz="2000" b="1" u="sng" dirty="0" smtClean="0">
              <a:solidFill>
                <a:srgbClr val="7F522D"/>
              </a:solidFill>
            </a:endParaRPr>
          </a:p>
          <a:p>
            <a:pPr>
              <a:buNone/>
            </a:pPr>
            <a:r>
              <a:rPr lang="es-MX" sz="2000" b="1" u="sng" dirty="0" smtClean="0">
                <a:solidFill>
                  <a:schemeClr val="bg2">
                    <a:lumMod val="50000"/>
                  </a:schemeClr>
                </a:solidFill>
              </a:rPr>
              <a:t>PROGRAMAS </a:t>
            </a:r>
            <a:r>
              <a:rPr lang="es-MX" sz="2000" b="1" u="sng" dirty="0" smtClean="0">
                <a:solidFill>
                  <a:schemeClr val="bg2">
                    <a:lumMod val="50000"/>
                  </a:schemeClr>
                </a:solidFill>
              </a:rPr>
              <a:t>QUE REPRODUCEN EXTENSIÓN </a:t>
            </a:r>
            <a:r>
              <a:rPr lang="es-MX" sz="2000" b="1" u="sng" dirty="0" smtClean="0">
                <a:solidFill>
                  <a:schemeClr val="bg2">
                    <a:lumMod val="50000"/>
                  </a:schemeClr>
                </a:solidFill>
              </a:rPr>
              <a:t>WMV</a:t>
            </a:r>
            <a:endParaRPr lang="es-MX" sz="2000" b="1" u="sng" dirty="0" smtClean="0">
              <a:solidFill>
                <a:schemeClr val="bg2">
                  <a:lumMod val="50000"/>
                </a:schemeClr>
              </a:solidFill>
            </a:endParaRPr>
          </a:p>
          <a:p>
            <a:r>
              <a:rPr lang="es-MX" sz="2000" b="1" u="sng" dirty="0" err="1" smtClean="0">
                <a:solidFill>
                  <a:schemeClr val="accent6">
                    <a:lumMod val="75000"/>
                  </a:schemeClr>
                </a:solidFill>
              </a:rPr>
              <a:t>BS.Player</a:t>
            </a:r>
            <a:r>
              <a:rPr lang="es-MX" sz="2000" b="1" u="sng" dirty="0" smtClean="0">
                <a:solidFill>
                  <a:schemeClr val="accent6">
                    <a:lumMod val="75000"/>
                  </a:schemeClr>
                </a:solidFill>
              </a:rPr>
              <a:t>,</a:t>
            </a:r>
          </a:p>
          <a:p>
            <a:r>
              <a:rPr lang="es-MX" sz="2000" b="1" u="sng" dirty="0" smtClean="0">
                <a:solidFill>
                  <a:schemeClr val="accent6">
                    <a:lumMod val="75000"/>
                  </a:schemeClr>
                </a:solidFill>
              </a:rPr>
              <a:t> Media Player </a:t>
            </a:r>
          </a:p>
          <a:p>
            <a:r>
              <a:rPr lang="es-MX" sz="2000" b="1" u="sng" dirty="0" smtClean="0">
                <a:solidFill>
                  <a:schemeClr val="accent6">
                    <a:lumMod val="75000"/>
                  </a:schemeClr>
                </a:solidFill>
              </a:rPr>
              <a:t> </a:t>
            </a:r>
            <a:r>
              <a:rPr lang="es-MX" sz="2000" b="1" u="sng" dirty="0" smtClean="0">
                <a:solidFill>
                  <a:schemeClr val="accent6">
                    <a:lumMod val="75000"/>
                  </a:schemeClr>
                </a:solidFill>
              </a:rPr>
              <a:t>Windows Media </a:t>
            </a:r>
            <a:r>
              <a:rPr lang="es-MX" sz="2000" b="1" u="sng" dirty="0" smtClean="0">
                <a:solidFill>
                  <a:schemeClr val="accent6">
                    <a:lumMod val="75000"/>
                  </a:schemeClr>
                </a:solidFill>
              </a:rPr>
              <a:t>Player</a:t>
            </a:r>
          </a:p>
          <a:p>
            <a:r>
              <a:rPr lang="es-MX" sz="2000" b="1" u="sng" dirty="0" smtClean="0">
                <a:solidFill>
                  <a:schemeClr val="accent6">
                    <a:lumMod val="75000"/>
                  </a:schemeClr>
                </a:solidFill>
              </a:rPr>
              <a:t>, Windows </a:t>
            </a:r>
          </a:p>
          <a:p>
            <a:r>
              <a:rPr lang="es-MX" sz="2000" b="1" u="sng" dirty="0" smtClean="0">
                <a:solidFill>
                  <a:schemeClr val="accent6">
                    <a:lumMod val="75000"/>
                  </a:schemeClr>
                </a:solidFill>
              </a:rPr>
              <a:t> </a:t>
            </a:r>
            <a:r>
              <a:rPr lang="es-MX" sz="2000" b="1" u="sng" dirty="0" smtClean="0">
                <a:solidFill>
                  <a:schemeClr val="accent6">
                    <a:lumMod val="75000"/>
                  </a:schemeClr>
                </a:solidFill>
              </a:rPr>
              <a:t>Macintosh</a:t>
            </a:r>
            <a:endParaRPr lang="es-ES" sz="2000" b="1" u="sng" dirty="0" smtClean="0">
              <a:solidFill>
                <a:schemeClr val="accent6">
                  <a:lumMod val="75000"/>
                </a:schemeClr>
              </a:solidFill>
            </a:endParaRPr>
          </a:p>
        </p:txBody>
      </p:sp>
      <p:pic>
        <p:nvPicPr>
          <p:cNvPr id="26626" name="Picture 2" descr="http://www.informatica-hoy.com.ar/imagenes06/wmv.jpg"/>
          <p:cNvPicPr>
            <a:picLocks noChangeAspect="1" noChangeArrowheads="1"/>
          </p:cNvPicPr>
          <p:nvPr/>
        </p:nvPicPr>
        <p:blipFill>
          <a:blip r:embed="rId2" cstate="print"/>
          <a:srcRect l="24192" r="30449"/>
          <a:stretch>
            <a:fillRect/>
          </a:stretch>
        </p:blipFill>
        <p:spPr bwMode="auto">
          <a:xfrm>
            <a:off x="6983760" y="3933056"/>
            <a:ext cx="1692696" cy="236639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548680"/>
            <a:ext cx="7024744" cy="1143000"/>
          </a:xfrm>
        </p:spPr>
        <p:txBody>
          <a:bodyPr>
            <a:normAutofit/>
          </a:bodyPr>
          <a:lstStyle/>
          <a:p>
            <a:pPr algn="ctr"/>
            <a:r>
              <a:rPr lang="es-ES_tradnl" sz="5400" b="1" dirty="0" smtClean="0"/>
              <a:t>Extensión “3GP”</a:t>
            </a:r>
            <a:endParaRPr lang="es-ES" sz="5400" b="1" dirty="0"/>
          </a:p>
        </p:txBody>
      </p:sp>
      <p:sp>
        <p:nvSpPr>
          <p:cNvPr id="3" name="2 Marcador de contenido"/>
          <p:cNvSpPr>
            <a:spLocks noGrp="1"/>
          </p:cNvSpPr>
          <p:nvPr>
            <p:ph idx="1"/>
          </p:nvPr>
        </p:nvSpPr>
        <p:spPr>
          <a:xfrm>
            <a:off x="539552" y="1700808"/>
            <a:ext cx="5832648" cy="4824536"/>
          </a:xfrm>
        </p:spPr>
        <p:txBody>
          <a:bodyPr>
            <a:normAutofit fontScale="85000" lnSpcReduction="20000"/>
          </a:bodyPr>
          <a:lstStyle/>
          <a:p>
            <a:pPr algn="just"/>
            <a:r>
              <a:rPr lang="es-ES" sz="2800" b="1" dirty="0">
                <a:solidFill>
                  <a:schemeClr val="accent5">
                    <a:lumMod val="75000"/>
                  </a:schemeClr>
                </a:solidFill>
              </a:rPr>
              <a:t>3GP </a:t>
            </a:r>
            <a:r>
              <a:rPr lang="es-ES" sz="2800" b="1" dirty="0" smtClean="0">
                <a:solidFill>
                  <a:schemeClr val="accent5">
                    <a:lumMod val="75000"/>
                  </a:schemeClr>
                </a:solidFill>
              </a:rPr>
              <a:t>significa 3rd </a:t>
            </a:r>
            <a:r>
              <a:rPr lang="es-ES" sz="2800" b="1" dirty="0" err="1">
                <a:solidFill>
                  <a:schemeClr val="accent5">
                    <a:lumMod val="75000"/>
                  </a:schemeClr>
                </a:solidFill>
              </a:rPr>
              <a:t>Generation</a:t>
            </a:r>
            <a:r>
              <a:rPr lang="es-ES" sz="2800" b="1" dirty="0">
                <a:solidFill>
                  <a:schemeClr val="accent5">
                    <a:lumMod val="75000"/>
                  </a:schemeClr>
                </a:solidFill>
              </a:rPr>
              <a:t> </a:t>
            </a:r>
            <a:r>
              <a:rPr lang="es-ES" sz="2800" b="1" dirty="0" err="1" smtClean="0">
                <a:solidFill>
                  <a:schemeClr val="accent5">
                    <a:lumMod val="75000"/>
                  </a:schemeClr>
                </a:solidFill>
              </a:rPr>
              <a:t>Partnership</a:t>
            </a:r>
            <a:r>
              <a:rPr lang="es-ES" sz="2800" b="1" dirty="0" smtClean="0">
                <a:solidFill>
                  <a:schemeClr val="accent5">
                    <a:lumMod val="75000"/>
                  </a:schemeClr>
                </a:solidFill>
              </a:rPr>
              <a:t>. en </a:t>
            </a:r>
            <a:r>
              <a:rPr lang="es-ES" sz="2800" b="1" dirty="0">
                <a:solidFill>
                  <a:schemeClr val="accent5">
                    <a:lumMod val="75000"/>
                  </a:schemeClr>
                </a:solidFill>
              </a:rPr>
              <a:t>español Asociación de Tercera </a:t>
            </a:r>
            <a:r>
              <a:rPr lang="es-ES" sz="2800" b="1" dirty="0" smtClean="0">
                <a:solidFill>
                  <a:schemeClr val="accent5">
                    <a:lumMod val="75000"/>
                  </a:schemeClr>
                </a:solidFill>
              </a:rPr>
              <a:t>Generación, </a:t>
            </a:r>
            <a:r>
              <a:rPr lang="es-ES" sz="2800" b="1" dirty="0">
                <a:solidFill>
                  <a:schemeClr val="accent5">
                    <a:lumMod val="75000"/>
                  </a:schemeClr>
                </a:solidFill>
              </a:rPr>
              <a:t>es un contenedor multimedia </a:t>
            </a:r>
            <a:r>
              <a:rPr lang="es-ES" sz="2800" b="1" dirty="0" smtClean="0">
                <a:solidFill>
                  <a:schemeClr val="accent5">
                    <a:lumMod val="75000"/>
                  </a:schemeClr>
                </a:solidFill>
              </a:rPr>
              <a:t>o </a:t>
            </a:r>
            <a:r>
              <a:rPr lang="es-ES" sz="2800" b="1" dirty="0">
                <a:solidFill>
                  <a:schemeClr val="accent5">
                    <a:lumMod val="75000"/>
                  </a:schemeClr>
                </a:solidFill>
              </a:rPr>
              <a:t>formato de </a:t>
            </a:r>
            <a:r>
              <a:rPr lang="es-ES" sz="2800" b="1" dirty="0" smtClean="0">
                <a:solidFill>
                  <a:schemeClr val="accent5">
                    <a:lumMod val="75000"/>
                  </a:schemeClr>
                </a:solidFill>
              </a:rPr>
              <a:t>archivos usado </a:t>
            </a:r>
            <a:r>
              <a:rPr lang="es-ES" sz="2800" b="1" dirty="0">
                <a:solidFill>
                  <a:schemeClr val="accent5">
                    <a:lumMod val="75000"/>
                  </a:schemeClr>
                </a:solidFill>
              </a:rPr>
              <a:t>por teléfonos móviles para almacenar información de </a:t>
            </a:r>
            <a:r>
              <a:rPr lang="es-ES" sz="2800" b="1" dirty="0" smtClean="0">
                <a:solidFill>
                  <a:schemeClr val="accent5">
                    <a:lumMod val="75000"/>
                  </a:schemeClr>
                </a:solidFill>
              </a:rPr>
              <a:t>multimedia </a:t>
            </a:r>
            <a:r>
              <a:rPr lang="es-ES" sz="2800" b="1" dirty="0">
                <a:solidFill>
                  <a:schemeClr val="accent5">
                    <a:lumMod val="75000"/>
                  </a:schemeClr>
                </a:solidFill>
              </a:rPr>
              <a:t>(audio y video</a:t>
            </a:r>
            <a:r>
              <a:rPr lang="es-ES" sz="2800" b="1" dirty="0" smtClean="0">
                <a:solidFill>
                  <a:schemeClr val="accent5">
                    <a:lumMod val="75000"/>
                  </a:schemeClr>
                </a:solidFill>
              </a:rPr>
              <a:t>).</a:t>
            </a:r>
          </a:p>
          <a:p>
            <a:pPr marL="68580" indent="0" algn="just">
              <a:buNone/>
            </a:pPr>
            <a:endParaRPr lang="es-MX" sz="3200" b="1" dirty="0">
              <a:solidFill>
                <a:schemeClr val="accent5">
                  <a:lumMod val="75000"/>
                </a:schemeClr>
              </a:solidFill>
            </a:endParaRPr>
          </a:p>
          <a:p>
            <a:pPr marL="68580" indent="0" algn="ctr">
              <a:buNone/>
            </a:pPr>
            <a:r>
              <a:rPr lang="es-MX" sz="2800" b="1" u="sng" dirty="0">
                <a:solidFill>
                  <a:schemeClr val="bg2">
                    <a:lumMod val="50000"/>
                  </a:schemeClr>
                </a:solidFill>
              </a:rPr>
              <a:t>PROGRAMAS QUE REPRODUCEN EXTENSIÓN </a:t>
            </a:r>
            <a:r>
              <a:rPr lang="es-MX" sz="2800" b="1" u="sng" dirty="0" smtClean="0">
                <a:solidFill>
                  <a:schemeClr val="bg2">
                    <a:lumMod val="50000"/>
                  </a:schemeClr>
                </a:solidFill>
              </a:rPr>
              <a:t>3GP</a:t>
            </a:r>
            <a:endParaRPr lang="es-MX" sz="2800" b="1" u="sng" dirty="0">
              <a:solidFill>
                <a:schemeClr val="bg2">
                  <a:lumMod val="50000"/>
                </a:schemeClr>
              </a:solidFill>
            </a:endParaRPr>
          </a:p>
          <a:p>
            <a:pPr algn="just"/>
            <a:endParaRPr lang="es-ES" sz="2800" b="1" dirty="0" smtClean="0">
              <a:solidFill>
                <a:schemeClr val="accent5">
                  <a:lumMod val="75000"/>
                </a:schemeClr>
              </a:solidFill>
            </a:endParaRPr>
          </a:p>
          <a:p>
            <a:pPr algn="just"/>
            <a:r>
              <a:rPr lang="es-MX" b="1" u="sng" dirty="0">
                <a:hlinkClick r:id="rId2" tooltip="VLC media player 2.0.5"/>
              </a:rPr>
              <a:t>VLC media </a:t>
            </a:r>
            <a:r>
              <a:rPr lang="es-MX" b="1" u="sng" dirty="0" err="1">
                <a:hlinkClick r:id="rId2" tooltip="VLC media player 2.0.5"/>
              </a:rPr>
              <a:t>player</a:t>
            </a:r>
            <a:r>
              <a:rPr lang="es-MX" b="1" u="sng" dirty="0">
                <a:hlinkClick r:id="rId2" tooltip="VLC media player 2.0.5"/>
              </a:rPr>
              <a:t> </a:t>
            </a:r>
            <a:endParaRPr lang="es-MX" b="1" u="sng" dirty="0"/>
          </a:p>
          <a:p>
            <a:pPr algn="just"/>
            <a:r>
              <a:rPr lang="es-MX" b="1" u="sng" dirty="0" smtClean="0">
                <a:hlinkClick r:id="rId3" tooltip="RealPlayer 15.0.6.14"/>
              </a:rPr>
              <a:t>RealPlayer</a:t>
            </a:r>
          </a:p>
          <a:p>
            <a:pPr algn="just"/>
            <a:r>
              <a:rPr lang="es-MX" b="1" u="sng" dirty="0" smtClean="0">
                <a:hlinkClick r:id="rId3" tooltip="RealPlayer 15.0.6.14"/>
              </a:rPr>
              <a:t>Quick Time</a:t>
            </a:r>
            <a:r>
              <a:rPr lang="es-MX" b="1" u="sng" dirty="0">
                <a:hlinkClick r:id="rId3" tooltip="RealPlayer 15.0.6.14"/>
              </a:rPr>
              <a:t> </a:t>
            </a:r>
            <a:endParaRPr lang="es-MX" b="1" u="sng" dirty="0"/>
          </a:p>
          <a:p>
            <a:endParaRPr lang="es-ES_tradnl" b="1" dirty="0">
              <a:solidFill>
                <a:schemeClr val="accent5">
                  <a:lumMod val="75000"/>
                </a:schemeClr>
              </a:solidFill>
            </a:endParaRPr>
          </a:p>
          <a:p>
            <a:endParaRPr lang="es-ES" b="1" dirty="0">
              <a:solidFill>
                <a:schemeClr val="accent5">
                  <a:lumMod val="75000"/>
                </a:schemeClr>
              </a:solidFill>
            </a:endParaRPr>
          </a:p>
        </p:txBody>
      </p:sp>
      <p:pic>
        <p:nvPicPr>
          <p:cNvPr id="2050" name="Picture 2" descr="http://www.encoding.com/img/3gp-encoding.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788024" y="3284984"/>
            <a:ext cx="5383878" cy="295232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5102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755576" y="548680"/>
            <a:ext cx="7024744" cy="1143000"/>
          </a:xfrm>
        </p:spPr>
        <p:txBody>
          <a:bodyPr>
            <a:normAutofit/>
          </a:bodyPr>
          <a:lstStyle/>
          <a:p>
            <a:pPr algn="ctr"/>
            <a:r>
              <a:rPr lang="es-ES_tradnl" sz="5400" b="1" dirty="0" smtClean="0"/>
              <a:t>Extensión “AVI”</a:t>
            </a:r>
            <a:endParaRPr lang="es-ES" sz="5400" b="1" dirty="0"/>
          </a:p>
        </p:txBody>
      </p:sp>
      <p:sp>
        <p:nvSpPr>
          <p:cNvPr id="5" name="2 Marcador de contenido"/>
          <p:cNvSpPr>
            <a:spLocks noGrp="1"/>
          </p:cNvSpPr>
          <p:nvPr>
            <p:ph idx="1"/>
          </p:nvPr>
        </p:nvSpPr>
        <p:spPr>
          <a:xfrm>
            <a:off x="2987824" y="1844824"/>
            <a:ext cx="5760640" cy="4248472"/>
          </a:xfrm>
        </p:spPr>
        <p:txBody>
          <a:bodyPr>
            <a:normAutofit fontScale="92500" lnSpcReduction="10000"/>
          </a:bodyPr>
          <a:lstStyle/>
          <a:p>
            <a:pPr algn="just"/>
            <a:r>
              <a:rPr lang="es-MX" sz="2800" b="1" dirty="0">
                <a:solidFill>
                  <a:schemeClr val="accent5">
                    <a:lumMod val="75000"/>
                  </a:schemeClr>
                </a:solidFill>
              </a:rPr>
              <a:t>AVI </a:t>
            </a:r>
            <a:r>
              <a:rPr lang="es-MX" sz="2800" b="1" dirty="0" smtClean="0">
                <a:solidFill>
                  <a:schemeClr val="accent5">
                    <a:lumMod val="75000"/>
                  </a:schemeClr>
                </a:solidFill>
              </a:rPr>
              <a:t>siglas </a:t>
            </a:r>
            <a:r>
              <a:rPr lang="es-MX" sz="2800" b="1" dirty="0">
                <a:solidFill>
                  <a:schemeClr val="accent5">
                    <a:lumMod val="75000"/>
                  </a:schemeClr>
                </a:solidFill>
              </a:rPr>
              <a:t>en inglés de </a:t>
            </a:r>
            <a:r>
              <a:rPr lang="es-MX" sz="2800" b="1" dirty="0" smtClean="0">
                <a:solidFill>
                  <a:schemeClr val="accent5">
                    <a:lumMod val="75000"/>
                  </a:schemeClr>
                </a:solidFill>
              </a:rPr>
              <a:t>“Audio </a:t>
            </a:r>
            <a:r>
              <a:rPr lang="es-MX" sz="2800" b="1" dirty="0">
                <a:solidFill>
                  <a:schemeClr val="accent5">
                    <a:lumMod val="75000"/>
                  </a:schemeClr>
                </a:solidFill>
              </a:rPr>
              <a:t>Video </a:t>
            </a:r>
            <a:r>
              <a:rPr lang="es-MX" sz="2800" b="1" dirty="0" err="1" smtClean="0">
                <a:solidFill>
                  <a:schemeClr val="accent5">
                    <a:lumMod val="75000"/>
                  </a:schemeClr>
                </a:solidFill>
              </a:rPr>
              <a:t>Interleave</a:t>
            </a:r>
            <a:r>
              <a:rPr lang="es-MX" sz="2800" b="1" dirty="0" smtClean="0">
                <a:solidFill>
                  <a:schemeClr val="accent5">
                    <a:lumMod val="75000"/>
                  </a:schemeClr>
                </a:solidFill>
              </a:rPr>
              <a:t>” </a:t>
            </a:r>
            <a:r>
              <a:rPr lang="es-MX" sz="2800" b="1" dirty="0">
                <a:solidFill>
                  <a:schemeClr val="accent5">
                    <a:lumMod val="75000"/>
                  </a:schemeClr>
                </a:solidFill>
              </a:rPr>
              <a:t>es un formato contenedor de audio y video lanzado por Microsoft en 1992</a:t>
            </a:r>
            <a:r>
              <a:rPr lang="es-MX" sz="2800" b="1" dirty="0" smtClean="0">
                <a:solidFill>
                  <a:schemeClr val="accent5">
                    <a:lumMod val="75000"/>
                  </a:schemeClr>
                </a:solidFill>
              </a:rPr>
              <a:t>.</a:t>
            </a:r>
          </a:p>
          <a:p>
            <a:pPr marL="68580" indent="0" algn="just">
              <a:buNone/>
            </a:pPr>
            <a:endParaRPr lang="es-MX" sz="2800" b="1" dirty="0" smtClean="0">
              <a:solidFill>
                <a:schemeClr val="accent5">
                  <a:lumMod val="75000"/>
                </a:schemeClr>
              </a:solidFill>
            </a:endParaRPr>
          </a:p>
          <a:p>
            <a:pPr marL="68580" indent="0" algn="ctr">
              <a:buNone/>
            </a:pPr>
            <a:r>
              <a:rPr lang="es-MX" sz="2200" b="1" u="sng" dirty="0" smtClean="0">
                <a:solidFill>
                  <a:schemeClr val="bg2">
                    <a:lumMod val="50000"/>
                  </a:schemeClr>
                </a:solidFill>
              </a:rPr>
              <a:t>PROGRAMAS QUE REPRODUCEN EXTENSIÓN AVI</a:t>
            </a:r>
          </a:p>
          <a:p>
            <a:pPr algn="just"/>
            <a:r>
              <a:rPr lang="es-MX" sz="2000" b="1" u="sng" dirty="0">
                <a:hlinkClick r:id="rId2" tooltip="VLC media player 2.0.5"/>
              </a:rPr>
              <a:t>VLC media </a:t>
            </a:r>
            <a:r>
              <a:rPr lang="es-MX" sz="2000" b="1" u="sng" dirty="0" err="1">
                <a:hlinkClick r:id="rId2" tooltip="VLC media player 2.0.5"/>
              </a:rPr>
              <a:t>player</a:t>
            </a:r>
            <a:r>
              <a:rPr lang="es-MX" sz="2000" b="1" u="sng" dirty="0">
                <a:hlinkClick r:id="rId2" tooltip="VLC media player 2.0.5"/>
              </a:rPr>
              <a:t> </a:t>
            </a:r>
            <a:endParaRPr lang="es-MX" sz="2000" b="1" u="sng" dirty="0" smtClean="0"/>
          </a:p>
          <a:p>
            <a:pPr algn="just"/>
            <a:r>
              <a:rPr lang="es-MX" sz="2000" b="1" u="sng" dirty="0" smtClean="0">
                <a:hlinkClick r:id="rId3" tooltip="RealPlayer 15.0.6.14"/>
              </a:rPr>
              <a:t>RealPlayer</a:t>
            </a:r>
            <a:r>
              <a:rPr lang="es-MX" sz="2000" b="1" u="sng" dirty="0">
                <a:hlinkClick r:id="rId3" tooltip="RealPlayer 15.0.6.14"/>
              </a:rPr>
              <a:t> </a:t>
            </a:r>
            <a:endParaRPr lang="es-MX" sz="2000" b="1" u="sng" dirty="0" smtClean="0"/>
          </a:p>
          <a:p>
            <a:pPr algn="just"/>
            <a:r>
              <a:rPr lang="es-MX" sz="2000" b="1" u="sng" dirty="0">
                <a:hlinkClick r:id="rId4" tooltip="K-Lite Codec Pack 9.7.5"/>
              </a:rPr>
              <a:t>K-Lite </a:t>
            </a:r>
            <a:r>
              <a:rPr lang="es-MX" sz="2000" b="1" u="sng" dirty="0" err="1">
                <a:hlinkClick r:id="rId4" tooltip="K-Lite Codec Pack 9.7.5"/>
              </a:rPr>
              <a:t>Codec</a:t>
            </a:r>
            <a:r>
              <a:rPr lang="es-MX" sz="2000" b="1" u="sng" dirty="0">
                <a:hlinkClick r:id="rId4" tooltip="K-Lite Codec Pack 9.7.5"/>
              </a:rPr>
              <a:t> </a:t>
            </a:r>
            <a:r>
              <a:rPr lang="es-MX" sz="2000" b="1" u="sng" dirty="0" smtClean="0">
                <a:hlinkClick r:id="rId4" tooltip="K-Lite Codec Pack 9.7.5"/>
              </a:rPr>
              <a:t>Pack</a:t>
            </a:r>
            <a:endParaRPr lang="es-MX" sz="2000" b="1" dirty="0"/>
          </a:p>
          <a:p>
            <a:pPr algn="just"/>
            <a:r>
              <a:rPr lang="es-MX" sz="2000" b="1" dirty="0" err="1">
                <a:hlinkClick r:id="rId5" tooltip="Winamp 5.63 Full"/>
              </a:rPr>
              <a:t>Winamp</a:t>
            </a:r>
            <a:r>
              <a:rPr lang="es-MX" sz="2000" b="1" dirty="0">
                <a:hlinkClick r:id="rId5" tooltip="Winamp 5.63 Full"/>
              </a:rPr>
              <a:t> </a:t>
            </a:r>
            <a:endParaRPr lang="es-MX" sz="2000" b="1" dirty="0" smtClean="0">
              <a:solidFill>
                <a:schemeClr val="accent5">
                  <a:lumMod val="75000"/>
                </a:schemeClr>
              </a:solidFill>
            </a:endParaRPr>
          </a:p>
          <a:p>
            <a:pPr algn="just"/>
            <a:r>
              <a:rPr lang="es-MX" sz="1800" b="1" u="sng" dirty="0" err="1">
                <a:hlinkClick r:id="rId6" tooltip="CyberLink PowerDVD 12.0.11175"/>
              </a:rPr>
              <a:t>CyberLink</a:t>
            </a:r>
            <a:r>
              <a:rPr lang="es-MX" sz="1800" b="1" u="sng" dirty="0">
                <a:hlinkClick r:id="rId6" tooltip="CyberLink PowerDVD 12.0.11175"/>
              </a:rPr>
              <a:t> </a:t>
            </a:r>
            <a:r>
              <a:rPr lang="es-MX" sz="1800" b="1" u="sng" dirty="0" err="1" smtClean="0">
                <a:hlinkClick r:id="rId6" tooltip="CyberLink PowerDVD 12.0.11175"/>
              </a:rPr>
              <a:t>PowerDVD</a:t>
            </a:r>
            <a:endParaRPr lang="es-ES_tradnl" sz="1800" b="1" dirty="0" smtClean="0">
              <a:solidFill>
                <a:schemeClr val="accent5">
                  <a:lumMod val="75000"/>
                </a:schemeClr>
              </a:solidFill>
            </a:endParaRPr>
          </a:p>
          <a:p>
            <a:endParaRPr lang="es-ES" b="1" dirty="0">
              <a:solidFill>
                <a:schemeClr val="accent5">
                  <a:lumMod val="75000"/>
                </a:schemeClr>
              </a:solidFill>
            </a:endParaRPr>
          </a:p>
        </p:txBody>
      </p:sp>
      <p:pic>
        <p:nvPicPr>
          <p:cNvPr id="1026" name="Picture 2" descr="http://images.brighthub.com/56/8/568488d8d4d267c325de8a4f03e09c16fdeb194f_small.jpg"/>
          <p:cNvPicPr>
            <a:picLocks noChangeAspect="1" noChangeArrowheads="1"/>
          </p:cNvPicPr>
          <p:nvPr/>
        </p:nvPicPr>
        <p:blipFill rotWithShape="1">
          <a:blip r:embed="rId7" cstate="print">
            <a:extLst>
              <a:ext uri="{28A0092B-C50C-407E-A947-70E740481C1C}">
                <a14:useLocalDpi xmlns="" xmlns:a14="http://schemas.microsoft.com/office/drawing/2010/main" val="0"/>
              </a:ext>
            </a:extLst>
          </a:blip>
          <a:srcRect l="11230" r="10537"/>
          <a:stretch/>
        </p:blipFill>
        <p:spPr bwMode="auto">
          <a:xfrm>
            <a:off x="539552" y="3068960"/>
            <a:ext cx="2422585" cy="3096626"/>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VLC media player 2.0.5">
            <a:hlinkClick r:id="rId2" tooltip="VLC media player 2.0.5"/>
          </p:cNvPr>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28575" y="11682413"/>
            <a:ext cx="304800" cy="3048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79033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043490" y="692696"/>
            <a:ext cx="7024744" cy="1143000"/>
          </a:xfrm>
        </p:spPr>
        <p:txBody>
          <a:bodyPr>
            <a:normAutofit/>
          </a:bodyPr>
          <a:lstStyle/>
          <a:p>
            <a:pPr algn="ctr"/>
            <a:r>
              <a:rPr lang="es-ES_tradnl" sz="5400" b="1" dirty="0" smtClean="0"/>
              <a:t>Extensión “DIVX”</a:t>
            </a:r>
            <a:endParaRPr lang="es-ES" sz="5400" b="1" dirty="0"/>
          </a:p>
        </p:txBody>
      </p:sp>
      <p:sp>
        <p:nvSpPr>
          <p:cNvPr id="5" name="2 Marcador de contenido"/>
          <p:cNvSpPr>
            <a:spLocks noGrp="1"/>
          </p:cNvSpPr>
          <p:nvPr>
            <p:ph idx="1"/>
          </p:nvPr>
        </p:nvSpPr>
        <p:spPr>
          <a:xfrm>
            <a:off x="1043492" y="1916832"/>
            <a:ext cx="6777317" cy="3816424"/>
          </a:xfrm>
        </p:spPr>
        <p:txBody>
          <a:bodyPr>
            <a:normAutofit fontScale="85000" lnSpcReduction="20000"/>
          </a:bodyPr>
          <a:lstStyle/>
          <a:p>
            <a:pPr algn="just"/>
            <a:r>
              <a:rPr lang="es-MX" sz="2800" b="1" dirty="0" err="1">
                <a:solidFill>
                  <a:schemeClr val="accent5">
                    <a:lumMod val="75000"/>
                  </a:schemeClr>
                </a:solidFill>
              </a:rPr>
              <a:t>DivX</a:t>
            </a:r>
            <a:r>
              <a:rPr lang="es-MX" sz="2800" b="1" dirty="0">
                <a:solidFill>
                  <a:schemeClr val="accent5">
                    <a:lumMod val="75000"/>
                  </a:schemeClr>
                </a:solidFill>
              </a:rPr>
              <a:t> es un formato de vídeo que funciona sobre los sistemas operativos Windows, </a:t>
            </a:r>
            <a:r>
              <a:rPr lang="es-MX" sz="2800" b="1" dirty="0" err="1">
                <a:solidFill>
                  <a:schemeClr val="accent5">
                    <a:lumMod val="75000"/>
                  </a:schemeClr>
                </a:solidFill>
              </a:rPr>
              <a:t>MacOS</a:t>
            </a:r>
            <a:r>
              <a:rPr lang="es-MX" sz="2800" b="1" dirty="0">
                <a:solidFill>
                  <a:schemeClr val="accent5">
                    <a:lumMod val="75000"/>
                  </a:schemeClr>
                </a:solidFill>
              </a:rPr>
              <a:t> y GNU/Linux actuales y que, combinado con la compresión de audio MP3, consigue una alta calidad de imagen superior a la del VHS con un caudal inferior a 1 Mbit/s.</a:t>
            </a:r>
          </a:p>
          <a:p>
            <a:pPr marL="68580" indent="0" algn="ctr">
              <a:buNone/>
            </a:pPr>
            <a:endParaRPr lang="es-MX" sz="2200" b="1" u="sng" dirty="0" smtClean="0">
              <a:solidFill>
                <a:schemeClr val="bg2">
                  <a:lumMod val="50000"/>
                </a:schemeClr>
              </a:solidFill>
            </a:endParaRPr>
          </a:p>
          <a:p>
            <a:pPr marL="68580" indent="0" algn="ctr">
              <a:buNone/>
            </a:pPr>
            <a:r>
              <a:rPr lang="es-MX" sz="2200" b="1" u="sng" dirty="0" smtClean="0">
                <a:solidFill>
                  <a:schemeClr val="bg2">
                    <a:lumMod val="50000"/>
                  </a:schemeClr>
                </a:solidFill>
              </a:rPr>
              <a:t>PROGRAMAS QUE REPRODUCEN EXTENSIÓN DIVX</a:t>
            </a:r>
          </a:p>
          <a:p>
            <a:r>
              <a:rPr lang="es-MX" b="1" u="sng" dirty="0" err="1">
                <a:solidFill>
                  <a:schemeClr val="accent6">
                    <a:lumMod val="75000"/>
                  </a:schemeClr>
                </a:solidFill>
              </a:rPr>
              <a:t>DivX</a:t>
            </a:r>
            <a:r>
              <a:rPr lang="es-MX" b="1" u="sng" dirty="0">
                <a:solidFill>
                  <a:schemeClr val="accent6">
                    <a:lumMod val="75000"/>
                  </a:schemeClr>
                </a:solidFill>
              </a:rPr>
              <a:t> Plus </a:t>
            </a:r>
            <a:r>
              <a:rPr lang="es-MX" b="1" u="sng" dirty="0" err="1">
                <a:solidFill>
                  <a:schemeClr val="accent6">
                    <a:lumMod val="75000"/>
                  </a:schemeClr>
                </a:solidFill>
              </a:rPr>
              <a:t>Codec</a:t>
            </a:r>
            <a:r>
              <a:rPr lang="es-MX" b="1" u="sng" dirty="0">
                <a:solidFill>
                  <a:schemeClr val="accent6">
                    <a:lumMod val="75000"/>
                  </a:schemeClr>
                </a:solidFill>
              </a:rPr>
              <a:t> </a:t>
            </a:r>
            <a:r>
              <a:rPr lang="es-MX" b="1" u="sng" dirty="0" smtClean="0">
                <a:solidFill>
                  <a:schemeClr val="accent6">
                    <a:lumMod val="75000"/>
                  </a:schemeClr>
                </a:solidFill>
              </a:rPr>
              <a:t>Pack</a:t>
            </a:r>
          </a:p>
          <a:p>
            <a:r>
              <a:rPr lang="es-MX" b="1" u="sng" dirty="0" err="1">
                <a:solidFill>
                  <a:schemeClr val="accent6">
                    <a:lumMod val="75000"/>
                  </a:schemeClr>
                </a:solidFill>
              </a:rPr>
              <a:t>DivX</a:t>
            </a:r>
            <a:r>
              <a:rPr lang="es-MX" b="1" u="sng" dirty="0">
                <a:solidFill>
                  <a:schemeClr val="accent6">
                    <a:lumMod val="75000"/>
                  </a:schemeClr>
                </a:solidFill>
              </a:rPr>
              <a:t> Plus </a:t>
            </a:r>
            <a:r>
              <a:rPr lang="es-MX" b="1" u="sng" dirty="0" err="1">
                <a:solidFill>
                  <a:schemeClr val="accent6">
                    <a:lumMod val="75000"/>
                  </a:schemeClr>
                </a:solidFill>
              </a:rPr>
              <a:t>Converter</a:t>
            </a:r>
            <a:r>
              <a:rPr lang="es-MX" u="sng" dirty="0">
                <a:solidFill>
                  <a:schemeClr val="accent6">
                    <a:lumMod val="75000"/>
                  </a:schemeClr>
                </a:solidFill>
              </a:rPr>
              <a:t> </a:t>
            </a:r>
            <a:endParaRPr lang="es-MX" u="sng" dirty="0" smtClean="0">
              <a:solidFill>
                <a:schemeClr val="accent6">
                  <a:lumMod val="75000"/>
                </a:schemeClr>
              </a:solidFill>
            </a:endParaRPr>
          </a:p>
          <a:p>
            <a:r>
              <a:rPr lang="es-MX" b="1" u="sng" dirty="0" err="1">
                <a:solidFill>
                  <a:schemeClr val="accent6">
                    <a:lumMod val="75000"/>
                  </a:schemeClr>
                </a:solidFill>
              </a:rPr>
              <a:t>DivX</a:t>
            </a:r>
            <a:r>
              <a:rPr lang="es-MX" b="1" u="sng" dirty="0">
                <a:solidFill>
                  <a:schemeClr val="accent6">
                    <a:lumMod val="75000"/>
                  </a:schemeClr>
                </a:solidFill>
              </a:rPr>
              <a:t> Plus </a:t>
            </a:r>
            <a:r>
              <a:rPr lang="es-MX" b="1" u="sng" dirty="0" smtClean="0">
                <a:solidFill>
                  <a:schemeClr val="accent6">
                    <a:lumMod val="75000"/>
                  </a:schemeClr>
                </a:solidFill>
              </a:rPr>
              <a:t>Player</a:t>
            </a:r>
            <a:endParaRPr lang="es-ES" b="1" u="sng" dirty="0">
              <a:solidFill>
                <a:schemeClr val="accent6">
                  <a:lumMod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338694" y="4649060"/>
            <a:ext cx="3977722" cy="18762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520561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490" y="47667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“FLV”</a:t>
            </a:r>
            <a:endParaRPr lang="es-ES" sz="5400" b="1" dirty="0"/>
          </a:p>
        </p:txBody>
      </p:sp>
      <p:sp>
        <p:nvSpPr>
          <p:cNvPr id="3" name="2 Marcador de contenido"/>
          <p:cNvSpPr txBox="1">
            <a:spLocks/>
          </p:cNvSpPr>
          <p:nvPr/>
        </p:nvSpPr>
        <p:spPr>
          <a:xfrm>
            <a:off x="539552" y="1340768"/>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sz="2000" b="1" dirty="0" smtClean="0">
                <a:solidFill>
                  <a:schemeClr val="accent5">
                    <a:lumMod val="75000"/>
                  </a:schemeClr>
                </a:solidFill>
              </a:rPr>
              <a:t>FLV Significa Flash Video. Es </a:t>
            </a:r>
            <a:r>
              <a:rPr lang="es-MX" sz="2000" b="1" dirty="0">
                <a:solidFill>
                  <a:schemeClr val="accent5">
                    <a:lumMod val="75000"/>
                  </a:schemeClr>
                </a:solidFill>
              </a:rPr>
              <a:t>un formato contenedor propietario usado para transmitir video por Internet usando Adobe Flash Player (anteriormente conocido como Macromedia Flash Player), desde la versión 6 a la 10.</a:t>
            </a:r>
            <a:endParaRPr lang="es-MX" sz="1800" b="1" u="sng" dirty="0" smtClean="0">
              <a:solidFill>
                <a:schemeClr val="bg2">
                  <a:lumMod val="50000"/>
                </a:schemeClr>
              </a:solidFill>
            </a:endParaRPr>
          </a:p>
          <a:p>
            <a:pPr marL="68580" indent="0" algn="ctr">
              <a:buFont typeface="Wingdings 2" pitchFamily="18" charset="2"/>
              <a:buNone/>
            </a:pPr>
            <a:r>
              <a:rPr lang="es-MX" sz="1800" b="1" u="sng" dirty="0" smtClean="0">
                <a:solidFill>
                  <a:schemeClr val="bg2">
                    <a:lumMod val="50000"/>
                  </a:schemeClr>
                </a:solidFill>
              </a:rPr>
              <a:t>PROGRAMAS QUE REPRODUCEN EXTENSIÓN FLV</a:t>
            </a:r>
          </a:p>
          <a:p>
            <a:pPr algn="r"/>
            <a:r>
              <a:rPr lang="es-MX" sz="1800" b="1" u="sng" dirty="0">
                <a:solidFill>
                  <a:schemeClr val="accent6">
                    <a:lumMod val="75000"/>
                  </a:schemeClr>
                </a:solidFill>
              </a:rPr>
              <a:t>Flash Video Player</a:t>
            </a:r>
          </a:p>
          <a:p>
            <a:pPr algn="r"/>
            <a:r>
              <a:rPr lang="es-MX" sz="1800" b="1" u="sng" dirty="0">
                <a:solidFill>
                  <a:schemeClr val="accent6">
                    <a:lumMod val="75000"/>
                  </a:schemeClr>
                </a:solidFill>
              </a:rPr>
              <a:t>FLV Player</a:t>
            </a:r>
          </a:p>
          <a:p>
            <a:pPr algn="r"/>
            <a:r>
              <a:rPr lang="es-MX" sz="1800" b="1" u="sng" dirty="0" err="1">
                <a:solidFill>
                  <a:schemeClr val="accent6">
                    <a:lumMod val="75000"/>
                  </a:schemeClr>
                </a:solidFill>
              </a:rPr>
              <a:t>BitComet</a:t>
            </a:r>
            <a:r>
              <a:rPr lang="es-MX" sz="1800" b="1" u="sng" dirty="0">
                <a:solidFill>
                  <a:schemeClr val="accent6">
                    <a:lumMod val="75000"/>
                  </a:schemeClr>
                </a:solidFill>
              </a:rPr>
              <a:t> FLV Player</a:t>
            </a:r>
          </a:p>
          <a:p>
            <a:pPr algn="r"/>
            <a:r>
              <a:rPr lang="es-MX" sz="1800" b="1" u="sng" dirty="0">
                <a:solidFill>
                  <a:schemeClr val="accent6">
                    <a:lumMod val="75000"/>
                  </a:schemeClr>
                </a:solidFill>
              </a:rPr>
              <a:t>GOM Player</a:t>
            </a:r>
          </a:p>
          <a:p>
            <a:pPr algn="r"/>
            <a:r>
              <a:rPr lang="es-MX" sz="1800" b="1" u="sng" dirty="0">
                <a:solidFill>
                  <a:schemeClr val="accent6">
                    <a:lumMod val="75000"/>
                  </a:schemeClr>
                </a:solidFill>
              </a:rPr>
              <a:t>K-Lite </a:t>
            </a:r>
            <a:r>
              <a:rPr lang="es-MX" sz="1800" b="1" u="sng" dirty="0" err="1">
                <a:solidFill>
                  <a:schemeClr val="accent6">
                    <a:lumMod val="75000"/>
                  </a:schemeClr>
                </a:solidFill>
              </a:rPr>
              <a:t>Codec</a:t>
            </a:r>
            <a:r>
              <a:rPr lang="es-MX" sz="1800" b="1" u="sng" dirty="0">
                <a:solidFill>
                  <a:schemeClr val="accent6">
                    <a:lumMod val="75000"/>
                  </a:schemeClr>
                </a:solidFill>
              </a:rPr>
              <a:t> Pack</a:t>
            </a:r>
          </a:p>
          <a:p>
            <a:pPr algn="r"/>
            <a:r>
              <a:rPr lang="es-MX" sz="1800" b="1" u="sng" dirty="0" err="1">
                <a:solidFill>
                  <a:schemeClr val="accent6">
                    <a:lumMod val="75000"/>
                  </a:schemeClr>
                </a:solidFill>
              </a:rPr>
              <a:t>MPlayer</a:t>
            </a:r>
            <a:endParaRPr lang="es-MX" sz="1800" b="1" u="sng" dirty="0">
              <a:solidFill>
                <a:schemeClr val="accent6">
                  <a:lumMod val="75000"/>
                </a:schemeClr>
              </a:solidFill>
            </a:endParaRPr>
          </a:p>
          <a:p>
            <a:pPr algn="r"/>
            <a:r>
              <a:rPr lang="es-MX" sz="1800" b="1" u="sng" dirty="0" err="1">
                <a:solidFill>
                  <a:schemeClr val="accent6">
                    <a:lumMod val="75000"/>
                  </a:schemeClr>
                </a:solidFill>
              </a:rPr>
              <a:t>Perian</a:t>
            </a:r>
            <a:endParaRPr lang="es-MX" sz="1800" b="1" u="sng" dirty="0">
              <a:solidFill>
                <a:schemeClr val="accent6">
                  <a:lumMod val="75000"/>
                </a:schemeClr>
              </a:solidFill>
            </a:endParaRPr>
          </a:p>
          <a:p>
            <a:pPr algn="r"/>
            <a:r>
              <a:rPr lang="es-MX" sz="1800" b="1" u="sng" dirty="0" err="1">
                <a:solidFill>
                  <a:schemeClr val="accent6">
                    <a:lumMod val="75000"/>
                  </a:schemeClr>
                </a:solidFill>
              </a:rPr>
              <a:t>Kmplayer</a:t>
            </a:r>
            <a:endParaRPr lang="es-MX" sz="1800" b="1" u="sng" dirty="0">
              <a:solidFill>
                <a:schemeClr val="accent6">
                  <a:lumMod val="75000"/>
                </a:schemeClr>
              </a:solidFill>
            </a:endParaRPr>
          </a:p>
          <a:p>
            <a:pPr algn="r"/>
            <a:r>
              <a:rPr lang="es-MX" sz="1800" b="1" u="sng" dirty="0" err="1">
                <a:solidFill>
                  <a:schemeClr val="accent6">
                    <a:lumMod val="75000"/>
                  </a:schemeClr>
                </a:solidFill>
              </a:rPr>
              <a:t>Kaffeine</a:t>
            </a:r>
            <a:endParaRPr lang="es-MX" sz="1800" b="1" u="sng" dirty="0">
              <a:solidFill>
                <a:schemeClr val="accent6">
                  <a:lumMod val="75000"/>
                </a:schemeClr>
              </a:solidFill>
            </a:endParaRPr>
          </a:p>
          <a:p>
            <a:pPr algn="r"/>
            <a:r>
              <a:rPr lang="es-MX" sz="1800" b="1" u="sng" dirty="0">
                <a:solidFill>
                  <a:schemeClr val="accent6">
                    <a:lumMod val="75000"/>
                  </a:schemeClr>
                </a:solidFill>
              </a:rPr>
              <a:t>RealPlayer</a:t>
            </a:r>
          </a:p>
          <a:p>
            <a:pPr algn="r"/>
            <a:r>
              <a:rPr lang="es-MX" sz="1800" b="1" u="sng" dirty="0" smtClean="0">
                <a:solidFill>
                  <a:schemeClr val="accent6">
                    <a:lumMod val="75000"/>
                  </a:schemeClr>
                </a:solidFill>
              </a:rPr>
              <a:t>VLC </a:t>
            </a:r>
            <a:r>
              <a:rPr lang="es-MX" sz="1800" b="1" u="sng" dirty="0">
                <a:solidFill>
                  <a:schemeClr val="accent6">
                    <a:lumMod val="75000"/>
                  </a:schemeClr>
                </a:solidFill>
              </a:rPr>
              <a:t>media </a:t>
            </a:r>
            <a:r>
              <a:rPr lang="es-MX" sz="1800" b="1" u="sng" dirty="0" err="1">
                <a:solidFill>
                  <a:schemeClr val="accent6">
                    <a:lumMod val="75000"/>
                  </a:schemeClr>
                </a:solidFill>
              </a:rPr>
              <a:t>player</a:t>
            </a:r>
            <a:endParaRPr lang="es-ES" sz="1800" b="1" u="sng" dirty="0">
              <a:solidFill>
                <a:schemeClr val="accent6">
                  <a:lumMod val="75000"/>
                </a:schemeClr>
              </a:solidFill>
            </a:endParaRPr>
          </a:p>
        </p:txBody>
      </p:sp>
      <p:pic>
        <p:nvPicPr>
          <p:cNvPr id="3074" name="Picture 2" descr="http://1.bp.blogspot.com/--pTH1-ggNew/UHfyyxGoXVI/AAAAAAAAEyE/t1JQzcxxX8k/s1600/flv.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20797626">
            <a:off x="1506586" y="3235270"/>
            <a:ext cx="3048710" cy="311555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32858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arcador de contenido"/>
          <p:cNvSpPr txBox="1">
            <a:spLocks/>
          </p:cNvSpPr>
          <p:nvPr/>
        </p:nvSpPr>
        <p:spPr>
          <a:xfrm>
            <a:off x="539552" y="1484784"/>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a:solidFill>
                  <a:schemeClr val="accent5">
                    <a:lumMod val="75000"/>
                  </a:schemeClr>
                </a:solidFill>
              </a:rPr>
              <a:t>El formato de archivo M4V es un formato de archivo de vídeo desarrollado por Apple y está muy cerca al formato MP4. Las diferencias son la opcional de Apple DRM protección de copia, y el tratamiento de AC3 (Dolby Digital) de audio que no está estandarizada para el contenedor MP4</a:t>
            </a:r>
            <a:r>
              <a:rPr lang="es-MX" b="1" dirty="0" smtClean="0">
                <a:solidFill>
                  <a:schemeClr val="accent5">
                    <a:lumMod val="75000"/>
                  </a:schemeClr>
                </a:solidFill>
              </a:rPr>
              <a:t>.</a:t>
            </a:r>
          </a:p>
          <a:p>
            <a:pPr marL="68580" indent="0">
              <a:buNone/>
            </a:pPr>
            <a:endParaRPr lang="es-MX" sz="2000" b="1" u="sng" dirty="0" smtClean="0">
              <a:solidFill>
                <a:schemeClr val="bg2">
                  <a:lumMod val="50000"/>
                </a:schemeClr>
              </a:solidFill>
            </a:endParaRPr>
          </a:p>
          <a:p>
            <a:pPr marL="68580" indent="0">
              <a:buNone/>
            </a:pPr>
            <a:r>
              <a:rPr lang="es-MX" sz="2000" b="1" u="sng" dirty="0" smtClean="0">
                <a:solidFill>
                  <a:schemeClr val="bg2">
                    <a:lumMod val="50000"/>
                  </a:schemeClr>
                </a:solidFill>
              </a:rPr>
              <a:t>PROGRAMAS QUE REPRODUCEN</a:t>
            </a:r>
          </a:p>
          <a:p>
            <a:pPr marL="68580" indent="0">
              <a:buNone/>
            </a:pPr>
            <a:r>
              <a:rPr lang="es-MX" sz="2000" b="1" u="sng" dirty="0" smtClean="0">
                <a:solidFill>
                  <a:schemeClr val="bg2">
                    <a:lumMod val="50000"/>
                  </a:schemeClr>
                </a:solidFill>
              </a:rPr>
              <a:t> EXTENSIÓN M4V</a:t>
            </a:r>
          </a:p>
          <a:p>
            <a:r>
              <a:rPr lang="es-MX" sz="2000" b="1" u="sng" dirty="0" smtClean="0">
                <a:solidFill>
                  <a:schemeClr val="accent6">
                    <a:lumMod val="75000"/>
                  </a:schemeClr>
                </a:solidFill>
              </a:rPr>
              <a:t>Quick Time</a:t>
            </a:r>
            <a:endParaRPr lang="es-MX" sz="2000" b="1" u="sng" dirty="0">
              <a:solidFill>
                <a:schemeClr val="accent6">
                  <a:lumMod val="75000"/>
                </a:schemeClr>
              </a:solidFill>
            </a:endParaRPr>
          </a:p>
          <a:p>
            <a:r>
              <a:rPr lang="es-ES" sz="2000" b="1" u="sng" dirty="0" smtClean="0">
                <a:solidFill>
                  <a:schemeClr val="accent6">
                    <a:lumMod val="75000"/>
                  </a:schemeClr>
                </a:solidFill>
              </a:rPr>
              <a:t>iTunes</a:t>
            </a:r>
            <a:endParaRPr lang="es-ES" sz="2000" b="1" u="sng" dirty="0">
              <a:solidFill>
                <a:schemeClr val="accent6">
                  <a:lumMod val="75000"/>
                </a:schemeClr>
              </a:solidFill>
            </a:endParaRPr>
          </a:p>
        </p:txBody>
      </p:sp>
      <p:sp>
        <p:nvSpPr>
          <p:cNvPr id="3" name="1 Título"/>
          <p:cNvSpPr txBox="1">
            <a:spLocks/>
          </p:cNvSpPr>
          <p:nvPr/>
        </p:nvSpPr>
        <p:spPr>
          <a:xfrm>
            <a:off x="1043490" y="629816"/>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“M4V”</a:t>
            </a:r>
            <a:endParaRPr lang="es-ES" sz="5400" b="1" dirty="0"/>
          </a:p>
        </p:txBody>
      </p:sp>
      <p:pic>
        <p:nvPicPr>
          <p:cNvPr id="4098" name="Picture 2" descr="http://image.shutterstock.com/display_pic_with_logo/535639/535639,1294425214,5/stock-photo-m-v-player-icon-68469217.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508104" y="3717032"/>
            <a:ext cx="3024336" cy="273630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32517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arcador de contenido"/>
          <p:cNvSpPr txBox="1">
            <a:spLocks/>
          </p:cNvSpPr>
          <p:nvPr/>
        </p:nvSpPr>
        <p:spPr>
          <a:xfrm>
            <a:off x="539552" y="1772816"/>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a:solidFill>
                  <a:schemeClr val="accent5">
                    <a:lumMod val="75000"/>
                  </a:schemeClr>
                </a:solidFill>
              </a:rPr>
              <a:t>La </a:t>
            </a:r>
            <a:r>
              <a:rPr lang="es-MX" b="1" dirty="0" smtClean="0">
                <a:solidFill>
                  <a:schemeClr val="accent5">
                    <a:lumMod val="75000"/>
                  </a:schemeClr>
                </a:solidFill>
              </a:rPr>
              <a:t>extensión MKV </a:t>
            </a:r>
            <a:r>
              <a:rPr lang="es-MX" b="1" dirty="0">
                <a:solidFill>
                  <a:schemeClr val="accent5">
                    <a:lumMod val="75000"/>
                  </a:schemeClr>
                </a:solidFill>
              </a:rPr>
              <a:t>se refiere a "</a:t>
            </a:r>
            <a:r>
              <a:rPr lang="es-MX" b="1" dirty="0" err="1">
                <a:solidFill>
                  <a:schemeClr val="accent5">
                    <a:lumMod val="75000"/>
                  </a:schemeClr>
                </a:solidFill>
              </a:rPr>
              <a:t>Matroska</a:t>
            </a:r>
            <a:r>
              <a:rPr lang="es-MX" b="1" dirty="0">
                <a:solidFill>
                  <a:schemeClr val="accent5">
                    <a:lumMod val="75000"/>
                  </a:schemeClr>
                </a:solidFill>
              </a:rPr>
              <a:t>", un tipo de archivo capaz de contener múltiples pistas de video, imágenes, audio y subtítulos, todo en el mismo </a:t>
            </a:r>
            <a:r>
              <a:rPr lang="es-MX" b="1" dirty="0" smtClean="0">
                <a:solidFill>
                  <a:schemeClr val="accent5">
                    <a:lumMod val="75000"/>
                  </a:schemeClr>
                </a:solidFill>
              </a:rPr>
              <a:t>archivo</a:t>
            </a:r>
          </a:p>
          <a:p>
            <a:pPr algn="just"/>
            <a:endParaRPr lang="es-MX" sz="2000" b="1" u="sng" dirty="0" smtClean="0">
              <a:solidFill>
                <a:schemeClr val="bg2">
                  <a:lumMod val="50000"/>
                </a:schemeClr>
              </a:solidFill>
            </a:endParaRPr>
          </a:p>
          <a:p>
            <a:pPr marL="68580" indent="0" algn="r">
              <a:buNone/>
            </a:pPr>
            <a:r>
              <a:rPr lang="es-MX" sz="2000" b="1" u="sng" dirty="0" smtClean="0">
                <a:solidFill>
                  <a:schemeClr val="bg2">
                    <a:lumMod val="50000"/>
                  </a:schemeClr>
                </a:solidFill>
              </a:rPr>
              <a:t>PROGRAMAS QUE REPRODUCEN</a:t>
            </a:r>
          </a:p>
          <a:p>
            <a:pPr marL="68580" indent="0" algn="r">
              <a:buNone/>
            </a:pPr>
            <a:r>
              <a:rPr lang="es-MX" sz="2000" b="1" u="sng" dirty="0" smtClean="0">
                <a:solidFill>
                  <a:schemeClr val="bg2">
                    <a:lumMod val="50000"/>
                  </a:schemeClr>
                </a:solidFill>
              </a:rPr>
              <a:t> EXTENSIÓN MKV</a:t>
            </a:r>
          </a:p>
          <a:p>
            <a:pPr algn="r"/>
            <a:r>
              <a:rPr lang="es-MX" sz="2000" b="1" u="sng" dirty="0" err="1" smtClean="0">
                <a:solidFill>
                  <a:schemeClr val="accent6">
                    <a:lumMod val="75000"/>
                  </a:schemeClr>
                </a:solidFill>
              </a:rPr>
              <a:t>Divx</a:t>
            </a:r>
            <a:r>
              <a:rPr lang="es-MX" sz="2000" b="1" u="sng" dirty="0" smtClean="0">
                <a:solidFill>
                  <a:schemeClr val="accent6">
                    <a:lumMod val="75000"/>
                  </a:schemeClr>
                </a:solidFill>
              </a:rPr>
              <a:t> plus</a:t>
            </a:r>
            <a:endParaRPr lang="es-MX" sz="2000" b="1" u="sng" dirty="0">
              <a:solidFill>
                <a:schemeClr val="accent6">
                  <a:lumMod val="75000"/>
                </a:schemeClr>
              </a:solidFill>
            </a:endParaRPr>
          </a:p>
          <a:p>
            <a:pPr algn="r"/>
            <a:r>
              <a:rPr lang="es-MX" sz="2000" b="1" u="sng" dirty="0" err="1">
                <a:hlinkClick r:id="rId2" tooltip="CyberLink PowerDVD 12.0.11175"/>
              </a:rPr>
              <a:t>CyberLink</a:t>
            </a:r>
            <a:r>
              <a:rPr lang="es-MX" sz="2000" b="1" u="sng" dirty="0">
                <a:hlinkClick r:id="rId2" tooltip="CyberLink PowerDVD 12.0.11175"/>
              </a:rPr>
              <a:t> </a:t>
            </a:r>
            <a:r>
              <a:rPr lang="es-MX" sz="2000" b="1" u="sng" dirty="0" err="1">
                <a:hlinkClick r:id="rId2" tooltip="CyberLink PowerDVD 12.0.11175"/>
              </a:rPr>
              <a:t>PowerDVD</a:t>
            </a:r>
            <a:r>
              <a:rPr lang="es-MX" sz="2000" b="1" u="sng" dirty="0">
                <a:hlinkClick r:id="rId2" tooltip="CyberLink PowerDVD 12.0.11175"/>
              </a:rPr>
              <a:t> </a:t>
            </a:r>
            <a:endParaRPr lang="es-MX" sz="2000" b="1" u="sng" dirty="0" smtClean="0"/>
          </a:p>
          <a:p>
            <a:pPr algn="r"/>
            <a:r>
              <a:rPr lang="es-ES" sz="2000" b="1" u="sng" dirty="0" smtClean="0">
                <a:solidFill>
                  <a:schemeClr val="accent6">
                    <a:lumMod val="75000"/>
                  </a:schemeClr>
                </a:solidFill>
              </a:rPr>
              <a:t>VLC media </a:t>
            </a:r>
            <a:r>
              <a:rPr lang="es-ES" sz="2000" b="1" u="sng" dirty="0" err="1" smtClean="0">
                <a:solidFill>
                  <a:schemeClr val="accent6">
                    <a:lumMod val="75000"/>
                  </a:schemeClr>
                </a:solidFill>
              </a:rPr>
              <a:t>player</a:t>
            </a:r>
            <a:endParaRPr lang="es-ES" sz="2000" b="1" u="sng" dirty="0">
              <a:solidFill>
                <a:schemeClr val="accent6">
                  <a:lumMod val="75000"/>
                </a:schemeClr>
              </a:solidFill>
            </a:endParaRPr>
          </a:p>
        </p:txBody>
      </p:sp>
      <p:sp>
        <p:nvSpPr>
          <p:cNvPr id="3"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“MKV”</a:t>
            </a:r>
            <a:endParaRPr lang="es-ES" sz="5400" b="1" dirty="0"/>
          </a:p>
        </p:txBody>
      </p:sp>
      <p:pic>
        <p:nvPicPr>
          <p:cNvPr id="5124" name="Picture 4" descr="http://upload.wikimedia.org/wikipedia/fi/2/2d/Logo3_mkv_256x256.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99592" y="3438872"/>
            <a:ext cx="2726432" cy="272643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98555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99592" y="3356992"/>
            <a:ext cx="2664296" cy="26642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2 Marcador de contenido"/>
          <p:cNvSpPr txBox="1">
            <a:spLocks/>
          </p:cNvSpPr>
          <p:nvPr/>
        </p:nvSpPr>
        <p:spPr>
          <a:xfrm>
            <a:off x="539552" y="1772816"/>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smtClean="0">
                <a:solidFill>
                  <a:schemeClr val="accent5">
                    <a:lumMod val="75000"/>
                  </a:schemeClr>
                </a:solidFill>
              </a:rPr>
              <a:t>Los </a:t>
            </a:r>
            <a:r>
              <a:rPr lang="es-MX" b="1" dirty="0">
                <a:solidFill>
                  <a:schemeClr val="accent5">
                    <a:lumMod val="75000"/>
                  </a:schemeClr>
                </a:solidFill>
              </a:rPr>
              <a:t>archivos MOV, son un formato de video y audio, desarrollado por la compañía Apple </a:t>
            </a:r>
            <a:r>
              <a:rPr lang="es-MX" b="1" dirty="0" err="1">
                <a:solidFill>
                  <a:schemeClr val="accent5">
                    <a:lumMod val="75000"/>
                  </a:schemeClr>
                </a:solidFill>
              </a:rPr>
              <a:t>Inc</a:t>
            </a:r>
            <a:r>
              <a:rPr lang="es-MX" b="1" dirty="0">
                <a:solidFill>
                  <a:schemeClr val="accent5">
                    <a:lumMod val="75000"/>
                  </a:schemeClr>
                </a:solidFill>
              </a:rPr>
              <a:t> para ser reproducidos por QuickTime Player.</a:t>
            </a:r>
            <a:endParaRPr lang="es-MX" sz="2000" b="1" u="sng" dirty="0" smtClean="0">
              <a:solidFill>
                <a:schemeClr val="bg2">
                  <a:lumMod val="50000"/>
                </a:schemeClr>
              </a:solidFill>
            </a:endParaRPr>
          </a:p>
          <a:p>
            <a:pPr marL="68580" indent="0" algn="ctr">
              <a:buNone/>
            </a:pPr>
            <a:endParaRPr lang="es-MX" sz="2000" b="1" u="sng" dirty="0" smtClean="0">
              <a:solidFill>
                <a:schemeClr val="bg2">
                  <a:lumMod val="50000"/>
                </a:schemeClr>
              </a:solidFill>
            </a:endParaRPr>
          </a:p>
          <a:p>
            <a:pPr marL="68580" indent="0" algn="r">
              <a:buNone/>
            </a:pPr>
            <a:r>
              <a:rPr lang="es-MX" sz="2000" b="1" u="sng" dirty="0" smtClean="0">
                <a:solidFill>
                  <a:schemeClr val="bg2">
                    <a:lumMod val="50000"/>
                  </a:schemeClr>
                </a:solidFill>
              </a:rPr>
              <a:t>PROGRAMAS QUE REPRODUCEN</a:t>
            </a:r>
          </a:p>
          <a:p>
            <a:pPr marL="68580" indent="0" algn="r">
              <a:buNone/>
            </a:pPr>
            <a:r>
              <a:rPr lang="es-MX" sz="2000" b="1" u="sng" dirty="0" smtClean="0">
                <a:solidFill>
                  <a:schemeClr val="bg2">
                    <a:lumMod val="50000"/>
                  </a:schemeClr>
                </a:solidFill>
              </a:rPr>
              <a:t>EXTENSIÓN MOV</a:t>
            </a:r>
          </a:p>
          <a:p>
            <a:pPr marL="68580" indent="0" algn="ctr">
              <a:buNone/>
            </a:pPr>
            <a:endParaRPr lang="es-MX" sz="2000" b="1" u="sng" dirty="0" smtClean="0">
              <a:solidFill>
                <a:schemeClr val="bg2">
                  <a:lumMod val="50000"/>
                </a:schemeClr>
              </a:solidFill>
            </a:endParaRPr>
          </a:p>
          <a:p>
            <a:pPr algn="r"/>
            <a:r>
              <a:rPr lang="es-MX" sz="2000" b="1" u="sng" dirty="0" smtClean="0">
                <a:solidFill>
                  <a:schemeClr val="accent6">
                    <a:lumMod val="75000"/>
                  </a:schemeClr>
                </a:solidFill>
              </a:rPr>
              <a:t>Media Player </a:t>
            </a:r>
            <a:r>
              <a:rPr lang="es-MX" sz="2000" b="1" u="sng" dirty="0" err="1" smtClean="0">
                <a:solidFill>
                  <a:schemeClr val="accent6">
                    <a:lumMod val="75000"/>
                  </a:schemeClr>
                </a:solidFill>
              </a:rPr>
              <a:t>Classic</a:t>
            </a:r>
            <a:endParaRPr lang="es-MX" sz="2000" b="1" u="sng" dirty="0">
              <a:solidFill>
                <a:schemeClr val="accent6">
                  <a:lumMod val="75000"/>
                </a:schemeClr>
              </a:solidFill>
            </a:endParaRPr>
          </a:p>
          <a:p>
            <a:pPr algn="r"/>
            <a:r>
              <a:rPr lang="es-MX" sz="2000" b="1" u="sng" dirty="0" err="1">
                <a:hlinkClick r:id="rId3" tooltip="CyberLink PowerDVD 12.0.11175"/>
              </a:rPr>
              <a:t>CyberLink</a:t>
            </a:r>
            <a:r>
              <a:rPr lang="es-MX" sz="2000" b="1" u="sng" dirty="0">
                <a:hlinkClick r:id="rId3" tooltip="CyberLink PowerDVD 12.0.11175"/>
              </a:rPr>
              <a:t> </a:t>
            </a:r>
            <a:r>
              <a:rPr lang="es-MX" sz="2000" b="1" u="sng" dirty="0" err="1">
                <a:hlinkClick r:id="rId3" tooltip="CyberLink PowerDVD 12.0.11175"/>
              </a:rPr>
              <a:t>PowerDVD</a:t>
            </a:r>
            <a:r>
              <a:rPr lang="es-MX" sz="2000" b="1" u="sng" dirty="0">
                <a:hlinkClick r:id="rId3" tooltip="CyberLink PowerDVD 12.0.11175"/>
              </a:rPr>
              <a:t> </a:t>
            </a:r>
            <a:endParaRPr lang="es-MX" sz="2000" b="1" u="sng" dirty="0" smtClean="0"/>
          </a:p>
          <a:p>
            <a:pPr algn="r"/>
            <a:r>
              <a:rPr lang="es-ES" sz="2000" b="1" u="sng" dirty="0" smtClean="0">
                <a:solidFill>
                  <a:schemeClr val="accent6">
                    <a:lumMod val="75000"/>
                  </a:schemeClr>
                </a:solidFill>
              </a:rPr>
              <a:t>VLC media </a:t>
            </a:r>
            <a:r>
              <a:rPr lang="es-ES" sz="2000" b="1" u="sng" dirty="0" err="1" smtClean="0">
                <a:solidFill>
                  <a:schemeClr val="accent6">
                    <a:lumMod val="75000"/>
                  </a:schemeClr>
                </a:solidFill>
              </a:rPr>
              <a:t>player</a:t>
            </a:r>
            <a:endParaRPr lang="es-ES" sz="2000" b="1" u="sng" dirty="0">
              <a:solidFill>
                <a:schemeClr val="accent6">
                  <a:lumMod val="75000"/>
                </a:schemeClr>
              </a:solidFill>
            </a:endParaRPr>
          </a:p>
        </p:txBody>
      </p:sp>
      <p:sp>
        <p:nvSpPr>
          <p:cNvPr id="3"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“MOV”</a:t>
            </a:r>
            <a:endParaRPr lang="es-ES" sz="5400" b="1" dirty="0"/>
          </a:p>
        </p:txBody>
      </p:sp>
    </p:spTree>
    <p:extLst>
      <p:ext uri="{BB962C8B-B14F-4D97-AF65-F5344CB8AC3E}">
        <p14:creationId xmlns="" xmlns:p14="http://schemas.microsoft.com/office/powerpoint/2010/main" val="145525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490" y="773832"/>
            <a:ext cx="7024744" cy="1143000"/>
          </a:xfrm>
          <a:prstGeom prst="rect">
            <a:avLst/>
          </a:prstGeom>
        </p:spPr>
        <p:txBody>
          <a:bodyPr>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_tradnl" sz="5400" b="1" dirty="0" smtClean="0"/>
              <a:t>Extensión “MP4”</a:t>
            </a:r>
            <a:endParaRPr lang="es-ES" sz="5400" b="1" dirty="0"/>
          </a:p>
        </p:txBody>
      </p:sp>
      <p:sp>
        <p:nvSpPr>
          <p:cNvPr id="3" name="2 Marcador de contenido"/>
          <p:cNvSpPr txBox="1">
            <a:spLocks/>
          </p:cNvSpPr>
          <p:nvPr/>
        </p:nvSpPr>
        <p:spPr>
          <a:xfrm>
            <a:off x="539552" y="1700808"/>
            <a:ext cx="7776864" cy="4896544"/>
          </a:xfrm>
          <a:prstGeom prst="rect">
            <a:avLst/>
          </a:prstGeom>
        </p:spPr>
        <p:txBody>
          <a:bodyPr numCol="1">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algn="just"/>
            <a:r>
              <a:rPr lang="es-MX" b="1" dirty="0">
                <a:solidFill>
                  <a:schemeClr val="accent5">
                    <a:lumMod val="75000"/>
                  </a:schemeClr>
                </a:solidFill>
              </a:rPr>
              <a:t>MPEG-4 es una serie de </a:t>
            </a:r>
            <a:r>
              <a:rPr lang="es-MX" b="1" dirty="0" err="1">
                <a:solidFill>
                  <a:schemeClr val="accent5">
                    <a:lumMod val="75000"/>
                  </a:schemeClr>
                </a:solidFill>
              </a:rPr>
              <a:t>códecs</a:t>
            </a:r>
            <a:r>
              <a:rPr lang="es-MX" b="1" dirty="0">
                <a:solidFill>
                  <a:schemeClr val="accent5">
                    <a:lumMod val="75000"/>
                  </a:schemeClr>
                </a:solidFill>
              </a:rPr>
              <a:t> y estándares internacionales de vídeo, audio y datos creado especialmente para la web. Está formado por una serie algoritmos de compresión que codifica datos, audio, y vídeo optimizando su calidad de almacenamiento, codificación y distribución en </a:t>
            </a:r>
            <a:r>
              <a:rPr lang="es-MX" b="1" dirty="0" smtClean="0">
                <a:solidFill>
                  <a:schemeClr val="accent5">
                    <a:lumMod val="75000"/>
                  </a:schemeClr>
                </a:solidFill>
              </a:rPr>
              <a:t>redes.</a:t>
            </a:r>
            <a:endParaRPr lang="es-MX" sz="2000" b="1" u="sng" dirty="0">
              <a:solidFill>
                <a:schemeClr val="bg2">
                  <a:lumMod val="50000"/>
                </a:schemeClr>
              </a:solidFill>
            </a:endParaRPr>
          </a:p>
          <a:p>
            <a:pPr marL="68580" indent="0" algn="ctr">
              <a:buNone/>
            </a:pPr>
            <a:r>
              <a:rPr lang="es-MX" sz="2000" b="1" u="sng" dirty="0" smtClean="0">
                <a:solidFill>
                  <a:schemeClr val="bg2">
                    <a:lumMod val="50000"/>
                  </a:schemeClr>
                </a:solidFill>
              </a:rPr>
              <a:t>PROGRAMAS QUE REPRODUCEN EXTENSIÓN MP4</a:t>
            </a:r>
          </a:p>
          <a:p>
            <a:r>
              <a:rPr lang="es-MX" sz="2000" b="1" u="sng" dirty="0" smtClean="0">
                <a:solidFill>
                  <a:schemeClr val="accent6">
                    <a:lumMod val="75000"/>
                  </a:schemeClr>
                </a:solidFill>
              </a:rPr>
              <a:t>Media Player </a:t>
            </a:r>
            <a:r>
              <a:rPr lang="es-MX" sz="2000" b="1" u="sng" dirty="0" err="1" smtClean="0">
                <a:solidFill>
                  <a:schemeClr val="accent6">
                    <a:lumMod val="75000"/>
                  </a:schemeClr>
                </a:solidFill>
              </a:rPr>
              <a:t>Classic</a:t>
            </a:r>
            <a:endParaRPr lang="es-MX" sz="2000" b="1" u="sng" dirty="0">
              <a:solidFill>
                <a:schemeClr val="accent6">
                  <a:lumMod val="75000"/>
                </a:schemeClr>
              </a:solidFill>
            </a:endParaRPr>
          </a:p>
          <a:p>
            <a:r>
              <a:rPr lang="es-MX" sz="2000" b="1" u="sng" dirty="0">
                <a:solidFill>
                  <a:schemeClr val="accent6">
                    <a:lumMod val="75000"/>
                  </a:schemeClr>
                </a:solidFill>
              </a:rPr>
              <a:t>RealPlayer </a:t>
            </a:r>
            <a:endParaRPr lang="es-MX" sz="2000" b="1" u="sng" dirty="0" smtClean="0">
              <a:solidFill>
                <a:schemeClr val="accent6">
                  <a:lumMod val="75000"/>
                </a:schemeClr>
              </a:solidFill>
            </a:endParaRPr>
          </a:p>
          <a:p>
            <a:r>
              <a:rPr lang="es-ES" sz="2000" b="1" u="sng" dirty="0" smtClean="0">
                <a:solidFill>
                  <a:schemeClr val="accent6">
                    <a:lumMod val="75000"/>
                  </a:schemeClr>
                </a:solidFill>
              </a:rPr>
              <a:t>VLC media </a:t>
            </a:r>
            <a:r>
              <a:rPr lang="es-ES" sz="2000" b="1" u="sng" dirty="0" err="1" smtClean="0">
                <a:solidFill>
                  <a:schemeClr val="accent6">
                    <a:lumMod val="75000"/>
                  </a:schemeClr>
                </a:solidFill>
              </a:rPr>
              <a:t>player</a:t>
            </a:r>
            <a:endParaRPr lang="es-ES" sz="2000" b="1" u="sng" dirty="0" smtClean="0">
              <a:solidFill>
                <a:schemeClr val="accent6">
                  <a:lumMod val="75000"/>
                </a:schemeClr>
              </a:solidFill>
            </a:endParaRPr>
          </a:p>
          <a:p>
            <a:r>
              <a:rPr lang="es-ES" sz="2000" b="1" u="sng" dirty="0">
                <a:solidFill>
                  <a:schemeClr val="accent6">
                    <a:lumMod val="75000"/>
                  </a:schemeClr>
                </a:solidFill>
              </a:rPr>
              <a:t>K-lite mega </a:t>
            </a:r>
            <a:r>
              <a:rPr lang="es-ES" sz="2000" b="1" u="sng" dirty="0" err="1">
                <a:solidFill>
                  <a:schemeClr val="accent6">
                    <a:lumMod val="75000"/>
                  </a:schemeClr>
                </a:solidFill>
              </a:rPr>
              <a:t>codec</a:t>
            </a:r>
            <a:r>
              <a:rPr lang="es-ES" sz="2000" b="1" u="sng" dirty="0">
                <a:solidFill>
                  <a:schemeClr val="accent6">
                    <a:lumMod val="75000"/>
                  </a:schemeClr>
                </a:solidFill>
              </a:rPr>
              <a:t> </a:t>
            </a:r>
            <a:r>
              <a:rPr lang="es-ES" sz="2000" b="1" u="sng" dirty="0" smtClean="0">
                <a:solidFill>
                  <a:schemeClr val="accent6">
                    <a:lumMod val="75000"/>
                  </a:schemeClr>
                </a:solidFill>
              </a:rPr>
              <a:t>pack</a:t>
            </a:r>
          </a:p>
          <a:p>
            <a:r>
              <a:rPr lang="es-ES" sz="2000" b="1" u="sng" dirty="0" smtClean="0">
                <a:solidFill>
                  <a:schemeClr val="accent6">
                    <a:lumMod val="75000"/>
                  </a:schemeClr>
                </a:solidFill>
              </a:rPr>
              <a:t>Windows media</a:t>
            </a:r>
            <a:endParaRPr lang="es-ES" sz="2000" b="1" u="sng" dirty="0">
              <a:solidFill>
                <a:schemeClr val="accent6">
                  <a:lumMod val="75000"/>
                </a:schemeClr>
              </a:solidFill>
            </a:endParaRPr>
          </a:p>
        </p:txBody>
      </p:sp>
      <p:pic>
        <p:nvPicPr>
          <p:cNvPr id="7170" name="Picture 2"/>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13656" b="30320"/>
          <a:stretch/>
        </p:blipFill>
        <p:spPr bwMode="auto">
          <a:xfrm>
            <a:off x="4139952" y="4941168"/>
            <a:ext cx="4241565" cy="11521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3624836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250</TotalTime>
  <Words>759</Words>
  <Application>Microsoft Office PowerPoint</Application>
  <PresentationFormat>Presentación en pantalla (4:3)</PresentationFormat>
  <Paragraphs>135</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Austin</vt:lpstr>
      <vt:lpstr>  </vt:lpstr>
      <vt:lpstr>Extensión “3GP”</vt:lpstr>
      <vt:lpstr>Extensión “AVI”</vt:lpstr>
      <vt:lpstr>Extensión “DIVX”</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COMPUTO</dc:creator>
  <cp:lastModifiedBy>DULCEE</cp:lastModifiedBy>
  <cp:revision>20</cp:revision>
  <dcterms:created xsi:type="dcterms:W3CDTF">2013-02-07T17:51:10Z</dcterms:created>
  <dcterms:modified xsi:type="dcterms:W3CDTF">2013-02-14T00:18:39Z</dcterms:modified>
</cp:coreProperties>
</file>