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3" r:id="rId12"/>
    <p:sldId id="272" r:id="rId13"/>
    <p:sldId id="271" r:id="rId1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098599C-E33E-4D8C-889B-C0D693094A40}" type="datetimeFigureOut">
              <a:rPr lang="es-CO" smtClean="0"/>
              <a:t>12/02/2013</a:t>
            </a:fld>
            <a:endParaRPr lang="es-CO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BC505E3-67C2-415A-8E3D-B4915258BBD0}" type="slidenum">
              <a:rPr lang="es-CO" smtClean="0"/>
              <a:t>‹Nº›</a:t>
            </a:fld>
            <a:endParaRPr lang="es-CO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599C-E33E-4D8C-889B-C0D693094A40}" type="datetimeFigureOut">
              <a:rPr lang="es-CO" smtClean="0"/>
              <a:t>12/02/2013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05E3-67C2-415A-8E3D-B4915258BBD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599C-E33E-4D8C-889B-C0D693094A40}" type="datetimeFigureOut">
              <a:rPr lang="es-CO" smtClean="0"/>
              <a:t>12/02/2013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05E3-67C2-415A-8E3D-B4915258BBD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599C-E33E-4D8C-889B-C0D693094A40}" type="datetimeFigureOut">
              <a:rPr lang="es-CO" smtClean="0"/>
              <a:t>12/02/2013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05E3-67C2-415A-8E3D-B4915258BBD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599C-E33E-4D8C-889B-C0D693094A40}" type="datetimeFigureOut">
              <a:rPr lang="es-CO" smtClean="0"/>
              <a:t>12/02/2013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05E3-67C2-415A-8E3D-B4915258BBD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599C-E33E-4D8C-889B-C0D693094A40}" type="datetimeFigureOut">
              <a:rPr lang="es-CO" smtClean="0"/>
              <a:t>12/02/2013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05E3-67C2-415A-8E3D-B4915258BBD0}" type="slidenum">
              <a:rPr lang="es-CO" smtClean="0"/>
              <a:t>‹Nº›</a:t>
            </a:fld>
            <a:endParaRPr lang="es-CO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599C-E33E-4D8C-889B-C0D693094A40}" type="datetimeFigureOut">
              <a:rPr lang="es-CO" smtClean="0"/>
              <a:t>12/02/2013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05E3-67C2-415A-8E3D-B4915258BBD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599C-E33E-4D8C-889B-C0D693094A40}" type="datetimeFigureOut">
              <a:rPr lang="es-CO" smtClean="0"/>
              <a:t>12/02/2013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05E3-67C2-415A-8E3D-B4915258BBD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599C-E33E-4D8C-889B-C0D693094A40}" type="datetimeFigureOut">
              <a:rPr lang="es-CO" smtClean="0"/>
              <a:t>12/02/2013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05E3-67C2-415A-8E3D-B4915258BBD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599C-E33E-4D8C-889B-C0D693094A40}" type="datetimeFigureOut">
              <a:rPr lang="es-CO" smtClean="0"/>
              <a:t>12/02/2013</a:t>
            </a:fld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05E3-67C2-415A-8E3D-B4915258BBD0}" type="slidenum">
              <a:rPr lang="es-CO" smtClean="0"/>
              <a:t>‹Nº›</a:t>
            </a:fld>
            <a:endParaRPr lang="es-CO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8599C-E33E-4D8C-889B-C0D693094A40}" type="datetimeFigureOut">
              <a:rPr lang="es-CO" smtClean="0"/>
              <a:t>12/02/2013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C505E3-67C2-415A-8E3D-B4915258BBD0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098599C-E33E-4D8C-889B-C0D693094A40}" type="datetimeFigureOut">
              <a:rPr lang="es-CO" smtClean="0"/>
              <a:t>12/02/2013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9BC505E3-67C2-415A-8E3D-B4915258BBD0}" type="slidenum">
              <a:rPr lang="es-CO" smtClean="0"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1403598" y="692696"/>
            <a:ext cx="5952271" cy="1323439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Down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8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Extensiones</a:t>
            </a:r>
            <a:endParaRPr lang="es-ES" sz="8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779912" y="2636912"/>
            <a:ext cx="151996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8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de</a:t>
            </a:r>
            <a:endParaRPr lang="es-ES" sz="8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987824" y="4869160"/>
            <a:ext cx="3437159" cy="144655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ArchUp">
              <a:avLst/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s-ES" sz="88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Video</a:t>
            </a:r>
            <a:endParaRPr lang="es-ES" sz="88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13314" name="Picture 2" descr="http://geeknologia.com/wp-content/uploads/2011/05/bajar-videos-youtub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0608"/>
          <a:stretch/>
        </p:blipFill>
        <p:spPr bwMode="auto">
          <a:xfrm rot="19437564">
            <a:off x="37560" y="4045489"/>
            <a:ext cx="3720896" cy="727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16" name="Picture 4" descr="http://magentoextensiones.com/wp-content/uploads/2012/08/em_mediawidget-magentoextensione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2348880"/>
            <a:ext cx="3238500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2500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 rot="20838649">
            <a:off x="-63356" y="933258"/>
            <a:ext cx="4929555" cy="186204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s-ES" sz="11500" dirty="0" smtClean="0">
                <a:ln/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MPEG:</a:t>
            </a:r>
            <a:r>
              <a:rPr lang="es-ES" sz="6600" dirty="0">
                <a:ln/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 </a:t>
            </a:r>
            <a:endParaRPr lang="es-CO" sz="6600" dirty="0">
              <a:ln/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772229" y="188640"/>
            <a:ext cx="3400171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MV Boli" pitchFamily="2" charset="0"/>
                <a:cs typeface="MV Boli" pitchFamily="2" charset="0"/>
              </a:rPr>
              <a:t> Está diseñado para comprimir VHS audio con calidad de crudo de vídeo digital y CD hasta 1,5 </a:t>
            </a:r>
            <a:r>
              <a:rPr lang="es-ES" sz="2000" dirty="0" smtClean="0">
                <a:latin typeface="MV Boli" pitchFamily="2" charset="0"/>
                <a:cs typeface="MV Boli" pitchFamily="2" charset="0"/>
              </a:rPr>
              <a:t>Mbit.</a:t>
            </a:r>
          </a:p>
          <a:p>
            <a:r>
              <a:rPr lang="es-ES" sz="2000" dirty="0">
                <a:latin typeface="MV Boli" pitchFamily="2" charset="0"/>
                <a:cs typeface="MV Boli" pitchFamily="2" charset="0"/>
              </a:rPr>
              <a:t>Hoy en día, MPEG-1 se ha convertido en el más ampliamente compatible con pérdidas de audio / vídeo de formato en el mundo, y se utiliza en un gran número de productos y tecnologías. Tal vez la parte más conocida del estándar MPEG-1 es el MP3 formato de audio introducido.</a:t>
            </a:r>
            <a:endParaRPr lang="es-CO" sz="2000" dirty="0">
              <a:latin typeface="MV Boli" pitchFamily="2" charset="0"/>
              <a:cs typeface="MV Boli" pitchFamily="2" charset="0"/>
            </a:endParaRPr>
          </a:p>
        </p:txBody>
      </p:sp>
      <p:pic>
        <p:nvPicPr>
          <p:cNvPr id="9218" name="Picture 2" descr="http://informatica4galileo.wikispaces.com/file/view/mpeg_logo.png/122348287/mpeg_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3068960"/>
            <a:ext cx="3772451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5153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 rot="417310">
            <a:off x="5630154" y="4278214"/>
            <a:ext cx="2138727" cy="1323439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sz="7200" b="1" cap="al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MV Boli" pitchFamily="2" charset="0"/>
                <a:cs typeface="MV Boli" pitchFamily="2" charset="0"/>
              </a:rPr>
              <a:t>RM</a:t>
            </a:r>
            <a:r>
              <a:rPr lang="es-ES" sz="8000" b="1" cap="all" dirty="0" smtClean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haroni" pitchFamily="2" charset="-79"/>
                <a:cs typeface="Aharoni" pitchFamily="2" charset="-79"/>
              </a:rPr>
              <a:t>:</a:t>
            </a:r>
            <a:r>
              <a:rPr lang="es-ES" sz="4800" b="1" cap="all" dirty="0">
                <a:ln w="0"/>
                <a:solidFill>
                  <a:schemeClr val="accent6">
                    <a:lumMod val="5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Aharoni" pitchFamily="2" charset="-79"/>
                <a:cs typeface="Aharoni" pitchFamily="2" charset="-79"/>
              </a:rPr>
              <a:t> </a:t>
            </a:r>
            <a:endParaRPr lang="es-CO" sz="4800" b="1" cap="all" dirty="0">
              <a:ln w="0"/>
              <a:solidFill>
                <a:schemeClr val="accent6">
                  <a:lumMod val="5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AutoShape 2" descr="data:image/jpeg;base64,/9j/4AAQSkZJRgABAQAAAQABAAD/2wCEAAkGBhQRERQUEhMVFRUUFBcVFRgXFhkaGBwXFRgcFRwXGBcYHCYfGh4jHhkeIC8gIykqLCwsFh4xNTAqNSYsLCkBCQoKDgwOGg8PGjUkHyQtLC81KiwsKSw1KS01NiwpNTUpKTUtLCkqNSkpLCkvLCwpLCwsKSwsKSwsLDQsLCwqM//AABEIAIAAgAMBIgACEQEDEQH/xAAcAAACAgMBAQAAAAAAAAAAAAAABQYHAwQIAQL/xAA+EAACAQIDBQcBBgQDCQAAAAABAgMAEQQFIQYSMUGREyIyUWFxgQdCUnKhwdEUYoKxFaKyIyQzQ1ODkuHw/8QAGwEAAQUBAQAAAAAAAAAAAAAAAAECAwUGBAf/xAArEQACAQMDAwIFBQAAAAAAAAAAAQIDBBEFITESQVFx8BMiMsHRQoGRobH/2gAMAwEAAhEDEQA/ALxooooAK8dwBckAete1AvqZmwLYfBg6O3bz25QQd639TAClW4E9oqmMu28xMLX3wVLeFvDrrur5eg9KmuU/UqJ7CZTGfMar+4pXFi4JlRWDCY1JRvRurDzBvWemiBRRRQAUUUUAFFFFABRRRQAUUUUAfLuFBJNgBcn0FUHmueHEy4rFf9eTsIfSCHUke7W/OrI+rW0Jw2AZEP8AtcQeyTzsfEemnzVXZRlJnxMGEQ2C2jJAva3eke3vfoKfFdxyJ5sLnGDiwUqzOhc7zyI48QUaKARZtBw8zVZYLN1W7yXQTSO6KAd1EvoLfZFSDbLZk5bJErSLIJiQlhZhbmy66eoPxUMxE+/Izch3V9l4/nenxXcUmuWZqRZ4ZLeqN+39jUwyr6gTJYSgSDz4N1Ghql1FjdSVPmpsfy4/NM8JtDMniAkHr3W6jQ/IpXEMHQWXbWYeawD7jeT6fnwNOAaoPAbTQvYFjG3k+nRuH51K8sz2WK3ZyG3kdV6H9KjcRMFpUVF8v21B0lS3qvDoakGFzCOXwOD6c+nGm4GmxRRRSAFFFFABRRSjazOhhMJLNzVSF/G2i/n/AGoAqD6h57/E5m1jePBqd3yMnAf5j/lpBlWaTYWRZ4mKNqAxFwfvDUWPHUetaCSHcuTdpWMjH0Gi9dTVqZZtLgYcmaMMjukRLRuNTK38reIAniPKpeEP4RXe1e0cuMkWeYjeSPs0VRYXPPjx1vSiDC2AvoBXkY0Xf5d63q3hHSm2AwJY7zfA5CoLi5hbxyzts7Od1LEePJrwYMnwr8t+1bqZU33ugptDABWcLWbq6vWk/l2NRS0ahBfNuxDJlDeYPutYI+1g8DNH+HVPlDp0qT9nSrE5thhcdoGPPcVn/NQRUttqdxJ4x1eiyQXWmWsVu+n9z7wW2rJYTx7w+/F+qH9DUpyjaGGb/hSgt5X3XH9J16VAsXhBuh01Rhe1rXB52PA0pnhGh5cQeY/atBQrQrxzEzdzazoSxLjs/JfuB2ilTQnfHk3Hrxp7hNoI38V0Prw6iueMt2txMFgsnaKPsy97o3iHU1ONmdt1xT9m0bRyBSx1DJZeJ3tCOPMVK4HJguFHBFwQR6V9VA8TmcmDTtpkaKLQ9orBlAbh2i6Mp1HIjXjT7DbRHduw3hbQrxN+FuRvcdaZgTA+qpfrbnW8YcIh4nef3bQX9hc1bEkgUEnQAEn2Gtc17T5wcTjJ5j5kL86DooHWlissEbuyGzX+I4rsgxRFQksADZV7q6HzNuprzanZo4DEiFpFkuu+CBaw18QPA6eZrR2e2mnwTl8O+6WADAgEEDWxBrDtHnb4mWTESkb8gC2GgAA1tcnSwqXfI7c1sEO1kJ5A6f8A3tUogSwqP7PJ3QfPWpDGax+oVXUqs9E062VG3iu73NhazIt6wpWLNsQY4Tu6O5Eae7cT8C5+KrIQdSahHlvBNcVVSg5vhGsU/inO8f8Ad0O6FGnaMvFm80B0A52vTJZFRd1FAsOCgC3SlsEgUJGpCjRFJIAHqb+gvWTGOBojAgeRB+TatVXrwsIRo0lv73fqZGztZanWcqksL3sjAXPZqpHBQD721pDiY7MV5NqPenLPSnNTax8jVfYVXCtnyaTVbGLtcL9KFx0qd/TjAhUeZhftGCKDzRDc/BbT4qCyoSwC6liAPcmwq89iNm4Gw5SUKwQKii9mG6Ls4IN1JJ4jyrUyeEefsw7aM+YxQw91IxOsmIBJO+iahF05njenOTwdpMo5L3z8aKOv+k1C9mszaZsSwJMAxDR4fe1bcTQkt9oE8L1Y+y+GtEXPGQ3H4V0H6n+qomNFv1MzsYbASa2aTuD2Orfl/eufYtSoY23jdjyBY6n4H9qsP62Zxv4iOAHRFufnU/oKjuxmw0uZdqUdUEYGrAkFmvZdOGg468qfDZZFRPNvZMAuVKYhFKVVIoXW2+N0feGo0voebVS+IkJBH3Vt8ka0zzvLXwkskUu7vR8d03B8rGkyHTXidT7mnxWwq2H2QSdwe1Po2qG5Li7aeRqRQY6/KsfdUWps9QspqrbxlHwOojSXOceGnCg92Fbf9x+PRbD5NY8wzzshYEGQ8FHL1c8h6c6RQSkkAasx6seJNdml2TU/jz4XH5/gzmuXcWlb03lvnH+DiUiQWZd4X+6SL9K8wECo7FU3boBwI13qz/xPZqEU6LxPmTxNYWxJPE1JcX0q0JU1HZ9zt07QHRnCvOe63xj7mwXpVnEndraaak2Z4jeYL63rmtaTdRFtq1WNO2m34HeyuBMuJUgX3LEDzdu6o/OrDzXDSYEp/EAIHcRo6tvIWPBb6EE+oFRfYib+GEcu6GYt2ljw4WXh6a/NPtr81bMZ8KxASLD7zsl7kynRTw4AVp5cnl4xyrCAlIowFDNugKAALnUgDyFzVnxRBVCqLBQAB5AaAVCtgsFvu0p4IN1fxNqei/6qnFRsayk/qL9Psc+LmxMadtG5uNw99R5FDqfi/Kkeye32IyveiEalS286SKVcNa3HiOA0IroilucbOYfFi2IhSTSwJHeHsw1HWlUtsMMnMGe45p5Xka5Mj7zc7c7daX71Xjnn0Qja7YSYoeSSd5fYMO8Pm9V3n308xeFuZYGKj/mR95beZK6jhzAqWMkOIb2m428OHOmmJlDQX/mH61ry4C40N/etaGd8OdRdTxB4Vx3FDMlUit128lvZ33RSlbTeIy7+D6iXko6CnGBw/ZDebxnQDyH71kweYxSjuydmfI2t1ra/whzqHVvmq66vnNdDXSXWm6bb0pqtKfVjjwahevC9bZyhh4mQfNLsbjIYh4+0byXh1rihibxHf0NHUvqdNZkz4xWKCi9LsBEZZBf7Rt8cz0rBJI0pu2i8hUk2Myd8RNuxLvObqgvbW28xueGgq9tbb4S6pcmH1XU3dy6IfSv7Lg2ZyXB/4a0k6xvuhpGINnRVBAXeGq6C9vM1AMixrSRB3+0WK+e5fu38zbnX1jsDJh37KdDGzKe632l4G1tGFO9icsE+KiS3cTvsOW6moHWwrq43KMtHZnLeww0aEWYjef8AE2pHxw+Ka0UVEMCiiigAooooAjud7AYPF3MkIVz9uPuNfXU20PHmDUBzz6Kyrc4aVZV+5J3W9t7wn5tVwUU5SaFycr53sTJA1popITyJHdPseB+DSZ8qmTwOSPQ2PSuvp4FdSrqGU6EMAQfcHQ1D85+lODnuYwYGPOPw/KHTpah9MvqQ+NSUeHj0OZ5InJszN816mHA9atrPfpHio7lFXEJ/Lo3/AIt+hNQLHbPlGKkNGw4q4II+DqKlgoLhCylKfLyJ96rB+nufrl0gd4jJdCpsQGUsQSRfQnS3KoVBlrBxvDug3JHDTW1XPn+xWEw2U9tILTRwg76t4pGsQCNQwube1LNoaRLbDPf47MO3AIijiCRBrXudWJHLWrH+lmVbkDzkaymy/gT92v0FVBlETztGijvyFVA9WNv/AHXR2W4FYIkiXwxqFHwLX+ePzUctlgR7GzRRRUY0KKKKACiiigAooooAKKKKACtPMsnhxC7s0SSDlvAEj2PEcOVblFAFd5z9HIXucNI0R+63fTr4h+dQjPdi8fh4jFIkjwX3iI2Z47jW+4NR0HrV90U5SYuSmfpHkva4tpmHdgXT8b6DoLnpVzVjiw6qWKqoLG7EAAk8Lm3E+9ZKRvIN5CiiikE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827584" y="692696"/>
            <a:ext cx="367240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MV Boli" pitchFamily="2" charset="0"/>
                <a:cs typeface="MV Boli" pitchFamily="2" charset="0"/>
              </a:rPr>
              <a:t>E</a:t>
            </a:r>
            <a:r>
              <a:rPr lang="es-ES" sz="2400" dirty="0" smtClean="0">
                <a:latin typeface="MV Boli" pitchFamily="2" charset="0"/>
                <a:cs typeface="MV Boli" pitchFamily="2" charset="0"/>
              </a:rPr>
              <a:t>s </a:t>
            </a:r>
            <a:r>
              <a:rPr lang="es-ES" sz="2400" dirty="0">
                <a:latin typeface="MV Boli" pitchFamily="2" charset="0"/>
                <a:cs typeface="MV Boli" pitchFamily="2" charset="0"/>
              </a:rPr>
              <a:t>un comando de la familia de sistemas operativos Unix usada para eliminar archivos y directorios del sistema de </a:t>
            </a:r>
            <a:r>
              <a:rPr lang="es-ES" sz="2400" dirty="0" smtClean="0">
                <a:latin typeface="MV Boli" pitchFamily="2" charset="0"/>
                <a:cs typeface="MV Boli" pitchFamily="2" charset="0"/>
              </a:rPr>
              <a:t>archivos. </a:t>
            </a:r>
            <a:r>
              <a:rPr lang="es-ES" sz="2400" dirty="0">
                <a:latin typeface="MV Boli" pitchFamily="2" charset="0"/>
                <a:cs typeface="MV Boli" pitchFamily="2" charset="0"/>
              </a:rPr>
              <a:t>Esta orden debe utilizarse con cautela, ya que puede ser muy destructiva, debido a que, al momento de ser llamada, por omisión borra los archivos sin pedir confirmación.</a:t>
            </a:r>
          </a:p>
          <a:p>
            <a:endParaRPr lang="es-CO" dirty="0"/>
          </a:p>
        </p:txBody>
      </p:sp>
      <p:pic>
        <p:nvPicPr>
          <p:cNvPr id="10242" name="Picture 2" descr="http://files.softicons.com/download/system-icons/senary-system-icons-by-arrioch/png/512x512/video%20r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60338"/>
            <a:ext cx="3823001" cy="38230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60290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 rot="20838649">
            <a:off x="413538" y="933258"/>
            <a:ext cx="3975768" cy="186204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s-ES" sz="11500" dirty="0" smtClean="0">
                <a:ln/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VOB:</a:t>
            </a:r>
            <a:r>
              <a:rPr lang="es-ES" sz="6600" dirty="0">
                <a:ln/>
                <a:solidFill>
                  <a:schemeClr val="tx1">
                    <a:lumMod val="95000"/>
                    <a:lumOff val="5000"/>
                  </a:schemeClr>
                </a:solidFill>
                <a:latin typeface="Aharoni" pitchFamily="2" charset="-79"/>
                <a:cs typeface="Aharoni" pitchFamily="2" charset="-79"/>
              </a:rPr>
              <a:t> </a:t>
            </a:r>
            <a:endParaRPr lang="es-CO" sz="6600" dirty="0">
              <a:ln/>
              <a:solidFill>
                <a:schemeClr val="tx1">
                  <a:lumMod val="95000"/>
                  <a:lumOff val="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788024" y="620688"/>
            <a:ext cx="355407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MV Boli" pitchFamily="2" charset="0"/>
                <a:cs typeface="MV Boli" pitchFamily="2" charset="0"/>
              </a:rPr>
              <a:t>VOB (DVD-Video </a:t>
            </a:r>
            <a:r>
              <a:rPr lang="es-ES" sz="2400" dirty="0" err="1">
                <a:latin typeface="MV Boli" pitchFamily="2" charset="0"/>
                <a:cs typeface="MV Boli" pitchFamily="2" charset="0"/>
              </a:rPr>
              <a:t>Object</a:t>
            </a:r>
            <a:r>
              <a:rPr lang="es-ES" sz="2400" dirty="0">
                <a:latin typeface="MV Boli" pitchFamily="2" charset="0"/>
                <a:cs typeface="MV Boli" pitchFamily="2" charset="0"/>
              </a:rPr>
              <a:t> o </a:t>
            </a:r>
            <a:r>
              <a:rPr lang="es-ES" sz="2400" dirty="0" err="1">
                <a:latin typeface="MV Boli" pitchFamily="2" charset="0"/>
                <a:cs typeface="MV Boli" pitchFamily="2" charset="0"/>
              </a:rPr>
              <a:t>Versioned</a:t>
            </a:r>
            <a:r>
              <a:rPr lang="es-ES" sz="2400" dirty="0">
                <a:latin typeface="MV Boli" pitchFamily="2" charset="0"/>
                <a:cs typeface="MV Boli" pitchFamily="2" charset="0"/>
              </a:rPr>
              <a:t> </a:t>
            </a:r>
            <a:r>
              <a:rPr lang="es-ES" sz="2400" dirty="0" err="1">
                <a:latin typeface="MV Boli" pitchFamily="2" charset="0"/>
                <a:cs typeface="MV Boli" pitchFamily="2" charset="0"/>
              </a:rPr>
              <a:t>Object</a:t>
            </a:r>
            <a:r>
              <a:rPr lang="es-ES" sz="2400" dirty="0">
                <a:latin typeface="MV Boli" pitchFamily="2" charset="0"/>
                <a:cs typeface="MV Boli" pitchFamily="2" charset="0"/>
              </a:rPr>
              <a:t> Base) es un tipo de fichero contenido en los DVD-Video. Incluye el video, audio, subtítulos y menús en forma de </a:t>
            </a:r>
            <a:r>
              <a:rPr lang="es-ES" sz="2400" dirty="0" err="1">
                <a:latin typeface="MV Boli" pitchFamily="2" charset="0"/>
                <a:cs typeface="MV Boli" pitchFamily="2" charset="0"/>
              </a:rPr>
              <a:t>stream</a:t>
            </a:r>
            <a:r>
              <a:rPr lang="es-ES" sz="2400" dirty="0">
                <a:latin typeface="MV Boli" pitchFamily="2" charset="0"/>
                <a:cs typeface="MV Boli" pitchFamily="2" charset="0"/>
              </a:rPr>
              <a:t>.</a:t>
            </a:r>
          </a:p>
          <a:p>
            <a:endParaRPr lang="es-CO" dirty="0"/>
          </a:p>
        </p:txBody>
      </p:sp>
      <p:pic>
        <p:nvPicPr>
          <p:cNvPr id="11266" name="Picture 2" descr="http://forum.videohelp.com/images/guides/p1963500/vo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35" y="3209230"/>
            <a:ext cx="3812209" cy="3108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233225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 rot="417310">
            <a:off x="5224594" y="4278214"/>
            <a:ext cx="2949846" cy="1323439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sz="7200" b="1" cap="all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  <a:latin typeface="MV Boli" pitchFamily="2" charset="0"/>
                <a:cs typeface="MV Boli" pitchFamily="2" charset="0"/>
              </a:rPr>
              <a:t>WMV</a:t>
            </a:r>
            <a:r>
              <a:rPr lang="es-ES" sz="8000" b="1" cap="all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  <a:latin typeface="Aharoni" pitchFamily="2" charset="-79"/>
                <a:cs typeface="Aharoni" pitchFamily="2" charset="-79"/>
              </a:rPr>
              <a:t>:</a:t>
            </a:r>
            <a:r>
              <a:rPr lang="es-ES" sz="4800" b="1" cap="all" dirty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  <a:latin typeface="Aharoni" pitchFamily="2" charset="-79"/>
                <a:cs typeface="Aharoni" pitchFamily="2" charset="-79"/>
              </a:rPr>
              <a:t> </a:t>
            </a:r>
            <a:endParaRPr lang="es-CO" sz="4800" b="1" cap="all" dirty="0">
              <a:ln w="0"/>
              <a:solidFill>
                <a:srgbClr val="7030A0"/>
              </a:solidFill>
              <a:effectLst>
                <a:reflection blurRad="12700" stA="50000" endPos="50000" dist="5000" dir="5400000" sy="-100000" rotWithShape="0"/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AutoShape 2" descr="data:image/jpeg;base64,/9j/4AAQSkZJRgABAQAAAQABAAD/2wCEAAkGBhQRERQUEhMVFRUUFBcVFRgXFhkaGBwXFRgcFRwXGBcYHCYfGh4jHhkeIC8gIykqLCwsFh4xNTAqNSYsLCkBCQoKDgwOGg8PGjUkHyQtLC81KiwsKSw1KS01NiwpNTUpKTUtLCkqNSkpLCkvLCwpLCwsKSwsKSwsLDQsLCwqM//AABEIAIAAgAMBIgACEQEDEQH/xAAcAAACAgMBAQAAAAAAAAAAAAAABQYHAwQIAQL/xAA+EAACAQIDBQcBBgQDCQAAAAABAgMAEQQFIQYSMUGREyIyUWFxgQdCUnKhwdEUYoKxFaKyIyQzQ1ODkuHw/8QAGwEAAQUBAQAAAAAAAAAAAAAAAAECAwUGBAf/xAArEQACAQMDAwIFBQAAAAAAAAAAAQIDBBEFITESQVFx8BMiMsHRQoGRobH/2gAMAwEAAhEDEQA/ALxooooAK8dwBckAete1AvqZmwLYfBg6O3bz25QQd639TAClW4E9oqmMu28xMLX3wVLeFvDrrur5eg9KmuU/UqJ7CZTGfMar+4pXFi4JlRWDCY1JRvRurDzBvWemiBRRRQAUUUUAFFFFABRRRQAUUUUAfLuFBJNgBcn0FUHmueHEy4rFf9eTsIfSCHUke7W/OrI+rW0Jw2AZEP8AtcQeyTzsfEemnzVXZRlJnxMGEQ2C2jJAva3eke3vfoKfFdxyJ5sLnGDiwUqzOhc7zyI48QUaKARZtBw8zVZYLN1W7yXQTSO6KAd1EvoLfZFSDbLZk5bJErSLIJiQlhZhbmy66eoPxUMxE+/Izch3V9l4/nenxXcUmuWZqRZ4ZLeqN+39jUwyr6gTJYSgSDz4N1Ghql1FjdSVPmpsfy4/NM8JtDMniAkHr3W6jQ/IpXEMHQWXbWYeawD7jeT6fnwNOAaoPAbTQvYFjG3k+nRuH51K8sz2WK3ZyG3kdV6H9KjcRMFpUVF8v21B0lS3qvDoakGFzCOXwOD6c+nGm4GmxRRRSAFFFFABRRSjazOhhMJLNzVSF/G2i/n/AGoAqD6h57/E5m1jePBqd3yMnAf5j/lpBlWaTYWRZ4mKNqAxFwfvDUWPHUetaCSHcuTdpWMjH0Gi9dTVqZZtLgYcmaMMjukRLRuNTK38reIAniPKpeEP4RXe1e0cuMkWeYjeSPs0VRYXPPjx1vSiDC2AvoBXkY0Xf5d63q3hHSm2AwJY7zfA5CoLi5hbxyzts7Od1LEePJrwYMnwr8t+1bqZU33ugptDABWcLWbq6vWk/l2NRS0ahBfNuxDJlDeYPutYI+1g8DNH+HVPlDp0qT9nSrE5thhcdoGPPcVn/NQRUttqdxJ4x1eiyQXWmWsVu+n9z7wW2rJYTx7w+/F+qH9DUpyjaGGb/hSgt5X3XH9J16VAsXhBuh01Rhe1rXB52PA0pnhGh5cQeY/atBQrQrxzEzdzazoSxLjs/JfuB2ilTQnfHk3Hrxp7hNoI38V0Prw6iueMt2txMFgsnaKPsy97o3iHU1ONmdt1xT9m0bRyBSx1DJZeJ3tCOPMVK4HJguFHBFwQR6V9VA8TmcmDTtpkaKLQ9orBlAbh2i6Mp1HIjXjT7DbRHduw3hbQrxN+FuRvcdaZgTA+qpfrbnW8YcIh4nef3bQX9hc1bEkgUEnQAEn2Gtc17T5wcTjJ5j5kL86DooHWlissEbuyGzX+I4rsgxRFQksADZV7q6HzNuprzanZo4DEiFpFkuu+CBaw18QPA6eZrR2e2mnwTl8O+6WADAgEEDWxBrDtHnb4mWTESkb8gC2GgAA1tcnSwqXfI7c1sEO1kJ5A6f8A3tUogSwqP7PJ3QfPWpDGax+oVXUqs9E062VG3iu73NhazIt6wpWLNsQY4Tu6O5Eae7cT8C5+KrIQdSahHlvBNcVVSg5vhGsU/inO8f8Ad0O6FGnaMvFm80B0A52vTJZFRd1FAsOCgC3SlsEgUJGpCjRFJIAHqb+gvWTGOBojAgeRB+TatVXrwsIRo0lv73fqZGztZanWcqksL3sjAXPZqpHBQD721pDiY7MV5NqPenLPSnNTax8jVfYVXCtnyaTVbGLtcL9KFx0qd/TjAhUeZhftGCKDzRDc/BbT4qCyoSwC6liAPcmwq89iNm4Gw5SUKwQKii9mG6Ls4IN1JJ4jyrUyeEefsw7aM+YxQw91IxOsmIBJO+iahF05njenOTwdpMo5L3z8aKOv+k1C9mszaZsSwJMAxDR4fe1bcTQkt9oE8L1Y+y+GtEXPGQ3H4V0H6n+qomNFv1MzsYbASa2aTuD2Orfl/eufYtSoY23jdjyBY6n4H9qsP62Zxv4iOAHRFufnU/oKjuxmw0uZdqUdUEYGrAkFmvZdOGg468qfDZZFRPNvZMAuVKYhFKVVIoXW2+N0feGo0voebVS+IkJBH3Vt8ka0zzvLXwkskUu7vR8d03B8rGkyHTXidT7mnxWwq2H2QSdwe1Po2qG5Li7aeRqRQY6/KsfdUWps9QspqrbxlHwOojSXOceGnCg92Fbf9x+PRbD5NY8wzzshYEGQ8FHL1c8h6c6RQSkkAasx6seJNdml2TU/jz4XH5/gzmuXcWlb03lvnH+DiUiQWZd4X+6SL9K8wECo7FU3boBwI13qz/xPZqEU6LxPmTxNYWxJPE1JcX0q0JU1HZ9zt07QHRnCvOe63xj7mwXpVnEndraaak2Z4jeYL63rmtaTdRFtq1WNO2m34HeyuBMuJUgX3LEDzdu6o/OrDzXDSYEp/EAIHcRo6tvIWPBb6EE+oFRfYib+GEcu6GYt2ljw4WXh6a/NPtr81bMZ8KxASLD7zsl7kynRTw4AVp5cnl4xyrCAlIowFDNugKAALnUgDyFzVnxRBVCqLBQAB5AaAVCtgsFvu0p4IN1fxNqei/6qnFRsayk/qL9Psc+LmxMadtG5uNw99R5FDqfi/Kkeye32IyveiEalS286SKVcNa3HiOA0IroilucbOYfFi2IhSTSwJHeHsw1HWlUtsMMnMGe45p5Xka5Mj7zc7c7daX71Xjnn0Qja7YSYoeSSd5fYMO8Pm9V3n308xeFuZYGKj/mR95beZK6jhzAqWMkOIb2m428OHOmmJlDQX/mH61ry4C40N/etaGd8OdRdTxB4Vx3FDMlUit128lvZ33RSlbTeIy7+D6iXko6CnGBw/ZDebxnQDyH71kweYxSjuydmfI2t1ra/whzqHVvmq66vnNdDXSXWm6bb0pqtKfVjjwahevC9bZyhh4mQfNLsbjIYh4+0byXh1rihibxHf0NHUvqdNZkz4xWKCi9LsBEZZBf7Rt8cz0rBJI0pu2i8hUk2Myd8RNuxLvObqgvbW28xueGgq9tbb4S6pcmH1XU3dy6IfSv7Lg2ZyXB/4a0k6xvuhpGINnRVBAXeGq6C9vM1AMixrSRB3+0WK+e5fu38zbnX1jsDJh37KdDGzKe632l4G1tGFO9icsE+KiS3cTvsOW6moHWwrq43KMtHZnLeww0aEWYjef8AE2pHxw+Ka0UVEMCiiigAooooAjud7AYPF3MkIVz9uPuNfXU20PHmDUBzz6Kyrc4aVZV+5J3W9t7wn5tVwUU5SaFycr53sTJA1popITyJHdPseB+DSZ8qmTwOSPQ2PSuvp4FdSrqGU6EMAQfcHQ1D85+lODnuYwYGPOPw/KHTpah9MvqQ+NSUeHj0OZ5InJszN816mHA9atrPfpHio7lFXEJ/Lo3/AIt+hNQLHbPlGKkNGw4q4II+DqKlgoLhCylKfLyJ96rB+nufrl0gd4jJdCpsQGUsQSRfQnS3KoVBlrBxvDug3JHDTW1XPn+xWEw2U9tILTRwg76t4pGsQCNQwube1LNoaRLbDPf47MO3AIijiCRBrXudWJHLWrH+lmVbkDzkaymy/gT92v0FVBlETztGijvyFVA9WNv/AHXR2W4FYIkiXwxqFHwLX+ePzUctlgR7GzRRRUY0KKKKACiiigAooooAKKKKACtPMsnhxC7s0SSDlvAEj2PEcOVblFAFd5z9HIXucNI0R+63fTr4h+dQjPdi8fh4jFIkjwX3iI2Z47jW+4NR0HrV90U5SYuSmfpHkva4tpmHdgXT8b6DoLnpVzVjiw6qWKqoLG7EAAk8Lm3E+9ZKRvIN5CiiikE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827584" y="640549"/>
            <a:ext cx="36724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MV Boli" pitchFamily="2" charset="0"/>
                <a:cs typeface="MV Boli" pitchFamily="2" charset="0"/>
              </a:rPr>
              <a:t>U</a:t>
            </a:r>
            <a:r>
              <a:rPr lang="es-ES" sz="2000" dirty="0" smtClean="0">
                <a:latin typeface="MV Boli" pitchFamily="2" charset="0"/>
                <a:cs typeface="MV Boli" pitchFamily="2" charset="0"/>
              </a:rPr>
              <a:t>n </a:t>
            </a:r>
            <a:r>
              <a:rPr lang="es-ES" sz="2000" dirty="0">
                <a:latin typeface="MV Boli" pitchFamily="2" charset="0"/>
                <a:cs typeface="MV Boli" pitchFamily="2" charset="0"/>
              </a:rPr>
              <a:t>nombre genérico que se da al conjunto de algoritmos de compresión ubicados en el set propietario de tecnologías de vídeo desarrolladas por Microsoft, que forma parte del </a:t>
            </a:r>
            <a:r>
              <a:rPr lang="es-ES" sz="2000" dirty="0" err="1">
                <a:latin typeface="MV Boli" pitchFamily="2" charset="0"/>
                <a:cs typeface="MV Boli" pitchFamily="2" charset="0"/>
              </a:rPr>
              <a:t>framework</a:t>
            </a:r>
            <a:r>
              <a:rPr lang="es-ES" sz="2000" dirty="0">
                <a:latin typeface="MV Boli" pitchFamily="2" charset="0"/>
                <a:cs typeface="MV Boli" pitchFamily="2" charset="0"/>
              </a:rPr>
              <a:t> Windows Media.</a:t>
            </a:r>
          </a:p>
          <a:p>
            <a:r>
              <a:rPr lang="es-ES" sz="2000" dirty="0" smtClean="0">
                <a:latin typeface="MV Boli" pitchFamily="2" charset="0"/>
                <a:cs typeface="MV Boli" pitchFamily="2" charset="0"/>
              </a:rPr>
              <a:t>Desde </a:t>
            </a:r>
            <a:r>
              <a:rPr lang="es-ES" sz="2000" dirty="0">
                <a:latin typeface="MV Boli" pitchFamily="2" charset="0"/>
                <a:cs typeface="MV Boli" pitchFamily="2" charset="0"/>
              </a:rPr>
              <a:t>la versión 7 (WMV1), Microsoft ha utilizado su propia versión no estandarizada de MPEG-4. El vídeo a menudo se combina con sonido en formato Windows Media Audio.</a:t>
            </a:r>
          </a:p>
        </p:txBody>
      </p:sp>
      <p:pic>
        <p:nvPicPr>
          <p:cNvPr id="10244" name="Picture 4" descr="http://www.proposalrocket.com/wp-content/uploads/2012/12/wmw-Converte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734928"/>
            <a:ext cx="2752725" cy="2752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57712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716016" y="188640"/>
            <a:ext cx="3384376" cy="5832648"/>
          </a:xfrm>
        </p:spPr>
        <p:txBody>
          <a:bodyPr>
            <a:normAutofit fontScale="92500"/>
          </a:bodyPr>
          <a:lstStyle/>
          <a:p>
            <a:r>
              <a:rPr lang="es-ES" sz="2200" dirty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E</a:t>
            </a:r>
            <a:r>
              <a:rPr lang="es-ES" sz="2200" dirty="0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s </a:t>
            </a:r>
            <a:r>
              <a:rPr lang="es-ES" sz="2200" dirty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un </a:t>
            </a:r>
            <a:r>
              <a:rPr lang="es-ES" sz="2200" dirty="0" smtClean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formato contenedor</a:t>
            </a:r>
            <a:r>
              <a:rPr lang="es-ES" sz="2200" dirty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 usado por teléfonos móviles para almacenar información de medios múltiples (audio y video). Este formato de archivo, creado por 3GPP (3rd </a:t>
            </a:r>
            <a:r>
              <a:rPr lang="es-ES" sz="2200" dirty="0" err="1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Generation</a:t>
            </a:r>
            <a:r>
              <a:rPr lang="es-ES" sz="2200" dirty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 </a:t>
            </a:r>
            <a:r>
              <a:rPr lang="es-ES" sz="2200" dirty="0" err="1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Partnership</a:t>
            </a:r>
            <a:r>
              <a:rPr lang="es-ES" sz="2200" dirty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 Project), es una versión simplificada del "ISO 14496-1 Media </a:t>
            </a:r>
            <a:r>
              <a:rPr lang="es-ES" sz="2200" dirty="0" err="1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Format</a:t>
            </a:r>
            <a:r>
              <a:rPr lang="es-ES" sz="2200" dirty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", que es similar al formato de </a:t>
            </a:r>
            <a:r>
              <a:rPr lang="es-ES" sz="2200" dirty="0" err="1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Quicktime</a:t>
            </a:r>
            <a:r>
              <a:rPr lang="es-ES" sz="2200" dirty="0">
                <a:solidFill>
                  <a:schemeClr val="tx1"/>
                </a:solidFill>
                <a:latin typeface="MV Boli" pitchFamily="2" charset="0"/>
                <a:cs typeface="MV Boli" pitchFamily="2" charset="0"/>
              </a:rPr>
              <a:t>. 3GP guarda video como MPEG-4 o H.263. El audio es almacenado en los formatos AMR-NB o AAC-LC.</a:t>
            </a:r>
          </a:p>
          <a:p>
            <a:endParaRPr lang="es-CO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dotpod.com.ar/wp-content/uploads/v3lim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87" y="3429000"/>
            <a:ext cx="4286250" cy="292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 rot="20838649">
            <a:off x="351019" y="756287"/>
            <a:ext cx="4100803" cy="2215991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s-ES" sz="13800" dirty="0">
                <a:ln/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3GP:</a:t>
            </a:r>
            <a:r>
              <a:rPr lang="es-ES" sz="7200" dirty="0">
                <a:ln/>
                <a:solidFill>
                  <a:schemeClr val="accent3"/>
                </a:solidFill>
                <a:latin typeface="Aharoni" pitchFamily="2" charset="-79"/>
                <a:cs typeface="Aharoni" pitchFamily="2" charset="-79"/>
              </a:rPr>
              <a:t> </a:t>
            </a:r>
            <a:endParaRPr lang="es-CO" sz="7200" dirty="0">
              <a:ln/>
              <a:solidFill>
                <a:schemeClr val="accent3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937501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971600" y="548680"/>
            <a:ext cx="3528392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dirty="0">
                <a:latin typeface="MV Boli" pitchFamily="2" charset="0"/>
                <a:cs typeface="MV Boli" pitchFamily="2" charset="0"/>
              </a:rPr>
              <a:t>S</a:t>
            </a:r>
            <a:r>
              <a:rPr lang="es-ES" sz="2200" dirty="0" smtClean="0">
                <a:latin typeface="MV Boli" pitchFamily="2" charset="0"/>
                <a:cs typeface="MV Boli" pitchFamily="2" charset="0"/>
              </a:rPr>
              <a:t>iglas en inglés de Audio Video </a:t>
            </a:r>
            <a:r>
              <a:rPr lang="es-ES" sz="2200" dirty="0" err="1" smtClean="0">
                <a:latin typeface="MV Boli" pitchFamily="2" charset="0"/>
                <a:cs typeface="MV Boli" pitchFamily="2" charset="0"/>
              </a:rPr>
              <a:t>Interleave</a:t>
            </a:r>
            <a:r>
              <a:rPr lang="es-ES" sz="2200" dirty="0" smtClean="0">
                <a:latin typeface="MV Boli" pitchFamily="2" charset="0"/>
                <a:cs typeface="MV Boli" pitchFamily="2" charset="0"/>
              </a:rPr>
              <a:t>; es un formato contenedor de audio y </a:t>
            </a:r>
            <a:br>
              <a:rPr lang="es-ES" sz="2200" dirty="0" smtClean="0">
                <a:latin typeface="MV Boli" pitchFamily="2" charset="0"/>
                <a:cs typeface="MV Boli" pitchFamily="2" charset="0"/>
              </a:rPr>
            </a:br>
            <a:r>
              <a:rPr lang="es-ES" sz="2200" dirty="0" smtClean="0">
                <a:latin typeface="MV Boli" pitchFamily="2" charset="0"/>
                <a:cs typeface="MV Boli" pitchFamily="2" charset="0"/>
              </a:rPr>
              <a:t>video lanzado por</a:t>
            </a:r>
            <a:r>
              <a:rPr lang="es-ES" sz="2200" dirty="0">
                <a:latin typeface="MV Boli" pitchFamily="2" charset="0"/>
                <a:cs typeface="MV Boli" pitchFamily="2" charset="0"/>
              </a:rPr>
              <a:t> </a:t>
            </a:r>
            <a:r>
              <a:rPr lang="es-ES" sz="2200" dirty="0" smtClean="0">
                <a:latin typeface="MV Boli" pitchFamily="2" charset="0"/>
                <a:cs typeface="MV Boli" pitchFamily="2" charset="0"/>
              </a:rPr>
              <a:t>Microsoft en 1992.</a:t>
            </a:r>
          </a:p>
          <a:p>
            <a:r>
              <a:rPr lang="es-ES" sz="2200" dirty="0" smtClean="0">
                <a:latin typeface="MV Boli" pitchFamily="2" charset="0"/>
                <a:cs typeface="MV Boli" pitchFamily="2" charset="0"/>
              </a:rPr>
              <a:t>El formato </a:t>
            </a:r>
            <a:r>
              <a:rPr lang="es-ES" sz="2200" dirty="0" err="1" smtClean="0">
                <a:latin typeface="MV Boli" pitchFamily="2" charset="0"/>
                <a:cs typeface="MV Boli" pitchFamily="2" charset="0"/>
              </a:rPr>
              <a:t>avi</a:t>
            </a:r>
            <a:r>
              <a:rPr lang="es-ES" sz="2200" dirty="0" smtClean="0">
                <a:latin typeface="MV Boli" pitchFamily="2" charset="0"/>
                <a:cs typeface="MV Boli" pitchFamily="2" charset="0"/>
              </a:rPr>
              <a:t> permite almacenar simultáneamente un flujo de datos de video y varios flujos de audio. El formato concreto de estos flujos no es objeto del formato AVI y es interpretado por un programa externo denominado códec. </a:t>
            </a:r>
          </a:p>
          <a:p>
            <a:endParaRPr lang="es-CO" dirty="0"/>
          </a:p>
        </p:txBody>
      </p:sp>
      <p:pic>
        <p:nvPicPr>
          <p:cNvPr id="2050" name="Picture 2" descr="http://freeaviplayer.org/images/av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627762"/>
            <a:ext cx="3456384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6 Rectángulo"/>
          <p:cNvSpPr/>
          <p:nvPr/>
        </p:nvSpPr>
        <p:spPr>
          <a:xfrm rot="913092">
            <a:off x="4829003" y="4002518"/>
            <a:ext cx="3387466" cy="186204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s-ES" sz="11500" dirty="0" smtClean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AVI:</a:t>
            </a:r>
            <a:r>
              <a:rPr lang="es-ES" sz="6600" dirty="0">
                <a:solidFill>
                  <a:srgbClr val="7030A0"/>
                </a:solidFill>
                <a:latin typeface="Aharoni" pitchFamily="2" charset="-79"/>
                <a:cs typeface="Aharoni" pitchFamily="2" charset="-79"/>
              </a:rPr>
              <a:t> </a:t>
            </a:r>
            <a:endParaRPr lang="es-CO" sz="6600" dirty="0">
              <a:solidFill>
                <a:srgbClr val="7030A0"/>
              </a:solidFill>
              <a:latin typeface="Aharoni" pitchFamily="2" charset="-79"/>
              <a:cs typeface="Aharoni" pitchFamily="2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2187447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 rot="20838649">
            <a:off x="316555" y="933258"/>
            <a:ext cx="4169731" cy="186204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s-ES" sz="11500" dirty="0" err="1" smtClean="0">
                <a:ln/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DivX</a:t>
            </a:r>
            <a:r>
              <a:rPr lang="es-ES" sz="11500" dirty="0" smtClean="0">
                <a:ln/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:</a:t>
            </a:r>
            <a:r>
              <a:rPr lang="es-ES" sz="6600" dirty="0">
                <a:ln/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 </a:t>
            </a:r>
            <a:endParaRPr lang="es-CO" sz="6600" dirty="0">
              <a:ln/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645128" y="156122"/>
            <a:ext cx="359928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dirty="0" smtClean="0">
                <a:latin typeface="MV Boli" pitchFamily="2" charset="0"/>
                <a:cs typeface="MV Boli" pitchFamily="2" charset="0"/>
              </a:rPr>
              <a:t>Se refiere </a:t>
            </a:r>
            <a:r>
              <a:rPr lang="es-ES" sz="2200" dirty="0">
                <a:latin typeface="MV Boli" pitchFamily="2" charset="0"/>
                <a:cs typeface="MV Boli" pitchFamily="2" charset="0"/>
              </a:rPr>
              <a:t>a un conjunto de </a:t>
            </a:r>
            <a:r>
              <a:rPr lang="es-ES" sz="2200" dirty="0" smtClean="0">
                <a:latin typeface="MV Boli" pitchFamily="2" charset="0"/>
                <a:cs typeface="MV Boli" pitchFamily="2" charset="0"/>
              </a:rPr>
              <a:t>productos de software desarrollados </a:t>
            </a:r>
            <a:r>
              <a:rPr lang="es-ES" sz="2200" dirty="0">
                <a:latin typeface="MV Boli" pitchFamily="2" charset="0"/>
                <a:cs typeface="MV Boli" pitchFamily="2" charset="0"/>
              </a:rPr>
              <a:t>por </a:t>
            </a:r>
            <a:r>
              <a:rPr lang="es-ES" sz="2200" dirty="0" err="1">
                <a:latin typeface="MV Boli" pitchFamily="2" charset="0"/>
                <a:cs typeface="MV Boli" pitchFamily="2" charset="0"/>
              </a:rPr>
              <a:t>DivX</a:t>
            </a:r>
            <a:r>
              <a:rPr lang="es-ES" sz="2200" dirty="0">
                <a:latin typeface="MV Boli" pitchFamily="2" charset="0"/>
                <a:cs typeface="MV Boli" pitchFamily="2" charset="0"/>
              </a:rPr>
              <a:t>, Inc. para los sistemas operativos Windows y Mac OS, el más representativo es el códec por lo que la mayoría de las personas se refieren a éste cuando hablan de </a:t>
            </a:r>
            <a:r>
              <a:rPr lang="es-ES" sz="2200" dirty="0" err="1">
                <a:latin typeface="MV Boli" pitchFamily="2" charset="0"/>
                <a:cs typeface="MV Boli" pitchFamily="2" charset="0"/>
              </a:rPr>
              <a:t>DivX</a:t>
            </a:r>
            <a:r>
              <a:rPr lang="es-ES" sz="2200" dirty="0">
                <a:latin typeface="MV Boli" pitchFamily="2" charset="0"/>
                <a:cs typeface="MV Boli" pitchFamily="2" charset="0"/>
              </a:rPr>
              <a:t>. Inicialmente era sólo un códec </a:t>
            </a:r>
            <a:r>
              <a:rPr lang="es-ES" sz="2200" dirty="0" err="1">
                <a:latin typeface="MV Boli" pitchFamily="2" charset="0"/>
                <a:cs typeface="MV Boli" pitchFamily="2" charset="0"/>
              </a:rPr>
              <a:t>devídeo</a:t>
            </a:r>
            <a:r>
              <a:rPr lang="es-ES" sz="2200" dirty="0">
                <a:latin typeface="MV Boli" pitchFamily="2" charset="0"/>
                <a:cs typeface="MV Boli" pitchFamily="2" charset="0"/>
              </a:rPr>
              <a:t>, un formato de vídeo comprimido, basado en los estándares MPEG-4. En la actualidad </a:t>
            </a:r>
            <a:r>
              <a:rPr lang="es-ES" sz="2200" dirty="0" err="1" smtClean="0">
                <a:latin typeface="MV Boli" pitchFamily="2" charset="0"/>
                <a:cs typeface="MV Boli" pitchFamily="2" charset="0"/>
              </a:rPr>
              <a:t>DivX</a:t>
            </a:r>
            <a:r>
              <a:rPr lang="es-ES" sz="2200" dirty="0" smtClean="0">
                <a:latin typeface="MV Boli" pitchFamily="2" charset="0"/>
                <a:cs typeface="MV Boli" pitchFamily="2" charset="0"/>
              </a:rPr>
              <a:t>.</a:t>
            </a:r>
            <a:endParaRPr lang="es-ES" sz="2200" dirty="0">
              <a:latin typeface="MV Boli" pitchFamily="2" charset="0"/>
              <a:cs typeface="MV Boli" pitchFamily="2" charset="0"/>
            </a:endParaRPr>
          </a:p>
        </p:txBody>
      </p:sp>
      <p:pic>
        <p:nvPicPr>
          <p:cNvPr id="3074" name="Picture 2" descr="http://www.divx.com/files/whats-playing/hero-images/homepage-slider-hero-divx9-slide1_1.png?134801623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52" y="3130028"/>
            <a:ext cx="4053032" cy="2623431"/>
          </a:xfrm>
          <a:prstGeom prst="rect">
            <a:avLst/>
          </a:prstGeom>
          <a:noFill/>
          <a:ln>
            <a:solidFill>
              <a:schemeClr val="bg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42393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 rot="913092">
            <a:off x="4888315" y="4002518"/>
            <a:ext cx="3268844" cy="186204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s-ES" sz="11500" dirty="0" smtClean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FLV:</a:t>
            </a:r>
            <a:r>
              <a:rPr lang="es-ES" sz="6600" dirty="0">
                <a:solidFill>
                  <a:srgbClr val="FFC000"/>
                </a:solidFill>
                <a:latin typeface="Aharoni" pitchFamily="2" charset="-79"/>
                <a:cs typeface="Aharoni" pitchFamily="2" charset="-79"/>
              </a:rPr>
              <a:t> </a:t>
            </a:r>
            <a:endParaRPr lang="es-CO" sz="6600" dirty="0">
              <a:solidFill>
                <a:srgbClr val="FFC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971600" y="644205"/>
            <a:ext cx="316835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dirty="0">
                <a:latin typeface="MV Boli" pitchFamily="2" charset="0"/>
                <a:cs typeface="MV Boli" pitchFamily="2" charset="0"/>
              </a:rPr>
              <a:t>Flash Video (FLV) es un formato contenedor </a:t>
            </a:r>
            <a:endParaRPr lang="es-CO" dirty="0" smtClean="0">
              <a:latin typeface="MV Boli" pitchFamily="2" charset="0"/>
              <a:cs typeface="MV Boli" pitchFamily="2" charset="0"/>
            </a:endParaRPr>
          </a:p>
          <a:p>
            <a:r>
              <a:rPr lang="es-CO" dirty="0" smtClean="0">
                <a:latin typeface="MV Boli" pitchFamily="2" charset="0"/>
                <a:cs typeface="MV Boli" pitchFamily="2" charset="0"/>
              </a:rPr>
              <a:t>propietario</a:t>
            </a:r>
            <a:r>
              <a:rPr lang="es-CO" dirty="0">
                <a:latin typeface="MV Boli" pitchFamily="2" charset="0"/>
                <a:cs typeface="MV Boli" pitchFamily="2" charset="0"/>
              </a:rPr>
              <a:t> usado para transmitir video por </a:t>
            </a:r>
            <a:r>
              <a:rPr lang="es-CO" dirty="0" smtClean="0">
                <a:latin typeface="MV Boli" pitchFamily="2" charset="0"/>
                <a:cs typeface="MV Boli" pitchFamily="2" charset="0"/>
              </a:rPr>
              <a:t>Internet usando Adobe</a:t>
            </a:r>
            <a:r>
              <a:rPr lang="es-CO" dirty="0">
                <a:latin typeface="MV Boli" pitchFamily="2" charset="0"/>
                <a:cs typeface="MV Boli" pitchFamily="2" charset="0"/>
              </a:rPr>
              <a:t> </a:t>
            </a:r>
            <a:r>
              <a:rPr lang="es-CO" dirty="0" smtClean="0">
                <a:latin typeface="MV Boli" pitchFamily="2" charset="0"/>
                <a:cs typeface="MV Boli" pitchFamily="2" charset="0"/>
              </a:rPr>
              <a:t>Flash Player</a:t>
            </a:r>
            <a:r>
              <a:rPr lang="es-CO" dirty="0">
                <a:latin typeface="MV Boli" pitchFamily="2" charset="0"/>
                <a:cs typeface="MV Boli" pitchFamily="2" charset="0"/>
              </a:rPr>
              <a:t> (anteriormente </a:t>
            </a:r>
            <a:r>
              <a:rPr lang="es-CO" dirty="0" smtClean="0">
                <a:latin typeface="MV Boli" pitchFamily="2" charset="0"/>
                <a:cs typeface="MV Boli" pitchFamily="2" charset="0"/>
              </a:rPr>
              <a:t>conocido cómo</a:t>
            </a:r>
            <a:r>
              <a:rPr lang="es-CO" dirty="0">
                <a:latin typeface="MV Boli" pitchFamily="2" charset="0"/>
                <a:cs typeface="MV Boli" pitchFamily="2" charset="0"/>
              </a:rPr>
              <a:t> Macromedia Flash Player), desde la </a:t>
            </a:r>
            <a:r>
              <a:rPr lang="es-CO" dirty="0" err="1" smtClean="0">
                <a:latin typeface="MV Boli" pitchFamily="2" charset="0"/>
                <a:cs typeface="MV Boli" pitchFamily="2" charset="0"/>
              </a:rPr>
              <a:t>vesión</a:t>
            </a:r>
            <a:r>
              <a:rPr lang="es-CO" dirty="0" smtClean="0">
                <a:latin typeface="MV Boli" pitchFamily="2" charset="0"/>
                <a:cs typeface="MV Boli" pitchFamily="2" charset="0"/>
              </a:rPr>
              <a:t> </a:t>
            </a:r>
            <a:r>
              <a:rPr lang="es-CO" dirty="0">
                <a:latin typeface="MV Boli" pitchFamily="2" charset="0"/>
                <a:cs typeface="MV Boli" pitchFamily="2" charset="0"/>
              </a:rPr>
              <a:t>6 a la 10. Los contenidos FLV pueden ser incrustados dentro de archivos SWF. Entre los sitios más notables que utilizan el formato FLV se encuentran YouTube, </a:t>
            </a:r>
            <a:r>
              <a:rPr lang="es-CO" dirty="0" err="1" smtClean="0">
                <a:latin typeface="MV Boli" pitchFamily="2" charset="0"/>
                <a:cs typeface="MV Boli" pitchFamily="2" charset="0"/>
              </a:rPr>
              <a:t>GoogleVideo,Reuters.com</a:t>
            </a:r>
            <a:r>
              <a:rPr lang="es-CO" dirty="0">
                <a:latin typeface="MV Boli" pitchFamily="2" charset="0"/>
                <a:cs typeface="MV Boli" pitchFamily="2" charset="0"/>
              </a:rPr>
              <a:t>, Yahoo! Video y MySpace.</a:t>
            </a:r>
          </a:p>
        </p:txBody>
      </p:sp>
      <p:sp>
        <p:nvSpPr>
          <p:cNvPr id="4" name="AutoShape 2" descr="data:image/jpeg;base64,/9j/4AAQSkZJRgABAQAAAQABAAD/2wCEAAkGBhQRERQUEhMVFRUUFBcVFRgXFhkaGBwXFRgcFRwXGBcYHCYfGh4jHhkeIC8gIykqLCwsFh4xNTAqNSYsLCkBCQoKDgwOGg8PGjUkHyQtLC81KiwsKSw1KS01NiwpNTUpKTUtLCkqNSkpLCkvLCwpLCwsKSwsKSwsLDQsLCwqM//AABEIAIAAgAMBIgACEQEDEQH/xAAcAAACAgMBAQAAAAAAAAAAAAAABQYHAwQIAQL/xAA+EAACAQIDBQcBBgQDCQAAAAABAgMAEQQFIQYSMUGREyIyUWFxgQdCUnKhwdEUYoKxFaKyIyQzQ1ODkuHw/8QAGwEAAQUBAQAAAAAAAAAAAAAAAAECAwUGBAf/xAArEQACAQMDAwIFBQAAAAAAAAAAAQIDBBEFITESQVFx8BMiMsHRQoGRobH/2gAMAwEAAhEDEQA/ALxooooAK8dwBckAete1AvqZmwLYfBg6O3bz25QQd639TAClW4E9oqmMu28xMLX3wVLeFvDrrur5eg9KmuU/UqJ7CZTGfMar+4pXFi4JlRWDCY1JRvRurDzBvWemiBRRRQAUUUUAFFFFABRRRQAUUUUAfLuFBJNgBcn0FUHmueHEy4rFf9eTsIfSCHUke7W/OrI+rW0Jw2AZEP8AtcQeyTzsfEemnzVXZRlJnxMGEQ2C2jJAva3eke3vfoKfFdxyJ5sLnGDiwUqzOhc7zyI48QUaKARZtBw8zVZYLN1W7yXQTSO6KAd1EvoLfZFSDbLZk5bJErSLIJiQlhZhbmy66eoPxUMxE+/Izch3V9l4/nenxXcUmuWZqRZ4ZLeqN+39jUwyr6gTJYSgSDz4N1Ghql1FjdSVPmpsfy4/NM8JtDMniAkHr3W6jQ/IpXEMHQWXbWYeawD7jeT6fnwNOAaoPAbTQvYFjG3k+nRuH51K8sz2WK3ZyG3kdV6H9KjcRMFpUVF8v21B0lS3qvDoakGFzCOXwOD6c+nGm4GmxRRRSAFFFFABRRSjazOhhMJLNzVSF/G2i/n/AGoAqD6h57/E5m1jePBqd3yMnAf5j/lpBlWaTYWRZ4mKNqAxFwfvDUWPHUetaCSHcuTdpWMjH0Gi9dTVqZZtLgYcmaMMjukRLRuNTK38reIAniPKpeEP4RXe1e0cuMkWeYjeSPs0VRYXPPjx1vSiDC2AvoBXkY0Xf5d63q3hHSm2AwJY7zfA5CoLi5hbxyzts7Od1LEePJrwYMnwr8t+1bqZU33ugptDABWcLWbq6vWk/l2NRS0ahBfNuxDJlDeYPutYI+1g8DNH+HVPlDp0qT9nSrE5thhcdoGPPcVn/NQRUttqdxJ4x1eiyQXWmWsVu+n9z7wW2rJYTx7w+/F+qH9DUpyjaGGb/hSgt5X3XH9J16VAsXhBuh01Rhe1rXB52PA0pnhGh5cQeY/atBQrQrxzEzdzazoSxLjs/JfuB2ilTQnfHk3Hrxp7hNoI38V0Prw6iueMt2txMFgsnaKPsy97o3iHU1ONmdt1xT9m0bRyBSx1DJZeJ3tCOPMVK4HJguFHBFwQR6V9VA8TmcmDTtpkaKLQ9orBlAbh2i6Mp1HIjXjT7DbRHduw3hbQrxN+FuRvcdaZgTA+qpfrbnW8YcIh4nef3bQX9hc1bEkgUEnQAEn2Gtc17T5wcTjJ5j5kL86DooHWlissEbuyGzX+I4rsgxRFQksADZV7q6HzNuprzanZo4DEiFpFkuu+CBaw18QPA6eZrR2e2mnwTl8O+6WADAgEEDWxBrDtHnb4mWTESkb8gC2GgAA1tcnSwqXfI7c1sEO1kJ5A6f8A3tUogSwqP7PJ3QfPWpDGax+oVXUqs9E062VG3iu73NhazIt6wpWLNsQY4Tu6O5Eae7cT8C5+KrIQdSahHlvBNcVVSg5vhGsU/inO8f8Ad0O6FGnaMvFm80B0A52vTJZFRd1FAsOCgC3SlsEgUJGpCjRFJIAHqb+gvWTGOBojAgeRB+TatVXrwsIRo0lv73fqZGztZanWcqksL3sjAXPZqpHBQD721pDiY7MV5NqPenLPSnNTax8jVfYVXCtnyaTVbGLtcL9KFx0qd/TjAhUeZhftGCKDzRDc/BbT4qCyoSwC6liAPcmwq89iNm4Gw5SUKwQKii9mG6Ls4IN1JJ4jyrUyeEefsw7aM+YxQw91IxOsmIBJO+iahF05njenOTwdpMo5L3z8aKOv+k1C9mszaZsSwJMAxDR4fe1bcTQkt9oE8L1Y+y+GtEXPGQ3H4V0H6n+qomNFv1MzsYbASa2aTuD2Orfl/eufYtSoY23jdjyBY6n4H9qsP62Zxv4iOAHRFufnU/oKjuxmw0uZdqUdUEYGrAkFmvZdOGg468qfDZZFRPNvZMAuVKYhFKVVIoXW2+N0feGo0voebVS+IkJBH3Vt8ka0zzvLXwkskUu7vR8d03B8rGkyHTXidT7mnxWwq2H2QSdwe1Po2qG5Li7aeRqRQY6/KsfdUWps9QspqrbxlHwOojSXOceGnCg92Fbf9x+PRbD5NY8wzzshYEGQ8FHL1c8h6c6RQSkkAasx6seJNdml2TU/jz4XH5/gzmuXcWlb03lvnH+DiUiQWZd4X+6SL9K8wECo7FU3boBwI13qz/xPZqEU6LxPmTxNYWxJPE1JcX0q0JU1HZ9zt07QHRnCvOe63xj7mwXpVnEndraaak2Z4jeYL63rmtaTdRFtq1WNO2m34HeyuBMuJUgX3LEDzdu6o/OrDzXDSYEp/EAIHcRo6tvIWPBb6EE+oFRfYib+GEcu6GYt2ljw4WXh6a/NPtr81bMZ8KxASLD7zsl7kynRTw4AVp5cnl4xyrCAlIowFDNugKAALnUgDyFzVnxRBVCqLBQAB5AaAVCtgsFvu0p4IN1fxNqei/6qnFRsayk/qL9Psc+LmxMadtG5uNw99R5FDqfi/Kkeye32IyveiEalS286SKVcNa3HiOA0IroilucbOYfFi2IhSTSwJHeHsw1HWlUtsMMnMGe45p5Xka5Mj7zc7c7daX71Xjnn0Qja7YSYoeSSd5fYMO8Pm9V3n308xeFuZYGKj/mR95beZK6jhzAqWMkOIb2m428OHOmmJlDQX/mH61ry4C40N/etaGd8OdRdTxB4Vx3FDMlUit128lvZ33RSlbTeIy7+D6iXko6CnGBw/ZDebxnQDyH71kweYxSjuydmfI2t1ra/whzqHVvmq66vnNdDXSXWm6bb0pqtKfVjjwahevC9bZyhh4mQfNLsbjIYh4+0byXh1rihibxHf0NHUvqdNZkz4xWKCi9LsBEZZBf7Rt8cz0rBJI0pu2i8hUk2Myd8RNuxLvObqgvbW28xueGgq9tbb4S6pcmH1XU3dy6IfSv7Lg2ZyXB/4a0k6xvuhpGINnRVBAXeGq6C9vM1AMixrSRB3+0WK+e5fu38zbnX1jsDJh37KdDGzKe632l4G1tGFO9icsE+KiS3cTvsOW6moHWwrq43KMtHZnLeww0aEWYjef8AE2pHxw+Ka0UVEMCiiigAooooAjud7AYPF3MkIVz9uPuNfXU20PHmDUBzz6Kyrc4aVZV+5J3W9t7wn5tVwUU5SaFycr53sTJA1popITyJHdPseB+DSZ8qmTwOSPQ2PSuvp4FdSrqGU6EMAQfcHQ1D85+lODnuYwYGPOPw/KHTpah9MvqQ+NSUeHj0OZ5InJszN816mHA9atrPfpHio7lFXEJ/Lo3/AIt+hNQLHbPlGKkNGw4q4II+DqKlgoLhCylKfLyJ96rB+nufrl0gd4jJdCpsQGUsQSRfQnS3KoVBlrBxvDug3JHDTW1XPn+xWEw2U9tILTRwg76t4pGsQCNQwube1LNoaRLbDPf47MO3AIijiCRBrXudWJHLWrH+lmVbkDzkaymy/gT92v0FVBlETztGijvyFVA9WNv/AHXR2W4FYIkiXwxqFHwLX+ePzUctlgR7GzRRRUY0KKKKACiiigAooooAKKKKACtPMsnhxC7s0SSDlvAEj2PEcOVblFAFd5z9HIXucNI0R+63fTr4h+dQjPdi8fh4jFIkjwX3iI2Z47jW+4NR0HrV90U5SYuSmfpHkva4tpmHdgXT8b6DoLnpVzVjiw6qWKqoLG7EAAk8Lm3E+9ZKRvIN5CiiikE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pic>
        <p:nvPicPr>
          <p:cNvPr id="4100" name="Picture 4" descr="http://techknowl.com/wp-content/uploads/blogger/1118-flv-logo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1239" y="908719"/>
            <a:ext cx="3327145" cy="2880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33410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 rot="20838649">
            <a:off x="491283" y="933258"/>
            <a:ext cx="3820277" cy="186204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s-ES" sz="11500" dirty="0" smtClean="0">
                <a:ln/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M4V:</a:t>
            </a:r>
            <a:r>
              <a:rPr lang="es-ES" sz="6600" dirty="0">
                <a:ln/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 </a:t>
            </a:r>
            <a:endParaRPr lang="es-CO" sz="6600" dirty="0">
              <a:ln/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4639876" y="0"/>
            <a:ext cx="33165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200" dirty="0">
                <a:latin typeface="MV Boli" pitchFamily="2" charset="0"/>
                <a:cs typeface="MV Boli" pitchFamily="2" charset="0"/>
              </a:rPr>
              <a:t>F</a:t>
            </a:r>
            <a:r>
              <a:rPr lang="es-ES" sz="2200" dirty="0" smtClean="0">
                <a:latin typeface="MV Boli" pitchFamily="2" charset="0"/>
                <a:cs typeface="MV Boli" pitchFamily="2" charset="0"/>
              </a:rPr>
              <a:t>ormato </a:t>
            </a:r>
            <a:r>
              <a:rPr lang="es-ES" sz="2200" dirty="0">
                <a:latin typeface="MV Boli" pitchFamily="2" charset="0"/>
                <a:cs typeface="MV Boli" pitchFamily="2" charset="0"/>
              </a:rPr>
              <a:t>de archivo es un formato de archivo de vídeo desarrollado por </a:t>
            </a:r>
            <a:r>
              <a:rPr lang="es-ES" sz="2200" dirty="0" smtClean="0">
                <a:latin typeface="MV Boli" pitchFamily="2" charset="0"/>
                <a:cs typeface="MV Boli" pitchFamily="2" charset="0"/>
              </a:rPr>
              <a:t>Apple</a:t>
            </a:r>
            <a:r>
              <a:rPr lang="es-ES" sz="2200" dirty="0">
                <a:latin typeface="MV Boli" pitchFamily="2" charset="0"/>
                <a:cs typeface="MV Boli" pitchFamily="2" charset="0"/>
              </a:rPr>
              <a:t> y está muy cerca del MP4 formato. Las diferencias son la opcional de Apple DRM protección de copia , y el tratamiento de AC3 ( Dolby Digital ) de audio que no está estandarizada para el contenedor MP4.</a:t>
            </a:r>
          </a:p>
        </p:txBody>
      </p:sp>
      <p:pic>
        <p:nvPicPr>
          <p:cNvPr id="5122" name="Picture 2" descr="http://img.xatakamovil.com/2010/08/apple-logo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30" y="2996952"/>
            <a:ext cx="3674782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4710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 rot="417310">
            <a:off x="4298858" y="4432101"/>
            <a:ext cx="4801314" cy="1015663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sz="5400" b="1" cap="all" dirty="0" err="1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  <a:latin typeface="MV Boli" pitchFamily="2" charset="0"/>
                <a:cs typeface="MV Boli" pitchFamily="2" charset="0"/>
              </a:rPr>
              <a:t>Matroska</a:t>
            </a:r>
            <a:r>
              <a:rPr lang="es-ES" sz="5400" b="1" cap="all" dirty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  <a:latin typeface="MV Boli" pitchFamily="2" charset="0"/>
                <a:cs typeface="MV Boli" pitchFamily="2" charset="0"/>
              </a:rPr>
              <a:t> </a:t>
            </a:r>
            <a:r>
              <a:rPr lang="es-ES" sz="6000" b="1" cap="all" dirty="0" smtClean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  <a:latin typeface="Aharoni" pitchFamily="2" charset="-79"/>
                <a:cs typeface="Aharoni" pitchFamily="2" charset="-79"/>
              </a:rPr>
              <a:t>:</a:t>
            </a:r>
            <a:r>
              <a:rPr lang="es-ES" sz="3600" b="1" cap="all" dirty="0">
                <a:ln w="0"/>
                <a:solidFill>
                  <a:srgbClr val="7030A0"/>
                </a:solidFill>
                <a:effectLst>
                  <a:reflection blurRad="12700" stA="50000" endPos="50000" dist="5000" dir="5400000" sy="-100000" rotWithShape="0"/>
                </a:effectLst>
                <a:latin typeface="Aharoni" pitchFamily="2" charset="-79"/>
                <a:cs typeface="Aharoni" pitchFamily="2" charset="-79"/>
              </a:rPr>
              <a:t> </a:t>
            </a:r>
            <a:endParaRPr lang="es-CO" sz="3600" b="1" cap="all" dirty="0">
              <a:ln w="0"/>
              <a:solidFill>
                <a:srgbClr val="7030A0"/>
              </a:solidFill>
              <a:effectLst>
                <a:reflection blurRad="12700" stA="50000" endPos="50000" dist="5000" dir="5400000" sy="-100000" rotWithShape="0"/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AutoShape 2" descr="data:image/jpeg;base64,/9j/4AAQSkZJRgABAQAAAQABAAD/2wCEAAkGBhQRERQUEhMVFRUUFBcVFRgXFhkaGBwXFRgcFRwXGBcYHCYfGh4jHhkeIC8gIykqLCwsFh4xNTAqNSYsLCkBCQoKDgwOGg8PGjUkHyQtLC81KiwsKSw1KS01NiwpNTUpKTUtLCkqNSkpLCkvLCwpLCwsKSwsKSwsLDQsLCwqM//AABEIAIAAgAMBIgACEQEDEQH/xAAcAAACAgMBAQAAAAAAAAAAAAAABQYHAwQIAQL/xAA+EAACAQIDBQcBBgQDCQAAAAABAgMAEQQFIQYSMUGREyIyUWFxgQdCUnKhwdEUYoKxFaKyIyQzQ1ODkuHw/8QAGwEAAQUBAQAAAAAAAAAAAAAAAAECAwUGBAf/xAArEQACAQMDAwIFBQAAAAAAAAAAAQIDBBEFITESQVFx8BMiMsHRQoGRobH/2gAMAwEAAhEDEQA/ALxooooAK8dwBckAete1AvqZmwLYfBg6O3bz25QQd639TAClW4E9oqmMu28xMLX3wVLeFvDrrur5eg9KmuU/UqJ7CZTGfMar+4pXFi4JlRWDCY1JRvRurDzBvWemiBRRRQAUUUUAFFFFABRRRQAUUUUAfLuFBJNgBcn0FUHmueHEy4rFf9eTsIfSCHUke7W/OrI+rW0Jw2AZEP8AtcQeyTzsfEemnzVXZRlJnxMGEQ2C2jJAva3eke3vfoKfFdxyJ5sLnGDiwUqzOhc7zyI48QUaKARZtBw8zVZYLN1W7yXQTSO6KAd1EvoLfZFSDbLZk5bJErSLIJiQlhZhbmy66eoPxUMxE+/Izch3V9l4/nenxXcUmuWZqRZ4ZLeqN+39jUwyr6gTJYSgSDz4N1Ghql1FjdSVPmpsfy4/NM8JtDMniAkHr3W6jQ/IpXEMHQWXbWYeawD7jeT6fnwNOAaoPAbTQvYFjG3k+nRuH51K8sz2WK3ZyG3kdV6H9KjcRMFpUVF8v21B0lS3qvDoakGFzCOXwOD6c+nGm4GmxRRRSAFFFFABRRSjazOhhMJLNzVSF/G2i/n/AGoAqD6h57/E5m1jePBqd3yMnAf5j/lpBlWaTYWRZ4mKNqAxFwfvDUWPHUetaCSHcuTdpWMjH0Gi9dTVqZZtLgYcmaMMjukRLRuNTK38reIAniPKpeEP4RXe1e0cuMkWeYjeSPs0VRYXPPjx1vSiDC2AvoBXkY0Xf5d63q3hHSm2AwJY7zfA5CoLi5hbxyzts7Od1LEePJrwYMnwr8t+1bqZU33ugptDABWcLWbq6vWk/l2NRS0ahBfNuxDJlDeYPutYI+1g8DNH+HVPlDp0qT9nSrE5thhcdoGPPcVn/NQRUttqdxJ4x1eiyQXWmWsVu+n9z7wW2rJYTx7w+/F+qH9DUpyjaGGb/hSgt5X3XH9J16VAsXhBuh01Rhe1rXB52PA0pnhGh5cQeY/atBQrQrxzEzdzazoSxLjs/JfuB2ilTQnfHk3Hrxp7hNoI38V0Prw6iueMt2txMFgsnaKPsy97o3iHU1ONmdt1xT9m0bRyBSx1DJZeJ3tCOPMVK4HJguFHBFwQR6V9VA8TmcmDTtpkaKLQ9orBlAbh2i6Mp1HIjXjT7DbRHduw3hbQrxN+FuRvcdaZgTA+qpfrbnW8YcIh4nef3bQX9hc1bEkgUEnQAEn2Gtc17T5wcTjJ5j5kL86DooHWlissEbuyGzX+I4rsgxRFQksADZV7q6HzNuprzanZo4DEiFpFkuu+CBaw18QPA6eZrR2e2mnwTl8O+6WADAgEEDWxBrDtHnb4mWTESkb8gC2GgAA1tcnSwqXfI7c1sEO1kJ5A6f8A3tUogSwqP7PJ3QfPWpDGax+oVXUqs9E062VG3iu73NhazIt6wpWLNsQY4Tu6O5Eae7cT8C5+KrIQdSahHlvBNcVVSg5vhGsU/inO8f8Ad0O6FGnaMvFm80B0A52vTJZFRd1FAsOCgC3SlsEgUJGpCjRFJIAHqb+gvWTGOBojAgeRB+TatVXrwsIRo0lv73fqZGztZanWcqksL3sjAXPZqpHBQD721pDiY7MV5NqPenLPSnNTax8jVfYVXCtnyaTVbGLtcL9KFx0qd/TjAhUeZhftGCKDzRDc/BbT4qCyoSwC6liAPcmwq89iNm4Gw5SUKwQKii9mG6Ls4IN1JJ4jyrUyeEefsw7aM+YxQw91IxOsmIBJO+iahF05njenOTwdpMo5L3z8aKOv+k1C9mszaZsSwJMAxDR4fe1bcTQkt9oE8L1Y+y+GtEXPGQ3H4V0H6n+qomNFv1MzsYbASa2aTuD2Orfl/eufYtSoY23jdjyBY6n4H9qsP62Zxv4iOAHRFufnU/oKjuxmw0uZdqUdUEYGrAkFmvZdOGg468qfDZZFRPNvZMAuVKYhFKVVIoXW2+N0feGo0voebVS+IkJBH3Vt8ka0zzvLXwkskUu7vR8d03B8rGkyHTXidT7mnxWwq2H2QSdwe1Po2qG5Li7aeRqRQY6/KsfdUWps9QspqrbxlHwOojSXOceGnCg92Fbf9x+PRbD5NY8wzzshYEGQ8FHL1c8h6c6RQSkkAasx6seJNdml2TU/jz4XH5/gzmuXcWlb03lvnH+DiUiQWZd4X+6SL9K8wECo7FU3boBwI13qz/xPZqEU6LxPmTxNYWxJPE1JcX0q0JU1HZ9zt07QHRnCvOe63xj7mwXpVnEndraaak2Z4jeYL63rmtaTdRFtq1WNO2m34HeyuBMuJUgX3LEDzdu6o/OrDzXDSYEp/EAIHcRo6tvIWPBb6EE+oFRfYib+GEcu6GYt2ljw4WXh6a/NPtr81bMZ8KxASLD7zsl7kynRTw4AVp5cnl4xyrCAlIowFDNugKAALnUgDyFzVnxRBVCqLBQAB5AaAVCtgsFvu0p4IN1fxNqei/6qnFRsayk/qL9Psc+LmxMadtG5uNw99R5FDqfi/Kkeye32IyveiEalS286SKVcNa3HiOA0IroilucbOYfFi2IhSTSwJHeHsw1HWlUtsMMnMGe45p5Xka5Mj7zc7c7daX71Xjnn0Qja7YSYoeSSd5fYMO8Pm9V3n308xeFuZYGKj/mR95beZK6jhzAqWMkOIb2m428OHOmmJlDQX/mH61ry4C40N/etaGd8OdRdTxB4Vx3FDMlUit128lvZ33RSlbTeIy7+D6iXko6CnGBw/ZDebxnQDyH71kweYxSjuydmfI2t1ra/whzqHVvmq66vnNdDXSXWm6bb0pqtKfVjjwahevC9bZyhh4mQfNLsbjIYh4+0byXh1rihibxHf0NHUvqdNZkz4xWKCi9LsBEZZBf7Rt8cz0rBJI0pu2i8hUk2Myd8RNuxLvObqgvbW28xueGgq9tbb4S6pcmH1XU3dy6IfSv7Lg2ZyXB/4a0k6xvuhpGINnRVBAXeGq6C9vM1AMixrSRB3+0WK+e5fu38zbnX1jsDJh37KdDGzKe632l4G1tGFO9icsE+KiS3cTvsOW6moHWwrq43KMtHZnLeww0aEWYjef8AE2pHxw+Ka0UVEMCiiigAooooAjud7AYPF3MkIVz9uPuNfXU20PHmDUBzz6Kyrc4aVZV+5J3W9t7wn5tVwUU5SaFycr53sTJA1popITyJHdPseB+DSZ8qmTwOSPQ2PSuvp4FdSrqGU6EMAQfcHQ1D85+lODnuYwYGPOPw/KHTpah9MvqQ+NSUeHj0OZ5InJszN816mHA9atrPfpHio7lFXEJ/Lo3/AIt+hNQLHbPlGKkNGw4q4II+DqKlgoLhCylKfLyJ96rB+nufrl0gd4jJdCpsQGUsQSRfQnS3KoVBlrBxvDug3JHDTW1XPn+xWEw2U9tILTRwg76t4pGsQCNQwube1LNoaRLbDPf47MO3AIijiCRBrXudWJHLWrH+lmVbkDzkaymy/gT92v0FVBlETztGijvyFVA9WNv/AHXR2W4FYIkiXwxqFHwLX+ePzUctlgR7GzRRRUY0KKKKACiiigAooooAKKKKACtPMsnhxC7s0SSDlvAEj2PEcOVblFAFd5z9HIXucNI0R+63fTr4h+dQjPdi8fh4jFIkjwX3iI2Z47jW+4NR0HrV90U5SYuSmfpHkva4tpmHdgXT8b6DoLnpVzVjiw6qWKqoLG7EAAk8Lm3E+9ZKRvIN5CiiikE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899592" y="671691"/>
            <a:ext cx="352839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>
                <a:latin typeface="MV Boli" pitchFamily="2" charset="0"/>
                <a:cs typeface="MV Boli" pitchFamily="2" charset="0"/>
              </a:rPr>
              <a:t> </a:t>
            </a:r>
            <a:r>
              <a:rPr lang="es-ES" sz="2000" dirty="0" smtClean="0">
                <a:latin typeface="MV Boli" pitchFamily="2" charset="0"/>
                <a:cs typeface="MV Boli" pitchFamily="2" charset="0"/>
              </a:rPr>
              <a:t>Es </a:t>
            </a:r>
            <a:r>
              <a:rPr lang="es-ES" sz="2000" dirty="0">
                <a:latin typeface="MV Boli" pitchFamily="2" charset="0"/>
                <a:cs typeface="MV Boli" pitchFamily="2" charset="0"/>
              </a:rPr>
              <a:t>un formato contenedor estándar abierto, un archivo informático que puede contener un número ilimitado de vídeo, audio, imagen o pistas de subtítulos dentro de un solo archivo</a:t>
            </a:r>
            <a:r>
              <a:rPr lang="es-ES" sz="2000" dirty="0" smtClean="0">
                <a:latin typeface="MV Boli" pitchFamily="2" charset="0"/>
                <a:cs typeface="MV Boli" pitchFamily="2" charset="0"/>
              </a:rPr>
              <a:t>.</a:t>
            </a:r>
            <a:r>
              <a:rPr lang="es-ES" sz="2000" dirty="0">
                <a:latin typeface="MV Boli" pitchFamily="2" charset="0"/>
                <a:cs typeface="MV Boli" pitchFamily="2" charset="0"/>
              </a:rPr>
              <a:t> Su intención es la de servir como un formato universal para el almacenamiento de </a:t>
            </a:r>
            <a:r>
              <a:rPr lang="es-ES" sz="2000" dirty="0" smtClean="0">
                <a:latin typeface="MV Boli" pitchFamily="2" charset="0"/>
                <a:cs typeface="MV Boli" pitchFamily="2" charset="0"/>
              </a:rPr>
              <a:t>contenidos audiovisuales</a:t>
            </a:r>
            <a:r>
              <a:rPr lang="es-ES" sz="2000" dirty="0">
                <a:latin typeface="MV Boli" pitchFamily="2" charset="0"/>
                <a:cs typeface="MV Boli" pitchFamily="2" charset="0"/>
              </a:rPr>
              <a:t> comunes, como películas o programas de televisión. </a:t>
            </a:r>
            <a:r>
              <a:rPr lang="es-ES" sz="2000" dirty="0" smtClean="0">
                <a:latin typeface="MV Boli" pitchFamily="2" charset="0"/>
                <a:cs typeface="MV Boli" pitchFamily="2" charset="0"/>
              </a:rPr>
              <a:t>La </a:t>
            </a:r>
            <a:r>
              <a:rPr lang="es-ES" sz="2000" dirty="0">
                <a:latin typeface="MV Boli" pitchFamily="2" charset="0"/>
                <a:cs typeface="MV Boli" pitchFamily="2" charset="0"/>
              </a:rPr>
              <a:t>mayoría de sus implementaciones consisten en software libre. </a:t>
            </a:r>
          </a:p>
        </p:txBody>
      </p:sp>
      <p:pic>
        <p:nvPicPr>
          <p:cNvPr id="6146" name="Picture 2" descr="http://imagenes.es.sftcdn.net/es/scrn/48000/48256/matroska-pack-full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08916"/>
            <a:ext cx="3162169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738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 rot="20838649">
            <a:off x="194728" y="933258"/>
            <a:ext cx="4413388" cy="186204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s-ES" sz="11500" dirty="0" smtClean="0">
                <a:ln/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MOV:</a:t>
            </a:r>
            <a:r>
              <a:rPr lang="es-ES" sz="6600" dirty="0">
                <a:ln/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 </a:t>
            </a:r>
            <a:endParaRPr lang="es-CO" sz="6600" dirty="0">
              <a:ln/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4716016" y="0"/>
            <a:ext cx="3528392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>
                <a:latin typeface="MV Boli" pitchFamily="2" charset="0"/>
                <a:cs typeface="MV Boli" pitchFamily="2" charset="0"/>
              </a:rPr>
              <a:t>E</a:t>
            </a:r>
            <a:r>
              <a:rPr lang="es-ES" sz="2400" dirty="0" smtClean="0">
                <a:latin typeface="MV Boli" pitchFamily="2" charset="0"/>
                <a:cs typeface="MV Boli" pitchFamily="2" charset="0"/>
              </a:rPr>
              <a:t>s </a:t>
            </a:r>
            <a:r>
              <a:rPr lang="es-ES" sz="2400" dirty="0">
                <a:latin typeface="MV Boli" pitchFamily="2" charset="0"/>
                <a:cs typeface="MV Boli" pitchFamily="2" charset="0"/>
              </a:rPr>
              <a:t>una instrucción en el </a:t>
            </a:r>
            <a:r>
              <a:rPr lang="es-ES" sz="2400" dirty="0" err="1">
                <a:latin typeface="MV Boli" pitchFamily="2" charset="0"/>
                <a:cs typeface="MV Boli" pitchFamily="2" charset="0"/>
              </a:rPr>
              <a:t>lenguage</a:t>
            </a:r>
            <a:r>
              <a:rPr lang="es-ES" sz="2400" dirty="0">
                <a:latin typeface="MV Boli" pitchFamily="2" charset="0"/>
                <a:cs typeface="MV Boli" pitchFamily="2" charset="0"/>
              </a:rPr>
              <a:t> ensamblador de la mayoría de procesadores, cuyo propósito es la transferencia de datos entre registros de procesador o registro y memoria.</a:t>
            </a:r>
          </a:p>
          <a:p>
            <a:r>
              <a:rPr lang="es-ES" sz="2400" dirty="0">
                <a:latin typeface="MV Boli" pitchFamily="2" charset="0"/>
                <a:cs typeface="MV Boli" pitchFamily="2" charset="0"/>
              </a:rPr>
              <a:t>Adicionalmente </a:t>
            </a:r>
            <a:r>
              <a:rPr lang="es-ES" sz="2400" dirty="0" err="1">
                <a:latin typeface="MV Boli" pitchFamily="2" charset="0"/>
                <a:cs typeface="MV Boli" pitchFamily="2" charset="0"/>
              </a:rPr>
              <a:t>mov</a:t>
            </a:r>
            <a:r>
              <a:rPr lang="es-ES" sz="2400" dirty="0">
                <a:latin typeface="MV Boli" pitchFamily="2" charset="0"/>
                <a:cs typeface="MV Boli" pitchFamily="2" charset="0"/>
              </a:rPr>
              <a:t> también permite el uso de datos absolutos, como por ejemplo mover el número 10 a un registro del procesador.</a:t>
            </a:r>
          </a:p>
        </p:txBody>
      </p:sp>
      <p:pic>
        <p:nvPicPr>
          <p:cNvPr id="7170" name="Picture 2" descr="http://t2.gstatic.com/images?q=tbn:ANd9GcRARLl286bH7-nG6iA-8SL91iqgG14WtZJyKx641SwxyozQkpbQ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14" y="3068960"/>
            <a:ext cx="2980016" cy="2980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7535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 rot="417310">
            <a:off x="5340812" y="4278214"/>
            <a:ext cx="2717411" cy="1323439"/>
          </a:xfrm>
          <a:prstGeom prst="rect">
            <a:avLst/>
          </a:prstGeom>
        </p:spPr>
        <p:txBody>
          <a:bodyPr wrap="none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s-ES" sz="72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MV Boli" pitchFamily="2" charset="0"/>
                <a:cs typeface="MV Boli" pitchFamily="2" charset="0"/>
              </a:rPr>
              <a:t>MP4</a:t>
            </a:r>
            <a:r>
              <a:rPr lang="es-ES" sz="80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haroni" pitchFamily="2" charset="-79"/>
                <a:cs typeface="Aharoni" pitchFamily="2" charset="-79"/>
              </a:rPr>
              <a:t>:</a:t>
            </a:r>
            <a:r>
              <a:rPr lang="es-ES" sz="4800" b="1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Aharoni" pitchFamily="2" charset="-79"/>
                <a:cs typeface="Aharoni" pitchFamily="2" charset="-79"/>
              </a:rPr>
              <a:t> </a:t>
            </a:r>
            <a:endParaRPr lang="es-CO" sz="4800" b="1" cap="all" dirty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AutoShape 2" descr="data:image/jpeg;base64,/9j/4AAQSkZJRgABAQAAAQABAAD/2wCEAAkGBhQRERQUEhMVFRUUFBcVFRgXFhkaGBwXFRgcFRwXGBcYHCYfGh4jHhkeIC8gIykqLCwsFh4xNTAqNSYsLCkBCQoKDgwOGg8PGjUkHyQtLC81KiwsKSw1KS01NiwpNTUpKTUtLCkqNSkpLCkvLCwpLCwsKSwsKSwsLDQsLCwqM//AABEIAIAAgAMBIgACEQEDEQH/xAAcAAACAgMBAQAAAAAAAAAAAAAABQYHAwQIAQL/xAA+EAACAQIDBQcBBgQDCQAAAAABAgMAEQQFIQYSMUGREyIyUWFxgQdCUnKhwdEUYoKxFaKyIyQzQ1ODkuHw/8QAGwEAAQUBAQAAAAAAAAAAAAAAAAECAwUGBAf/xAArEQACAQMDAwIFBQAAAAAAAAAAAQIDBBEFITESQVFx8BMiMsHRQoGRobH/2gAMAwEAAhEDEQA/ALxooooAK8dwBckAete1AvqZmwLYfBg6O3bz25QQd639TAClW4E9oqmMu28xMLX3wVLeFvDrrur5eg9KmuU/UqJ7CZTGfMar+4pXFi4JlRWDCY1JRvRurDzBvWemiBRRRQAUUUUAFFFFABRRRQAUUUUAfLuFBJNgBcn0FUHmueHEy4rFf9eTsIfSCHUke7W/OrI+rW0Jw2AZEP8AtcQeyTzsfEemnzVXZRlJnxMGEQ2C2jJAva3eke3vfoKfFdxyJ5sLnGDiwUqzOhc7zyI48QUaKARZtBw8zVZYLN1W7yXQTSO6KAd1EvoLfZFSDbLZk5bJErSLIJiQlhZhbmy66eoPxUMxE+/Izch3V9l4/nenxXcUmuWZqRZ4ZLeqN+39jUwyr6gTJYSgSDz4N1Ghql1FjdSVPmpsfy4/NM8JtDMniAkHr3W6jQ/IpXEMHQWXbWYeawD7jeT6fnwNOAaoPAbTQvYFjG3k+nRuH51K8sz2WK3ZyG3kdV6H9KjcRMFpUVF8v21B0lS3qvDoakGFzCOXwOD6c+nGm4GmxRRRSAFFFFABRRSjazOhhMJLNzVSF/G2i/n/AGoAqD6h57/E5m1jePBqd3yMnAf5j/lpBlWaTYWRZ4mKNqAxFwfvDUWPHUetaCSHcuTdpWMjH0Gi9dTVqZZtLgYcmaMMjukRLRuNTK38reIAniPKpeEP4RXe1e0cuMkWeYjeSPs0VRYXPPjx1vSiDC2AvoBXkY0Xf5d63q3hHSm2AwJY7zfA5CoLi5hbxyzts7Od1LEePJrwYMnwr8t+1bqZU33ugptDABWcLWbq6vWk/l2NRS0ahBfNuxDJlDeYPutYI+1g8DNH+HVPlDp0qT9nSrE5thhcdoGPPcVn/NQRUttqdxJ4x1eiyQXWmWsVu+n9z7wW2rJYTx7w+/F+qH9DUpyjaGGb/hSgt5X3XH9J16VAsXhBuh01Rhe1rXB52PA0pnhGh5cQeY/atBQrQrxzEzdzazoSxLjs/JfuB2ilTQnfHk3Hrxp7hNoI38V0Prw6iueMt2txMFgsnaKPsy97o3iHU1ONmdt1xT9m0bRyBSx1DJZeJ3tCOPMVK4HJguFHBFwQR6V9VA8TmcmDTtpkaKLQ9orBlAbh2i6Mp1HIjXjT7DbRHduw3hbQrxN+FuRvcdaZgTA+qpfrbnW8YcIh4nef3bQX9hc1bEkgUEnQAEn2Gtc17T5wcTjJ5j5kL86DooHWlissEbuyGzX+I4rsgxRFQksADZV7q6HzNuprzanZo4DEiFpFkuu+CBaw18QPA6eZrR2e2mnwTl8O+6WADAgEEDWxBrDtHnb4mWTESkb8gC2GgAA1tcnSwqXfI7c1sEO1kJ5A6f8A3tUogSwqP7PJ3QfPWpDGax+oVXUqs9E062VG3iu73NhazIt6wpWLNsQY4Tu6O5Eae7cT8C5+KrIQdSahHlvBNcVVSg5vhGsU/inO8f8Ad0O6FGnaMvFm80B0A52vTJZFRd1FAsOCgC3SlsEgUJGpCjRFJIAHqb+gvWTGOBojAgeRB+TatVXrwsIRo0lv73fqZGztZanWcqksL3sjAXPZqpHBQD721pDiY7MV5NqPenLPSnNTax8jVfYVXCtnyaTVbGLtcL9KFx0qd/TjAhUeZhftGCKDzRDc/BbT4qCyoSwC6liAPcmwq89iNm4Gw5SUKwQKii9mG6Ls4IN1JJ4jyrUyeEefsw7aM+YxQw91IxOsmIBJO+iahF05njenOTwdpMo5L3z8aKOv+k1C9mszaZsSwJMAxDR4fe1bcTQkt9oE8L1Y+y+GtEXPGQ3H4V0H6n+qomNFv1MzsYbASa2aTuD2Orfl/eufYtSoY23jdjyBY6n4H9qsP62Zxv4iOAHRFufnU/oKjuxmw0uZdqUdUEYGrAkFmvZdOGg468qfDZZFRPNvZMAuVKYhFKVVIoXW2+N0feGo0voebVS+IkJBH3Vt8ka0zzvLXwkskUu7vR8d03B8rGkyHTXidT7mnxWwq2H2QSdwe1Po2qG5Li7aeRqRQY6/KsfdUWps9QspqrbxlHwOojSXOceGnCg92Fbf9x+PRbD5NY8wzzshYEGQ8FHL1c8h6c6RQSkkAasx6seJNdml2TU/jz4XH5/gzmuXcWlb03lvnH+DiUiQWZd4X+6SL9K8wECo7FU3boBwI13qz/xPZqEU6LxPmTxNYWxJPE1JcX0q0JU1HZ9zt07QHRnCvOe63xj7mwXpVnEndraaak2Z4jeYL63rmtaTdRFtq1WNO2m34HeyuBMuJUgX3LEDzdu6o/OrDzXDSYEp/EAIHcRo6tvIWPBb6EE+oFRfYib+GEcu6GYt2ljw4WXh6a/NPtr81bMZ8KxASLD7zsl7kynRTw4AVp5cnl4xyrCAlIowFDNugKAALnUgDyFzVnxRBVCqLBQAB5AaAVCtgsFvu0p4IN1fxNqei/6qnFRsayk/qL9Psc+LmxMadtG5uNw99R5FDqfi/Kkeye32IyveiEalS286SKVcNa3HiOA0IroilucbOYfFi2IhSTSwJHeHsw1HWlUtsMMnMGe45p5Xka5Mj7zc7c7daX71Xjnn0Qja7YSYoeSSd5fYMO8Pm9V3n308xeFuZYGKj/mR95beZK6jhzAqWMkOIb2m428OHOmmJlDQX/mH61ry4C40N/etaGd8OdRdTxB4Vx3FDMlUit128lvZ33RSlbTeIy7+D6iXko6CnGBw/ZDebxnQDyH71kweYxSjuydmfI2t1ra/whzqHVvmq66vnNdDXSXWm6bb0pqtKfVjjwahevC9bZyhh4mQfNLsbjIYh4+0byXh1rihibxHf0NHUvqdNZkz4xWKCi9LsBEZZBf7Rt8cz0rBJI0pu2i8hUk2Myd8RNuxLvObqgvbW28xueGgq9tbb4S6pcmH1XU3dy6IfSv7Lg2ZyXB/4a0k6xvuhpGINnRVBAXeGq6C9vM1AMixrSRB3+0WK+e5fu38zbnX1jsDJh37KdDGzKe632l4G1tGFO9icsE+KiS3cTvsOW6moHWwrq43KMtHZnLeww0aEWYjef8AE2pHxw+Ka0UVEMCiiigAooooAjud7AYPF3MkIVz9uPuNfXU20PHmDUBzz6Kyrc4aVZV+5J3W9t7wn5tVwUU5SaFycr53sTJA1popITyJHdPseB+DSZ8qmTwOSPQ2PSuvp4FdSrqGU6EMAQfcHQ1D85+lODnuYwYGPOPw/KHTpah9MvqQ+NSUeHj0OZ5InJszN816mHA9atrPfpHio7lFXEJ/Lo3/AIt+hNQLHbPlGKkNGw4q4II+DqKlgoLhCylKfLyJ96rB+nufrl0gd4jJdCpsQGUsQSRfQnS3KoVBlrBxvDug3JHDTW1XPn+xWEw2U9tILTRwg76t4pGsQCNQwube1LNoaRLbDPf47MO3AIijiCRBrXudWJHLWrH+lmVbkDzkaymy/gT92v0FVBlETztGijvyFVA9WNv/AHXR2W4FYIkiXwxqFHwLX+ePzUctlgR7GzRRRUY0KKKKACiiigAooooAKKKKACtPMsnhxC7s0SSDlvAEj2PEcOVblFAFd5z9HIXucNI0R+63fTr4h+dQjPdi8fh4jFIkjwX3iI2Z47jW+4NR0HrV90U5SYuSmfpHkva4tpmHdgXT8b6DoLnpVzVjiw6qWKqoLG7EAAk8Lm3E+9ZKRvIN5CiiikEP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O"/>
          </a:p>
        </p:txBody>
      </p:sp>
      <p:sp>
        <p:nvSpPr>
          <p:cNvPr id="3" name="2 Rectángulo"/>
          <p:cNvSpPr/>
          <p:nvPr/>
        </p:nvSpPr>
        <p:spPr>
          <a:xfrm>
            <a:off x="971600" y="692696"/>
            <a:ext cx="3283429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>
                <a:latin typeface="MV Boli" pitchFamily="2" charset="0"/>
                <a:cs typeface="MV Boli" pitchFamily="2" charset="0"/>
              </a:rPr>
              <a:t>El nombre MP4 es un término de marketing para el reproductor multimedia digital que cumple con ciertos estándares y formatos</a:t>
            </a:r>
            <a:r>
              <a:rPr lang="es-ES" dirty="0" smtClean="0">
                <a:latin typeface="MV Boli" pitchFamily="2" charset="0"/>
                <a:cs typeface="MV Boli" pitchFamily="2" charset="0"/>
              </a:rPr>
              <a:t>.</a:t>
            </a:r>
            <a:r>
              <a:rPr lang="es-ES" dirty="0">
                <a:latin typeface="MV Boli" pitchFamily="2" charset="0"/>
                <a:cs typeface="MV Boli" pitchFamily="2" charset="0"/>
              </a:rPr>
              <a:t> El propio nombre es un nombre inapropiado, ya que la mayoría de los reproductores MP4 son incompatibles con el MPEG-4 </a:t>
            </a:r>
            <a:r>
              <a:rPr lang="es-ES" dirty="0" err="1">
                <a:latin typeface="MV Boli" pitchFamily="2" charset="0"/>
                <a:cs typeface="MV Boli" pitchFamily="2" charset="0"/>
              </a:rPr>
              <a:t>Part</a:t>
            </a:r>
            <a:r>
              <a:rPr lang="es-ES" dirty="0">
                <a:latin typeface="MV Boli" pitchFamily="2" charset="0"/>
                <a:cs typeface="MV Boli" pitchFamily="2" charset="0"/>
              </a:rPr>
              <a:t> 14 estándar o el formato contenedor .mp4. En cambio, el término simboliza su condición de sucesores de los reproductores de los Reproductor de audio </a:t>
            </a:r>
            <a:r>
              <a:rPr lang="es-ES" dirty="0" err="1">
                <a:latin typeface="MV Boli" pitchFamily="2" charset="0"/>
                <a:cs typeface="MV Boli" pitchFamily="2" charset="0"/>
              </a:rPr>
              <a:t>digital|reproductores</a:t>
            </a:r>
            <a:r>
              <a:rPr lang="es-ES" dirty="0">
                <a:latin typeface="MV Boli" pitchFamily="2" charset="0"/>
                <a:cs typeface="MV Boli" pitchFamily="2" charset="0"/>
              </a:rPr>
              <a:t> de MP3</a:t>
            </a:r>
          </a:p>
        </p:txBody>
      </p:sp>
      <p:pic>
        <p:nvPicPr>
          <p:cNvPr id="8194" name="Picture 2" descr="http://quebecsys.com/images/items/164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170" b="14197"/>
          <a:stretch/>
        </p:blipFill>
        <p:spPr bwMode="auto">
          <a:xfrm>
            <a:off x="4671970" y="1628800"/>
            <a:ext cx="3456384" cy="2095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505148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69</TotalTime>
  <Words>146</Words>
  <Application>Microsoft Office PowerPoint</Application>
  <PresentationFormat>Presentación en pantalla (4:3)</PresentationFormat>
  <Paragraphs>32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4" baseType="lpstr">
      <vt:lpstr>Austin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Windows 7 PoInT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Usuario2</dc:creator>
  <cp:lastModifiedBy>Usuario2</cp:lastModifiedBy>
  <cp:revision>7</cp:revision>
  <dcterms:created xsi:type="dcterms:W3CDTF">2013-02-12T21:24:49Z</dcterms:created>
  <dcterms:modified xsi:type="dcterms:W3CDTF">2013-02-13T01:50:22Z</dcterms:modified>
</cp:coreProperties>
</file>