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B49C4A-DC6D-4C83-9322-67719D1806D3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7CF7E6-C012-459B-8483-3C50D81345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egsa.com.ar/Dic/solaris.php" TargetMode="External"/><Relationship Id="rId3" Type="http://schemas.openxmlformats.org/officeDocument/2006/relationships/hyperlink" Target="http://www.alegsa.com.ar/Dic/version.php" TargetMode="External"/><Relationship Id="rId7" Type="http://schemas.openxmlformats.org/officeDocument/2006/relationships/hyperlink" Target="http://www.alegsa.com.ar/Dic/linux.php" TargetMode="External"/><Relationship Id="rId2" Type="http://schemas.openxmlformats.org/officeDocument/2006/relationships/hyperlink" Target="http://www.alegsa.com.ar/Dic/video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egsa.com.ar/Dic/macintosh.php" TargetMode="External"/><Relationship Id="rId5" Type="http://schemas.openxmlformats.org/officeDocument/2006/relationships/hyperlink" Target="http://www.alegsa.com.ar/Dic/windows.php" TargetMode="External"/><Relationship Id="rId10" Type="http://schemas.openxmlformats.org/officeDocument/2006/relationships/hyperlink" Target="http://www.alegsa.com.ar/Dic/realmedia.php" TargetMode="External"/><Relationship Id="rId4" Type="http://schemas.openxmlformats.org/officeDocument/2006/relationships/hyperlink" Target="http://www.alegsa.com.ar/Dic/plataforma.php" TargetMode="External"/><Relationship Id="rId9" Type="http://schemas.openxmlformats.org/officeDocument/2006/relationships/hyperlink" Target="http://www.alegsa.com.ar/Dic/realaudio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treaming" TargetMode="External"/><Relationship Id="rId2" Type="http://schemas.openxmlformats.org/officeDocument/2006/relationships/hyperlink" Target="http://es.wikipedia.org/wiki/DV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MPEG-2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Windows_Media_Player" TargetMode="External"/><Relationship Id="rId3" Type="http://schemas.openxmlformats.org/officeDocument/2006/relationships/hyperlink" Target="http://es.wikipedia.org/wiki/Microsoft" TargetMode="External"/><Relationship Id="rId7" Type="http://schemas.openxmlformats.org/officeDocument/2006/relationships/hyperlink" Target="http://es.wikipedia.org/wiki/MPlayer" TargetMode="External"/><Relationship Id="rId2" Type="http://schemas.openxmlformats.org/officeDocument/2006/relationships/hyperlink" Target="http://es.wikipedia.org/wiki/Algoritm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s_player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es.wikipedia.org/wiki/Windows_Media" TargetMode="External"/><Relationship Id="rId10" Type="http://schemas.openxmlformats.org/officeDocument/2006/relationships/hyperlink" Target="http://es.wikipedia.org/wiki/Macintosh" TargetMode="External"/><Relationship Id="rId4" Type="http://schemas.openxmlformats.org/officeDocument/2006/relationships/hyperlink" Target="http://es.wikipedia.org/wiki/Framework" TargetMode="External"/><Relationship Id="rId9" Type="http://schemas.openxmlformats.org/officeDocument/2006/relationships/hyperlink" Target="http://es.wikipedia.org/wiki/Window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AAC-LC&amp;action=edit&amp;redlink=1" TargetMode="External"/><Relationship Id="rId3" Type="http://schemas.openxmlformats.org/officeDocument/2006/relationships/hyperlink" Target="http://es.wikipedia.org/wiki/Tel%C3%A9fono_m%C3%B3vil" TargetMode="External"/><Relationship Id="rId7" Type="http://schemas.openxmlformats.org/officeDocument/2006/relationships/hyperlink" Target="http://es.wikipedia.org/w/index.php?title=AMR-NB&amp;action=edit&amp;redlink=1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H.263" TargetMode="External"/><Relationship Id="rId5" Type="http://schemas.openxmlformats.org/officeDocument/2006/relationships/hyperlink" Target="http://es.wikipedia.org/wiki/MPEG-4" TargetMode="External"/><Relationship Id="rId4" Type="http://schemas.openxmlformats.org/officeDocument/2006/relationships/hyperlink" Target="http://es.wikipedia.org/wiki/Quicktime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%C3%B3dec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Formato_de_almacenamiento" TargetMode="External"/><Relationship Id="rId3" Type="http://schemas.openxmlformats.org/officeDocument/2006/relationships/hyperlink" Target="http://es.wikipedia.org/wiki/DivX,_Inc." TargetMode="External"/><Relationship Id="rId7" Type="http://schemas.openxmlformats.org/officeDocument/2006/relationships/hyperlink" Target="http://es.wikipedia.org/wiki/V%C3%ADdeo" TargetMode="External"/><Relationship Id="rId2" Type="http://schemas.openxmlformats.org/officeDocument/2006/relationships/hyperlink" Target="http://es.wikipedia.org/wiki/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%C3%B3dec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es.wikipedia.org/wiki/Mac_OS" TargetMode="External"/><Relationship Id="rId10" Type="http://schemas.openxmlformats.org/officeDocument/2006/relationships/hyperlink" Target="http://es.wikipedia.org/wiki/MPEG-4_Parte_2" TargetMode="External"/><Relationship Id="rId4" Type="http://schemas.openxmlformats.org/officeDocument/2006/relationships/hyperlink" Target="http://es.wikipedia.org/wiki/Microsoft_Windows" TargetMode="External"/><Relationship Id="rId9" Type="http://schemas.openxmlformats.org/officeDocument/2006/relationships/hyperlink" Target="http://es.wikipedia.org/wiki/Compresi%C3%B3n_de_dato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PEG-4" TargetMode="External"/><Relationship Id="rId2" Type="http://schemas.openxmlformats.org/officeDocument/2006/relationships/hyperlink" Target="http://es.wikipedia.org/wiki/Apple_Compu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s.wikipedia.org/wiki/Softwar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ubt%C3%ADtulo" TargetMode="External"/><Relationship Id="rId2" Type="http://schemas.openxmlformats.org/officeDocument/2006/relationships/hyperlink" Target="http://es.wikipedia.org/wiki/Software_lib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Estereoscop%C3%AD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Organizaci%C3%B3n_Internacional_de_Normalizaci%C3%B3n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es.wikipedia.org/wiki/Grupo_de_trabaj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NTT" TargetMode="External"/><Relationship Id="rId5" Type="http://schemas.openxmlformats.org/officeDocument/2006/relationships/hyperlink" Target="http://es.wikipedia.org/wiki/Moving_Picture_Experts_Group" TargetMode="External"/><Relationship Id="rId4" Type="http://schemas.openxmlformats.org/officeDocument/2006/relationships/hyperlink" Target="http://es.wikipedia.org/wiki/Comisi%C3%B3n_Electrot%C3%A9cnica_Internaci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Berlin Sans FB" pitchFamily="34" charset="0"/>
              </a:rPr>
              <a:t>Escuela Normal de Educación Preescolar.</a:t>
            </a:r>
            <a:br>
              <a:rPr lang="es-ES" dirty="0" smtClean="0">
                <a:latin typeface="Berlin Sans FB" pitchFamily="34" charset="0"/>
              </a:rPr>
            </a:br>
            <a:r>
              <a:rPr lang="es-ES" dirty="0">
                <a:latin typeface="Berlin Sans FB" pitchFamily="34" charset="0"/>
              </a:rPr>
              <a:t/>
            </a:r>
            <a:br>
              <a:rPr lang="es-ES" dirty="0">
                <a:latin typeface="Berlin Sans FB" pitchFamily="34" charset="0"/>
              </a:rPr>
            </a:br>
            <a:r>
              <a:rPr lang="es-ES" dirty="0" smtClean="0">
                <a:latin typeface="Berlin Sans FB" pitchFamily="34" charset="0"/>
              </a:rPr>
              <a:t>Alumna: Rosaysela Márquez Hernández.</a:t>
            </a:r>
            <a:br>
              <a:rPr lang="es-ES" dirty="0" smtClean="0">
                <a:latin typeface="Berlin Sans FB" pitchFamily="34" charset="0"/>
              </a:rPr>
            </a:br>
            <a:r>
              <a:rPr lang="es-ES" dirty="0" smtClean="0">
                <a:latin typeface="Berlin Sans FB" pitchFamily="34" charset="0"/>
              </a:rPr>
              <a:t>#21.</a:t>
            </a:r>
            <a:br>
              <a:rPr lang="es-ES" dirty="0" smtClean="0">
                <a:latin typeface="Berlin Sans FB" pitchFamily="34" charset="0"/>
              </a:rPr>
            </a:br>
            <a:r>
              <a:rPr lang="es-ES" dirty="0" smtClean="0">
                <a:latin typeface="Berlin Sans FB" pitchFamily="34" charset="0"/>
              </a:rPr>
              <a:t>Profesor: Luis Enrique Contreras. 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RM.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000" dirty="0">
                <a:latin typeface="Berlin Sans FB" pitchFamily="34" charset="0"/>
              </a:rPr>
              <a:t>Formato de </a:t>
            </a:r>
            <a:r>
              <a:rPr lang="es-ES" sz="2000" dirty="0">
                <a:latin typeface="Berlin Sans FB" pitchFamily="34" charset="0"/>
                <a:hlinkClick r:id="rId2"/>
              </a:rPr>
              <a:t>video</a:t>
            </a:r>
            <a:r>
              <a:rPr lang="es-ES" sz="2000" dirty="0">
                <a:latin typeface="Berlin Sans FB" pitchFamily="34" charset="0"/>
              </a:rPr>
              <a:t> desarrollado por </a:t>
            </a:r>
            <a:r>
              <a:rPr lang="es-ES" sz="2000" dirty="0" err="1">
                <a:latin typeface="Berlin Sans FB" pitchFamily="34" charset="0"/>
              </a:rPr>
              <a:t>RealNetworks</a:t>
            </a:r>
            <a:r>
              <a:rPr lang="es-ES" sz="2000" dirty="0">
                <a:latin typeface="Berlin Sans FB" pitchFamily="34" charset="0"/>
              </a:rPr>
              <a:t>. Su primera </a:t>
            </a:r>
            <a:r>
              <a:rPr lang="es-ES" sz="2000" dirty="0">
                <a:latin typeface="Berlin Sans FB" pitchFamily="34" charset="0"/>
                <a:hlinkClick r:id="rId3"/>
              </a:rPr>
              <a:t>versión</a:t>
            </a:r>
            <a:r>
              <a:rPr lang="es-ES" sz="2000" dirty="0">
                <a:latin typeface="Berlin Sans FB" pitchFamily="34" charset="0"/>
              </a:rPr>
              <a:t> salió en 1997 y actualmente está en la versión 10 (</a:t>
            </a:r>
            <a:r>
              <a:rPr lang="es-ES" sz="2000" dirty="0" err="1">
                <a:latin typeface="Berlin Sans FB" pitchFamily="34" charset="0"/>
              </a:rPr>
              <a:t>aoñ</a:t>
            </a:r>
            <a:r>
              <a:rPr lang="es-ES" sz="2000" dirty="0">
                <a:latin typeface="Berlin Sans FB" pitchFamily="34" charset="0"/>
              </a:rPr>
              <a:t> 2006). </a:t>
            </a:r>
            <a:r>
              <a:rPr lang="es-ES" sz="2000" dirty="0" err="1">
                <a:latin typeface="Berlin Sans FB" pitchFamily="34" charset="0"/>
              </a:rPr>
              <a:t>Realvideo</a:t>
            </a:r>
            <a:r>
              <a:rPr lang="es-ES" sz="2000" dirty="0">
                <a:latin typeface="Berlin Sans FB" pitchFamily="34" charset="0"/>
              </a:rPr>
              <a:t> es soportado por la mayoría de las </a:t>
            </a:r>
            <a:r>
              <a:rPr lang="es-ES" sz="2000" dirty="0">
                <a:latin typeface="Berlin Sans FB" pitchFamily="34" charset="0"/>
                <a:hlinkClick r:id="rId4"/>
              </a:rPr>
              <a:t>plataformas</a:t>
            </a:r>
            <a:r>
              <a:rPr lang="es-ES" sz="2000" dirty="0">
                <a:latin typeface="Berlin Sans FB" pitchFamily="34" charset="0"/>
              </a:rPr>
              <a:t> como </a:t>
            </a:r>
            <a:r>
              <a:rPr lang="es-ES" sz="2000" dirty="0" err="1">
                <a:latin typeface="Berlin Sans FB" pitchFamily="34" charset="0"/>
                <a:hlinkClick r:id="rId5"/>
              </a:rPr>
              <a:t>Windows</a:t>
            </a:r>
            <a:r>
              <a:rPr lang="es-ES" sz="2000" dirty="0" err="1">
                <a:latin typeface="Berlin Sans FB" pitchFamily="34" charset="0"/>
              </a:rPr>
              <a:t>,</a:t>
            </a:r>
            <a:r>
              <a:rPr lang="es-ES" sz="2000" dirty="0" err="1">
                <a:latin typeface="Berlin Sans FB" pitchFamily="34" charset="0"/>
                <a:hlinkClick r:id="rId6"/>
              </a:rPr>
              <a:t>Macintosh</a:t>
            </a:r>
            <a:r>
              <a:rPr lang="es-ES" sz="2000" dirty="0">
                <a:latin typeface="Berlin Sans FB" pitchFamily="34" charset="0"/>
              </a:rPr>
              <a:t>, </a:t>
            </a:r>
            <a:r>
              <a:rPr lang="es-ES" sz="2000" dirty="0">
                <a:latin typeface="Berlin Sans FB" pitchFamily="34" charset="0"/>
                <a:hlinkClick r:id="rId7"/>
              </a:rPr>
              <a:t>Linux</a:t>
            </a:r>
            <a:r>
              <a:rPr lang="es-ES" sz="2000" dirty="0">
                <a:latin typeface="Berlin Sans FB" pitchFamily="34" charset="0"/>
              </a:rPr>
              <a:t>, </a:t>
            </a:r>
            <a:r>
              <a:rPr lang="es-ES" sz="2000" dirty="0" err="1">
                <a:latin typeface="Berlin Sans FB" pitchFamily="34" charset="0"/>
                <a:hlinkClick r:id="rId8"/>
              </a:rPr>
              <a:t>Solaris</a:t>
            </a:r>
            <a:r>
              <a:rPr lang="es-ES" sz="2000" dirty="0">
                <a:latin typeface="Berlin Sans FB" pitchFamily="34" charset="0"/>
              </a:rPr>
              <a:t> y muchos teléfonos celulares.</a:t>
            </a:r>
            <a:r>
              <a:rPr lang="es-ES" sz="2000" dirty="0" smtClean="0">
                <a:latin typeface="Berlin Sans FB" pitchFamily="34" charset="0"/>
              </a:rPr>
              <a:t/>
            </a:r>
            <a:br>
              <a:rPr lang="es-ES" sz="2000" dirty="0" smtClean="0">
                <a:latin typeface="Berlin Sans FB" pitchFamily="34" charset="0"/>
              </a:rPr>
            </a:br>
            <a:r>
              <a:rPr lang="es-ES" sz="2000" dirty="0" smtClean="0">
                <a:latin typeface="Berlin Sans FB" pitchFamily="34" charset="0"/>
              </a:rPr>
              <a:t/>
            </a:r>
            <a:br>
              <a:rPr lang="es-ES" sz="2000" dirty="0" smtClean="0">
                <a:latin typeface="Berlin Sans FB" pitchFamily="34" charset="0"/>
              </a:rPr>
            </a:br>
            <a:r>
              <a:rPr lang="es-ES" sz="2000" dirty="0" err="1">
                <a:latin typeface="Berlin Sans FB" pitchFamily="34" charset="0"/>
              </a:rPr>
              <a:t>RealVideo</a:t>
            </a:r>
            <a:r>
              <a:rPr lang="es-ES" sz="2000" dirty="0">
                <a:latin typeface="Berlin Sans FB" pitchFamily="34" charset="0"/>
              </a:rPr>
              <a:t> está generalmente emparejado con el </a:t>
            </a:r>
            <a:r>
              <a:rPr lang="es-ES" sz="2000" dirty="0" err="1">
                <a:latin typeface="Berlin Sans FB" pitchFamily="34" charset="0"/>
                <a:hlinkClick r:id="rId9"/>
              </a:rPr>
              <a:t>RealAudio</a:t>
            </a:r>
            <a:r>
              <a:rPr lang="es-ES" sz="2000" dirty="0">
                <a:latin typeface="Berlin Sans FB" pitchFamily="34" charset="0"/>
              </a:rPr>
              <a:t> y empaquetado en un </a:t>
            </a:r>
            <a:r>
              <a:rPr lang="es-ES" sz="2000" dirty="0" err="1">
                <a:latin typeface="Berlin Sans FB" pitchFamily="34" charset="0"/>
                <a:hlinkClick r:id="rId10"/>
              </a:rPr>
              <a:t>RealMedia</a:t>
            </a:r>
            <a:r>
              <a:rPr lang="es-ES" sz="2000" dirty="0">
                <a:latin typeface="Berlin Sans FB" pitchFamily="34" charset="0"/>
              </a:rPr>
              <a:t> (de extensión .</a:t>
            </a:r>
            <a:r>
              <a:rPr lang="es-ES" sz="2000" dirty="0" err="1">
                <a:latin typeface="Berlin Sans FB" pitchFamily="34" charset="0"/>
              </a:rPr>
              <a:t>rm</a:t>
            </a:r>
            <a:r>
              <a:rPr lang="es-ES" sz="2000" dirty="0">
                <a:latin typeface="Berlin Sans FB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VOB.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400" b="1" dirty="0">
                <a:latin typeface="Berlin Sans FB" pitchFamily="34" charset="0"/>
              </a:rPr>
              <a:t>VOB</a:t>
            </a:r>
            <a:r>
              <a:rPr lang="es-ES" sz="2400" dirty="0">
                <a:latin typeface="Berlin Sans FB" pitchFamily="34" charset="0"/>
              </a:rPr>
              <a:t> (DVD-Video </a:t>
            </a:r>
            <a:r>
              <a:rPr lang="es-ES" sz="2400" dirty="0" err="1">
                <a:latin typeface="Berlin Sans FB" pitchFamily="34" charset="0"/>
              </a:rPr>
              <a:t>Object</a:t>
            </a:r>
            <a:r>
              <a:rPr lang="es-ES" sz="2400" dirty="0">
                <a:latin typeface="Berlin Sans FB" pitchFamily="34" charset="0"/>
              </a:rPr>
              <a:t> o </a:t>
            </a:r>
            <a:r>
              <a:rPr lang="es-ES" sz="2400" dirty="0" err="1">
                <a:latin typeface="Berlin Sans FB" pitchFamily="34" charset="0"/>
              </a:rPr>
              <a:t>Versioned</a:t>
            </a:r>
            <a:r>
              <a:rPr lang="es-ES" sz="2400" dirty="0">
                <a:latin typeface="Berlin Sans FB" pitchFamily="34" charset="0"/>
              </a:rPr>
              <a:t> </a:t>
            </a:r>
            <a:r>
              <a:rPr lang="es-ES" sz="2400" dirty="0" err="1">
                <a:latin typeface="Berlin Sans FB" pitchFamily="34" charset="0"/>
              </a:rPr>
              <a:t>Object</a:t>
            </a:r>
            <a:r>
              <a:rPr lang="es-ES" sz="2400" dirty="0">
                <a:latin typeface="Berlin Sans FB" pitchFamily="34" charset="0"/>
              </a:rPr>
              <a:t> Base) es un tipo de fichero contenido en los </a:t>
            </a:r>
            <a:r>
              <a:rPr lang="es-ES" sz="2400" dirty="0">
                <a:latin typeface="Berlin Sans FB" pitchFamily="34" charset="0"/>
                <a:hlinkClick r:id="rId2" tooltip="DVD"/>
              </a:rPr>
              <a:t>DVD-Video</a:t>
            </a:r>
            <a:r>
              <a:rPr lang="es-ES" sz="2400" dirty="0">
                <a:latin typeface="Berlin Sans FB" pitchFamily="34" charset="0"/>
              </a:rPr>
              <a:t>. Incluye el video, audio, subtítulos y menús en forma de </a:t>
            </a:r>
            <a:r>
              <a:rPr lang="es-ES" sz="2400" i="1" dirty="0" err="1">
                <a:latin typeface="Berlin Sans FB" pitchFamily="34" charset="0"/>
                <a:hlinkClick r:id="rId3" tooltip="Streaming"/>
              </a:rPr>
              <a:t>stream</a:t>
            </a:r>
            <a:r>
              <a:rPr lang="es-ES" sz="2400" dirty="0">
                <a:latin typeface="Berlin Sans FB" pitchFamily="34" charset="0"/>
              </a:rPr>
              <a:t>.</a:t>
            </a:r>
          </a:p>
          <a:p>
            <a:pPr algn="just">
              <a:buNone/>
            </a:pPr>
            <a:r>
              <a:rPr lang="es-ES" sz="2400" dirty="0">
                <a:latin typeface="Berlin Sans FB" pitchFamily="34" charset="0"/>
              </a:rPr>
              <a:t>Los ficheros VOB están codificados normalmente siguiendo el estándar </a:t>
            </a:r>
            <a:r>
              <a:rPr lang="es-ES" sz="2400" dirty="0">
                <a:latin typeface="Berlin Sans FB" pitchFamily="34" charset="0"/>
                <a:hlinkClick r:id="rId4" tooltip="MPEG-2"/>
              </a:rPr>
              <a:t>MPEG-2</a:t>
            </a:r>
            <a:r>
              <a:rPr lang="es-ES" sz="2400" dirty="0">
                <a:latin typeface="Berlin Sans FB" pitchFamily="34" charset="0"/>
              </a:rPr>
              <a:t>. Si cambiamos la extensión de .</a:t>
            </a:r>
            <a:r>
              <a:rPr lang="es-ES" sz="2400" dirty="0" err="1">
                <a:latin typeface="Berlin Sans FB" pitchFamily="34" charset="0"/>
              </a:rPr>
              <a:t>vob</a:t>
            </a:r>
            <a:r>
              <a:rPr lang="es-ES" sz="2400" dirty="0">
                <a:latin typeface="Berlin Sans FB" pitchFamily="34" charset="0"/>
              </a:rPr>
              <a:t> a .</a:t>
            </a:r>
            <a:r>
              <a:rPr lang="es-ES" sz="2400" dirty="0" err="1">
                <a:latin typeface="Berlin Sans FB" pitchFamily="34" charset="0"/>
              </a:rPr>
              <a:t>mpg</a:t>
            </a:r>
            <a:r>
              <a:rPr lang="es-ES" sz="2400" dirty="0">
                <a:latin typeface="Berlin Sans FB" pitchFamily="34" charset="0"/>
              </a:rPr>
              <a:t> o .</a:t>
            </a:r>
            <a:r>
              <a:rPr lang="es-ES" sz="2400" dirty="0" err="1">
                <a:latin typeface="Berlin Sans FB" pitchFamily="34" charset="0"/>
              </a:rPr>
              <a:t>mpeg</a:t>
            </a:r>
            <a:r>
              <a:rPr lang="es-ES" sz="2400" dirty="0">
                <a:latin typeface="Berlin Sans FB" pitchFamily="34" charset="0"/>
              </a:rPr>
              <a:t>, el fichero es legible y continúa teniendo toda la información, aunque algunos visualizadores no soportan las pistas de subtítulos.</a:t>
            </a:r>
          </a:p>
          <a:p>
            <a:pPr algn="just">
              <a:buNone/>
            </a:pPr>
            <a:endParaRPr lang="es-ES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WMV.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1800" b="1" dirty="0">
                <a:latin typeface="Berlin Sans FB" pitchFamily="34" charset="0"/>
              </a:rPr>
              <a:t>Windows Media Video</a:t>
            </a:r>
            <a:r>
              <a:rPr lang="es-ES" sz="1800" dirty="0">
                <a:latin typeface="Berlin Sans FB" pitchFamily="34" charset="0"/>
              </a:rPr>
              <a:t> (</a:t>
            </a:r>
            <a:r>
              <a:rPr lang="es-ES" sz="1800" b="1" dirty="0">
                <a:latin typeface="Berlin Sans FB" pitchFamily="34" charset="0"/>
              </a:rPr>
              <a:t>WMV</a:t>
            </a:r>
            <a:r>
              <a:rPr lang="es-ES" sz="1800" dirty="0">
                <a:latin typeface="Berlin Sans FB" pitchFamily="34" charset="0"/>
              </a:rPr>
              <a:t>) es un nombre genérico que se da al conjunto </a:t>
            </a:r>
            <a:r>
              <a:rPr lang="es-ES" sz="1800" dirty="0" err="1">
                <a:latin typeface="Berlin Sans FB" pitchFamily="34" charset="0"/>
              </a:rPr>
              <a:t>de</a:t>
            </a:r>
            <a:r>
              <a:rPr lang="es-ES" sz="1800" dirty="0" err="1">
                <a:latin typeface="Berlin Sans FB" pitchFamily="34" charset="0"/>
                <a:hlinkClick r:id="rId2" tooltip="Algoritmo"/>
              </a:rPr>
              <a:t>algoritmos</a:t>
            </a:r>
            <a:r>
              <a:rPr lang="es-ES" sz="1800" dirty="0">
                <a:latin typeface="Berlin Sans FB" pitchFamily="34" charset="0"/>
              </a:rPr>
              <a:t> de compresión ubicados en el set propietario de tecnologías de vídeo desarrolladas por </a:t>
            </a:r>
            <a:r>
              <a:rPr lang="es-ES" sz="1800" dirty="0">
                <a:latin typeface="Berlin Sans FB" pitchFamily="34" charset="0"/>
                <a:hlinkClick r:id="rId3" tooltip="Microsoft"/>
              </a:rPr>
              <a:t>Microsoft</a:t>
            </a:r>
            <a:r>
              <a:rPr lang="es-ES" sz="1800" dirty="0">
                <a:latin typeface="Berlin Sans FB" pitchFamily="34" charset="0"/>
              </a:rPr>
              <a:t>, que forma parte del </a:t>
            </a:r>
            <a:r>
              <a:rPr lang="es-ES" sz="1800" dirty="0" err="1">
                <a:latin typeface="Berlin Sans FB" pitchFamily="34" charset="0"/>
                <a:hlinkClick r:id="rId4" tooltip="Framework"/>
              </a:rPr>
              <a:t>framework</a:t>
            </a:r>
            <a:r>
              <a:rPr lang="es-ES" sz="1800" dirty="0">
                <a:latin typeface="Berlin Sans FB" pitchFamily="34" charset="0"/>
              </a:rPr>
              <a:t> </a:t>
            </a:r>
            <a:r>
              <a:rPr lang="es-ES" sz="1800" dirty="0">
                <a:latin typeface="Berlin Sans FB" pitchFamily="34" charset="0"/>
                <a:hlinkClick r:id="rId5" tooltip="Windows Media"/>
              </a:rPr>
              <a:t>Windows Media</a:t>
            </a:r>
            <a:r>
              <a:rPr lang="es-ES" sz="1800" dirty="0" smtClean="0">
                <a:latin typeface="Berlin Sans FB" pitchFamily="34" charset="0"/>
              </a:rPr>
              <a:t>.</a:t>
            </a:r>
          </a:p>
          <a:p>
            <a:pPr algn="just">
              <a:buNone/>
            </a:pPr>
            <a:r>
              <a:rPr lang="es-ES" sz="1800" dirty="0">
                <a:latin typeface="Berlin Sans FB" pitchFamily="34" charset="0"/>
              </a:rPr>
              <a:t>El formato WMV es reproducido por una amplia gama de reproductores, </a:t>
            </a:r>
            <a:r>
              <a:rPr lang="es-ES" sz="1800" dirty="0" err="1">
                <a:latin typeface="Berlin Sans FB" pitchFamily="34" charset="0"/>
              </a:rPr>
              <a:t>como</a:t>
            </a:r>
            <a:r>
              <a:rPr lang="es-ES" sz="1800" dirty="0" err="1">
                <a:latin typeface="Berlin Sans FB" pitchFamily="34" charset="0"/>
                <a:hlinkClick r:id="rId6" tooltip="Bs player"/>
              </a:rPr>
              <a:t>BS.Player</a:t>
            </a:r>
            <a:r>
              <a:rPr lang="es-ES" sz="1800" dirty="0">
                <a:latin typeface="Berlin Sans FB" pitchFamily="34" charset="0"/>
              </a:rPr>
              <a:t>, </a:t>
            </a:r>
            <a:r>
              <a:rPr lang="es-ES" sz="1800" dirty="0" err="1">
                <a:latin typeface="Berlin Sans FB" pitchFamily="34" charset="0"/>
                <a:hlinkClick r:id="rId7" tooltip="MPlayer"/>
              </a:rPr>
              <a:t>MPlayer</a:t>
            </a:r>
            <a:r>
              <a:rPr lang="es-ES" sz="1800" dirty="0">
                <a:latin typeface="Berlin Sans FB" pitchFamily="34" charset="0"/>
              </a:rPr>
              <a:t> o </a:t>
            </a:r>
            <a:r>
              <a:rPr lang="es-ES" sz="1800" dirty="0">
                <a:latin typeface="Berlin Sans FB" pitchFamily="34" charset="0"/>
                <a:hlinkClick r:id="rId8" tooltip="Windows Media Player"/>
              </a:rPr>
              <a:t>Windows Media Player</a:t>
            </a:r>
            <a:r>
              <a:rPr lang="es-ES" sz="1800" dirty="0">
                <a:latin typeface="Berlin Sans FB" pitchFamily="34" charset="0"/>
              </a:rPr>
              <a:t>, el último sólo disponible en </a:t>
            </a:r>
            <a:r>
              <a:rPr lang="es-ES" sz="1800" dirty="0" err="1">
                <a:latin typeface="Berlin Sans FB" pitchFamily="34" charset="0"/>
              </a:rPr>
              <a:t>plataformas</a:t>
            </a:r>
            <a:r>
              <a:rPr lang="es-ES" sz="1800" dirty="0" err="1">
                <a:latin typeface="Berlin Sans FB" pitchFamily="34" charset="0"/>
                <a:hlinkClick r:id="rId9" tooltip="Windows"/>
              </a:rPr>
              <a:t>Windows</a:t>
            </a:r>
            <a:r>
              <a:rPr lang="es-ES" sz="1800" dirty="0">
                <a:latin typeface="Berlin Sans FB" pitchFamily="34" charset="0"/>
              </a:rPr>
              <a:t> y </a:t>
            </a:r>
            <a:r>
              <a:rPr lang="es-ES" sz="1800" dirty="0">
                <a:latin typeface="Berlin Sans FB" pitchFamily="34" charset="0"/>
                <a:hlinkClick r:id="rId10" tooltip="Macintosh"/>
              </a:rPr>
              <a:t>Macintosh</a:t>
            </a:r>
            <a:endParaRPr lang="es-ES" sz="1800" dirty="0">
              <a:latin typeface="Berlin Sans FB" pitchFamily="34" charset="0"/>
            </a:endParaRPr>
          </a:p>
        </p:txBody>
      </p:sp>
      <p:pic>
        <p:nvPicPr>
          <p:cNvPr id="4" name="3 Imagen" descr="compu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71802" y="3786190"/>
            <a:ext cx="3429024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Berlin Sans FB" pitchFamily="34" charset="0"/>
              </a:rPr>
              <a:t>3GP.</a:t>
            </a:r>
            <a:endParaRPr lang="es-ES" sz="5400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2800" dirty="0"/>
              <a:t> </a:t>
            </a:r>
            <a:r>
              <a:rPr lang="es-ES" sz="1800" dirty="0" smtClean="0">
                <a:latin typeface="Berlin Sans FB" pitchFamily="34" charset="0"/>
              </a:rPr>
              <a:t>Es </a:t>
            </a:r>
            <a:r>
              <a:rPr lang="es-ES" sz="1800" dirty="0">
                <a:latin typeface="Berlin Sans FB" pitchFamily="34" charset="0"/>
              </a:rPr>
              <a:t>un </a:t>
            </a:r>
            <a:r>
              <a:rPr lang="es-ES" sz="1800" dirty="0">
                <a:latin typeface="Berlin Sans FB" pitchFamily="34" charset="0"/>
                <a:hlinkClick r:id="rId2" tooltip="Formato contenedor"/>
              </a:rPr>
              <a:t>formato contenedor</a:t>
            </a:r>
            <a:r>
              <a:rPr lang="es-ES" sz="1800" dirty="0">
                <a:latin typeface="Berlin Sans FB" pitchFamily="34" charset="0"/>
              </a:rPr>
              <a:t> usado por </a:t>
            </a:r>
            <a:r>
              <a:rPr lang="es-ES" sz="1800" dirty="0">
                <a:latin typeface="Berlin Sans FB" pitchFamily="34" charset="0"/>
                <a:hlinkClick r:id="rId3" tooltip="Teléfono móvil"/>
              </a:rPr>
              <a:t>teléfonos móviles</a:t>
            </a:r>
            <a:r>
              <a:rPr lang="es-ES" sz="1800" dirty="0">
                <a:latin typeface="Berlin Sans FB" pitchFamily="34" charset="0"/>
              </a:rPr>
              <a:t> para almacenar información de medios múltiples (audio y video). Este formato de archivo, creado por 3GPP (3rd </a:t>
            </a:r>
            <a:r>
              <a:rPr lang="es-ES" sz="1800" dirty="0" err="1">
                <a:latin typeface="Berlin Sans FB" pitchFamily="34" charset="0"/>
              </a:rPr>
              <a:t>Generation</a:t>
            </a:r>
            <a:r>
              <a:rPr lang="es-ES" sz="1800" dirty="0">
                <a:latin typeface="Berlin Sans FB" pitchFamily="34" charset="0"/>
              </a:rPr>
              <a:t> </a:t>
            </a:r>
            <a:r>
              <a:rPr lang="es-ES" sz="1800" dirty="0" err="1">
                <a:latin typeface="Berlin Sans FB" pitchFamily="34" charset="0"/>
              </a:rPr>
              <a:t>Partnership</a:t>
            </a:r>
            <a:r>
              <a:rPr lang="es-ES" sz="1800" dirty="0">
                <a:latin typeface="Berlin Sans FB" pitchFamily="34" charset="0"/>
              </a:rPr>
              <a:t> Project), es una versión simplificada del "ISO 14496-1 Media </a:t>
            </a:r>
            <a:r>
              <a:rPr lang="es-ES" sz="1800" dirty="0" err="1">
                <a:latin typeface="Berlin Sans FB" pitchFamily="34" charset="0"/>
              </a:rPr>
              <a:t>Format</a:t>
            </a:r>
            <a:r>
              <a:rPr lang="es-ES" sz="1800" dirty="0">
                <a:latin typeface="Berlin Sans FB" pitchFamily="34" charset="0"/>
              </a:rPr>
              <a:t>", que es similar al formato de </a:t>
            </a:r>
            <a:r>
              <a:rPr lang="es-ES" sz="1800" dirty="0" err="1">
                <a:latin typeface="Berlin Sans FB" pitchFamily="34" charset="0"/>
                <a:hlinkClick r:id="rId4" tooltip="Quicktime"/>
              </a:rPr>
              <a:t>Quicktime</a:t>
            </a:r>
            <a:r>
              <a:rPr lang="es-ES" sz="1800" dirty="0">
                <a:latin typeface="Berlin Sans FB" pitchFamily="34" charset="0"/>
              </a:rPr>
              <a:t>. 3GP guarda video como </a:t>
            </a:r>
            <a:r>
              <a:rPr lang="es-ES" sz="1800" dirty="0">
                <a:latin typeface="Berlin Sans FB" pitchFamily="34" charset="0"/>
                <a:hlinkClick r:id="rId5" tooltip="MPEG-4"/>
              </a:rPr>
              <a:t>MPEG-4</a:t>
            </a:r>
            <a:r>
              <a:rPr lang="es-ES" sz="1800" dirty="0">
                <a:latin typeface="Berlin Sans FB" pitchFamily="34" charset="0"/>
              </a:rPr>
              <a:t> o </a:t>
            </a:r>
            <a:r>
              <a:rPr lang="es-ES" sz="1800" dirty="0">
                <a:latin typeface="Berlin Sans FB" pitchFamily="34" charset="0"/>
                <a:hlinkClick r:id="rId6" tooltip="H.263"/>
              </a:rPr>
              <a:t>H.263</a:t>
            </a:r>
            <a:r>
              <a:rPr lang="es-ES" sz="1800" dirty="0">
                <a:latin typeface="Berlin Sans FB" pitchFamily="34" charset="0"/>
              </a:rPr>
              <a:t>. El audio es almacenado en los formatos </a:t>
            </a:r>
            <a:r>
              <a:rPr lang="es-ES" sz="1800" dirty="0">
                <a:latin typeface="Berlin Sans FB" pitchFamily="34" charset="0"/>
                <a:hlinkClick r:id="rId7" tooltip="AMR-NB (aún no redactado)"/>
              </a:rPr>
              <a:t>AMR-NB</a:t>
            </a:r>
            <a:r>
              <a:rPr lang="es-ES" sz="1800" dirty="0">
                <a:latin typeface="Berlin Sans FB" pitchFamily="34" charset="0"/>
              </a:rPr>
              <a:t> </a:t>
            </a:r>
            <a:r>
              <a:rPr lang="es-ES" sz="1800" dirty="0" err="1">
                <a:latin typeface="Berlin Sans FB" pitchFamily="34" charset="0"/>
              </a:rPr>
              <a:t>o</a:t>
            </a:r>
            <a:r>
              <a:rPr lang="es-ES" sz="1800" dirty="0" err="1">
                <a:latin typeface="Berlin Sans FB" pitchFamily="34" charset="0"/>
                <a:hlinkClick r:id="rId8" tooltip="AAC-LC (aún no redactado)"/>
              </a:rPr>
              <a:t>AAC</a:t>
            </a:r>
            <a:r>
              <a:rPr lang="es-ES" sz="1800" dirty="0">
                <a:latin typeface="Berlin Sans FB" pitchFamily="34" charset="0"/>
                <a:hlinkClick r:id="rId8" tooltip="AAC-LC (aún no redactado)"/>
              </a:rPr>
              <a:t>-LC</a:t>
            </a:r>
            <a:r>
              <a:rPr lang="es-ES" sz="1800" dirty="0" smtClean="0">
                <a:latin typeface="Berlin Sans FB" pitchFamily="34" charset="0"/>
              </a:rPr>
              <a:t>.</a:t>
            </a:r>
          </a:p>
          <a:p>
            <a:pPr algn="just">
              <a:buNone/>
            </a:pPr>
            <a:r>
              <a:rPr lang="es-ES" sz="1800" dirty="0" smtClean="0">
                <a:latin typeface="Berlin Sans FB" pitchFamily="34" charset="0"/>
              </a:rPr>
              <a:t>Este formato se pude reproducir desde los siguientes reproductores:</a:t>
            </a:r>
          </a:p>
          <a:p>
            <a:pPr algn="just">
              <a:buNone/>
            </a:pPr>
            <a:r>
              <a:rPr lang="es-ES" sz="1800" dirty="0" smtClean="0">
                <a:latin typeface="Berlin Sans FB" pitchFamily="34" charset="0"/>
              </a:rPr>
              <a:t>VLC  media player y Windows media player.</a:t>
            </a:r>
          </a:p>
          <a:p>
            <a:pPr algn="just">
              <a:buNone/>
            </a:pPr>
            <a:endParaRPr lang="es-ES" sz="1800" dirty="0">
              <a:latin typeface="Berlin Sans FB" pitchFamily="34" charset="0"/>
            </a:endParaRPr>
          </a:p>
        </p:txBody>
      </p:sp>
      <p:pic>
        <p:nvPicPr>
          <p:cNvPr id="121858" name="Picture 2" descr="https://encrypted-tbn2.gstatic.com/images?q=tbn:ANd9GcR6ngeUbJOuoXmHt8VJC_dwIDQM68BP7Lh8t84xWdXLr184I5w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72132" y="4214818"/>
            <a:ext cx="1928826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7"/>
            <a:ext cx="7772400" cy="1500199"/>
          </a:xfrm>
        </p:spPr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AVI.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4000528"/>
          </a:xfrm>
        </p:spPr>
        <p:txBody>
          <a:bodyPr>
            <a:normAutofit/>
          </a:bodyPr>
          <a:lstStyle/>
          <a:p>
            <a:pPr algn="l"/>
            <a:r>
              <a:rPr lang="es-ES" dirty="0"/>
              <a:t> </a:t>
            </a:r>
            <a:r>
              <a:rPr lang="es-ES" sz="2800" dirty="0" smtClean="0">
                <a:solidFill>
                  <a:schemeClr val="tx1"/>
                </a:solidFill>
                <a:latin typeface="Berlin Sans FB" pitchFamily="34" charset="0"/>
              </a:rPr>
              <a:t>Almacena</a:t>
            </a:r>
            <a:r>
              <a:rPr lang="es-ES" sz="2800" dirty="0">
                <a:solidFill>
                  <a:schemeClr val="tx1"/>
                </a:solidFill>
                <a:latin typeface="Berlin Sans FB" pitchFamily="34" charset="0"/>
              </a:rPr>
              <a:t> </a:t>
            </a:r>
            <a:r>
              <a:rPr lang="es-ES" sz="2800" i="1" dirty="0">
                <a:solidFill>
                  <a:schemeClr val="tx1"/>
                </a:solidFill>
                <a:latin typeface="Berlin Sans FB" pitchFamily="34" charset="0"/>
              </a:rPr>
              <a:t>simultáneamente</a:t>
            </a:r>
            <a:r>
              <a:rPr lang="es-ES" sz="2800" dirty="0">
                <a:solidFill>
                  <a:schemeClr val="tx1"/>
                </a:solidFill>
                <a:latin typeface="Berlin Sans FB" pitchFamily="34" charset="0"/>
              </a:rPr>
              <a:t> un flujo de datos de video y varios flujos de audio. El formato concreto de estos flujos no es objeto del formato AVI y es interpretado por un programa externo denominado </a:t>
            </a:r>
            <a:r>
              <a:rPr lang="es-ES" sz="2800" dirty="0">
                <a:solidFill>
                  <a:schemeClr val="tx1"/>
                </a:solidFill>
                <a:latin typeface="Berlin Sans FB" pitchFamily="34" charset="0"/>
                <a:hlinkClick r:id="rId2" tooltip="Códec"/>
              </a:rPr>
              <a:t>códec</a:t>
            </a:r>
            <a:r>
              <a:rPr lang="es-ES" sz="2800" dirty="0">
                <a:solidFill>
                  <a:schemeClr val="tx1"/>
                </a:solidFill>
                <a:latin typeface="Berlin Sans FB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DIVX.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800" dirty="0"/>
              <a:t> </a:t>
            </a:r>
            <a:r>
              <a:rPr lang="es-ES" sz="2400" dirty="0" smtClean="0"/>
              <a:t>Se </a:t>
            </a:r>
            <a:r>
              <a:rPr lang="es-ES" sz="2400" dirty="0"/>
              <a:t>refiere a un conjunto de productos de </a:t>
            </a:r>
            <a:r>
              <a:rPr lang="es-ES" sz="2400" dirty="0">
                <a:hlinkClick r:id="rId2" tooltip="Software"/>
              </a:rPr>
              <a:t>software</a:t>
            </a:r>
            <a:r>
              <a:rPr lang="es-ES" sz="2400" dirty="0"/>
              <a:t> desarrollados por </a:t>
            </a:r>
            <a:r>
              <a:rPr lang="es-ES" sz="2400" dirty="0" err="1">
                <a:hlinkClick r:id="rId3" tooltip="DivX, Inc."/>
              </a:rPr>
              <a:t>DivX</a:t>
            </a:r>
            <a:r>
              <a:rPr lang="es-ES" sz="2400" dirty="0">
                <a:hlinkClick r:id="rId3" tooltip="DivX, Inc."/>
              </a:rPr>
              <a:t>, Inc.</a:t>
            </a:r>
            <a:r>
              <a:rPr lang="es-ES" sz="2400" dirty="0"/>
              <a:t> para los sistemas operativos </a:t>
            </a:r>
            <a:r>
              <a:rPr lang="es-ES" sz="2400" dirty="0">
                <a:hlinkClick r:id="rId4" tooltip="Microsoft Windows"/>
              </a:rPr>
              <a:t>Windows</a:t>
            </a:r>
            <a:r>
              <a:rPr lang="es-ES" sz="2400" dirty="0"/>
              <a:t> y </a:t>
            </a:r>
            <a:r>
              <a:rPr lang="es-ES" sz="2400" dirty="0">
                <a:hlinkClick r:id="rId5" tooltip="Mac OS"/>
              </a:rPr>
              <a:t>Mac OS</a:t>
            </a:r>
            <a:r>
              <a:rPr lang="es-ES" sz="2400" dirty="0"/>
              <a:t>, el más representativo es el </a:t>
            </a:r>
            <a:r>
              <a:rPr lang="es-ES" sz="2400" dirty="0">
                <a:hlinkClick r:id="rId6" tooltip="Códec"/>
              </a:rPr>
              <a:t>códec</a:t>
            </a:r>
            <a:r>
              <a:rPr lang="es-ES" sz="2400" dirty="0"/>
              <a:t> por lo que la mayoría de las personas se refieren a éste cuando hablan de </a:t>
            </a:r>
            <a:r>
              <a:rPr lang="es-ES" sz="2400" dirty="0" err="1"/>
              <a:t>DivX</a:t>
            </a:r>
            <a:r>
              <a:rPr lang="es-ES" sz="2400" dirty="0"/>
              <a:t>. Inicialmente era sólo un </a:t>
            </a:r>
            <a:r>
              <a:rPr lang="es-ES" sz="2400" dirty="0">
                <a:hlinkClick r:id="rId6" tooltip="Códec"/>
              </a:rPr>
              <a:t>códec</a:t>
            </a:r>
            <a:r>
              <a:rPr lang="es-ES" sz="2400" dirty="0"/>
              <a:t> de </a:t>
            </a:r>
            <a:r>
              <a:rPr lang="es-ES" sz="2400" dirty="0">
                <a:hlinkClick r:id="rId7" tooltip="Vídeo"/>
              </a:rPr>
              <a:t>vídeo</a:t>
            </a:r>
            <a:r>
              <a:rPr lang="es-ES" sz="2400" dirty="0"/>
              <a:t>, un </a:t>
            </a:r>
            <a:r>
              <a:rPr lang="es-ES" sz="2400" dirty="0">
                <a:hlinkClick r:id="rId8" tooltip="Formato de almacenamiento"/>
              </a:rPr>
              <a:t>formato de vídeo</a:t>
            </a:r>
            <a:r>
              <a:rPr lang="es-ES" sz="2400" dirty="0"/>
              <a:t> </a:t>
            </a:r>
            <a:r>
              <a:rPr lang="es-ES" sz="2400" dirty="0">
                <a:hlinkClick r:id="rId9" tooltip="Compresión de datos"/>
              </a:rPr>
              <a:t>comprimido</a:t>
            </a:r>
            <a:r>
              <a:rPr lang="es-ES" sz="2400" dirty="0"/>
              <a:t>, basado en los estándares</a:t>
            </a:r>
            <a:r>
              <a:rPr lang="es-ES" sz="2400" dirty="0">
                <a:hlinkClick r:id="rId10" tooltip="MPEG-4 Parte 2"/>
              </a:rPr>
              <a:t>MPEG-4</a:t>
            </a:r>
            <a:r>
              <a:rPr lang="es-ES" sz="2400" dirty="0"/>
              <a:t>. </a:t>
            </a:r>
            <a:endParaRPr lang="es-ES" sz="2400" dirty="0">
              <a:latin typeface="Berlin Sans FB" pitchFamily="34" charset="0"/>
            </a:endParaRPr>
          </a:p>
        </p:txBody>
      </p:sp>
      <p:pic>
        <p:nvPicPr>
          <p:cNvPr id="119810" name="Picture 2" descr="https://encrypted-tbn2.gstatic.com/images?q=tbn:ANd9GcRhgU4URmRhEKvyKpiAK1fvksvZhwDoXArOIohxggjU865vZ_nrQ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929190" y="4357694"/>
            <a:ext cx="281940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FLV.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Es un formato contenedor propietario usado para transmitir video por Internet usando Adobe Flash Player.</a:t>
            </a:r>
          </a:p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Actualmente existen muchos reproductores capaces de reproducir el formato FLV estos son algunos:</a:t>
            </a:r>
          </a:p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Flash video player.</a:t>
            </a:r>
          </a:p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Real player.</a:t>
            </a:r>
          </a:p>
          <a:p>
            <a:pPr>
              <a:buNone/>
            </a:pPr>
            <a:endParaRPr lang="es-ES" sz="2800" dirty="0">
              <a:latin typeface="Berlin Sans FB" pitchFamily="34" charset="0"/>
            </a:endParaRPr>
          </a:p>
        </p:txBody>
      </p:sp>
      <p:pic>
        <p:nvPicPr>
          <p:cNvPr id="118786" name="Picture 2" descr="https://encrypted-tbn2.gstatic.com/images?q=tbn:ANd9GcRQGAUjJwiT08z3-lef3YS7pg3LEpiQQ4cHgnTNbuxJnnsoQgs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000504"/>
            <a:ext cx="328614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M4V.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2400" dirty="0">
                <a:latin typeface="Berlin Sans FB" pitchFamily="34" charset="0"/>
              </a:rPr>
              <a:t>La extensión ".m4a" ha sido popularizada por </a:t>
            </a:r>
            <a:r>
              <a:rPr lang="es-ES" sz="2400" dirty="0">
                <a:latin typeface="Berlin Sans FB" pitchFamily="34" charset="0"/>
                <a:hlinkClick r:id="rId2" tooltip="Apple Computer"/>
              </a:rPr>
              <a:t>Apple</a:t>
            </a:r>
            <a:r>
              <a:rPr lang="es-ES" sz="2400" dirty="0">
                <a:latin typeface="Berlin Sans FB" pitchFamily="34" charset="0"/>
              </a:rPr>
              <a:t>, quien inició el uso de la extensión ".m4a" en su software "</a:t>
            </a:r>
            <a:r>
              <a:rPr lang="es-ES" sz="2400" dirty="0" err="1">
                <a:latin typeface="Berlin Sans FB" pitchFamily="34" charset="0"/>
              </a:rPr>
              <a:t>iTunes</a:t>
            </a:r>
            <a:r>
              <a:rPr lang="es-ES" sz="2400" dirty="0">
                <a:latin typeface="Berlin Sans FB" pitchFamily="34" charset="0"/>
              </a:rPr>
              <a:t>" para distinguir entre archivos </a:t>
            </a:r>
            <a:r>
              <a:rPr lang="es-ES" sz="2400" dirty="0">
                <a:latin typeface="Berlin Sans FB" pitchFamily="34" charset="0"/>
                <a:hlinkClick r:id="rId3" tooltip="MPEG-4"/>
              </a:rPr>
              <a:t>MPEG-4</a:t>
            </a:r>
            <a:r>
              <a:rPr lang="es-ES" sz="2400" dirty="0">
                <a:latin typeface="Berlin Sans FB" pitchFamily="34" charset="0"/>
              </a:rPr>
              <a:t> de audio y vídeo (M4A y M4V respectivamente). Actualmente la mayoría del </a:t>
            </a:r>
            <a:r>
              <a:rPr lang="es-ES" sz="2400" dirty="0">
                <a:latin typeface="Berlin Sans FB" pitchFamily="34" charset="0"/>
                <a:hlinkClick r:id="rId4" tooltip="Software"/>
              </a:rPr>
              <a:t>software</a:t>
            </a:r>
            <a:r>
              <a:rPr lang="es-ES" sz="2400" dirty="0">
                <a:latin typeface="Berlin Sans FB" pitchFamily="34" charset="0"/>
              </a:rPr>
              <a:t> que soporta el estándar MPEG-4 reproduce archivos con la extensión ".m4a".</a:t>
            </a:r>
          </a:p>
        </p:txBody>
      </p:sp>
      <p:sp>
        <p:nvSpPr>
          <p:cNvPr id="117762" name="AutoShape 2" descr="data:image/jpeg;base64,/9j/4AAQSkZJRgABAQAAAQABAAD/2wCEAAkGBhAPEA0NDRAODQ0NDQ0NDg0NDQ8NDQ8NFBAVFBUQEhQXGyYfFxkjGRQUHy8hJScpLCwsFR4xNTAqNSYrLCkBCQoKDgwNFA8PFDUcHx41KSkpKS0pKSkpKSkpKSkpKSkpLCkpLCkpKSkpKSkpLykpLikpKSk1KSkpNSssKSkpKf/AABEIANUA7QMBIgACEQEDEQH/xAAbAAACAwEBAQAAAAAAAAAAAAAAAQIEBQMGB//EADwQAAIBAgQEBAMHAgQHAQAAAAABAgMRBBIhMQVBUWETInGRMoGhQlJiscHR4QYjFHKS8TNDU2OCsvAH/8QAGQEBAQEBAQEAAAAAAAAAAAAAAAECBAMF/8QAIBEBAQACAgICAwAAAAAAAAAAAAECEQMhEjEEYTJBQv/aAAwDAQACEQMRAD8A+pjGkOx6skkTQkiQANIjN2TfRN/Q5UsdykBYQxxnGWxLINBIYDIAYWGAAkBJAAAMgQDABNEbEwsFJIBgAgGACsJoYARAdgsBEBiAqpErANGkJIkkBJAcMU/JLvZfX/cpFvHPSK6yv7L+SoiolF22LFPFNbldEkBoQxKe51SvsZiOkKzQGhYLHCnjOp3jUT2JpdnYdh2AgVh2GBFKwWGABYVhjsBGwWJWFYBWCwwAiFiQgEIlYLAQaFYnYLAVLDAZpANAhkFPHPWK6Jv3f8FdHXFSvOXay+n8nNFQySRFEkUMYhoBkoyZFDCLEMU1uWIYhMoAFaid9gM+FdosQxfUmjawAozT2ZIzpoXC4gAkFyIAMQAAAAAAAFwEAXEBWAANIYyI5Oyb6JsDOm7yk+sn+YkJEkEMkiKJFDGIYDQxDIgAACgAAIlGo1sdqeKa3K4AX/8AFRtdkqNVTipLZtr2djExs7I18DSyUqcekE36vV/VkrUdwACKAAAAAAAExiAQMBAVxhYdjSEQxDtGXpb30Ohxxj8vq0BSQwAIkhiQwGMSIeOs6p2bbTk+iXcElvp1GAAMAAIBDABAMTCqWJWaUYfekl9T0Jh4OGavHpG8n8lp9bG4ZqwAFxXCncBCAdwEFwABAAxAK5RzsAwCEV8Wr2S5XZZK1d6/JFFXKwR3FlKjmMbgAGdxOs7qCdlbM7c3fT8h4PG3klJRvJKLmr5m1tc5cSXn/wDGJLhdNOTk9cq09XzI+h4Yzh3Y1QBAHzzAAAAAAgIVXoTOGKlZAdeD09ak/SK/N/kjUuVeG08tOP4ry99vpYskagAACgAAAEMQADAGAgAAIDAYQipU3fqW2VLFgiOw7BYqEJwJWHYChjsA52cbXStrz6fmzjwujJOUnorZfV3/AENUTiR7zmy8PBAB2EHgYAAAAAEBVxT2RZKyWapFbK9237hY2aSVklqkktOyJFaNO2zaf/3I6Rr2+L/Uthp62T+a6gMRGAAAACGIAAAYCFcYgFYY7DsEc6mzK5bqKyb39NTJw/E4zk4NOEr+VS+0u3fsUWwAdghAOwWAQDEAEXEkAELCOgnECADsJhCk9CGBjeUpdFb5v/YdZ6M6YCPlv1k/2LB2yW+HT8P2f4+RKNTk9G+T5+nUYNX3NAV18Lt23iTVdfa8v1XucbNbaro9/k/3CVeKXmaj1Ut/bmSx6TLfV7WrgZv+Ks/7d0vxbN+hapY2L+Lyv6e5nT1vDlJuRYEMRHiAYAAhDACaRJIiiSZENxMzinB1UTlHSfbZmoDQV53C8QlB+FXumtFUf5S/c0rHTH8NjVWvxcmZFKtPDvw6ibp8ubj6dV2LtGnYVhwmpJSi001dNbNDsVEQHYAIgSEQAhgEITQwZRVxLOrw06aTW1le3L1RynFykoqybejaul3a6FulxHlOPnTUb02pUpyf3Zu1vR2a7jb24srjdybRpYtPSWj+jJTxEVzv2WoVMG53laMOiV279X/BSqUnHSSt+XyNSunHi4uS9XX07Txj+yrd92cZTb3bZECu3Djxw9QXC4ARt0pYqUdndfdeqL9HGxlZPyvo3p8mZQE08eTgxzbgGVQxko6fEuj/AEZfo4uM9tH0ent1JpwcnBlh9x1ABEeDohkSRESTGRRIKZwxWEjUWWS/g7DIPOTp1MNL71NvVcn3XRmhh68akc0XdbNc0+jRoVqKkmpK6ZhYvAzoS8Slt32t0kuhUaLQjjhMYqi6SW8G9V3XVHcoQiVhBCAdhAKxGT0JnOq9CoreFKb8mTMtf7qcoejRZeLbtRlTjGc045Jzj4Mkt8rS82+1kUnOom/Bu3Z3TjHJbl53s91z31R1pzoVIy8TzSTXiQxLtVhLdWj9l31Tj00Ye2M67W40atOLyzzJa5XH4VfXJKT6cpfQIVqMlmcs3J+I7zT6ZeXyRVjDXM4Va9FWt4l3KO+qg/jW26v6l5RhVUZwf+WpTaUlyt/DI1elWeDbu4Rko/i0fyW/uVmrabW6l+rXqQspuEYu/wDfytxS7x5P52JzwkMrlKTel/ElJLTtysWV04c9x/JmiJNLXK8y5SSaT9yNjTul3NkASdtXour0QRV3ba6vro2uqW/P6hnLPHGd0Ble9tLXv2/X5HRqME5SaSW8pNJL9CvHGTqu2Gpup/3J3hSX6sm3HyfL/WMbGCbcE3d92rO3c7HHA0JwilUkpS3dlZLsixYy4t77NDTIoaIykO4hgSGRQyNJEZwT0auhjIMPiHCnF+JSumnfTdPqgwfEM3kn5anLlGfp0fY22jL4jwlS80FZ9OpqVl2EZ+Gx7g/Dreim/wApfuaJQhDEEJnGszsVcXUUYyk9opy+SVyoy63EKlOVRuMatFapxzKdNqyakknmju7r25l2nDxlGo6qel6c6Fko63upO7l89Ox5Th/EFUlkxDaq3zeC3alKN/igvtr1vYvVMRGhLNhpKNSTvUw29Go76yaX/Dl+Jb80w6cZfU9vR0+ISpNQxNkm7RxEValLop/9OX0fXkdcQowfiRmqU3u91U7Sj9r1WvcxJ8YlPRqME04tK05NPdNvQdCSVsqUVZLTpyQ06MPj293psPicml5IwdtW25ey/cqqK0522vsnzstl8jlTbei1KvGOPYbBKMsXWjCU7+HRinUr1Wt1CC1l8lbXdB7a4uFo3v3+pJUnz0+rKlPiSdPD1rKjCrHxJQq3VdJx8sVFXvK+/SxOhTrVZSlRg6aqZb1azvolZZIbLn7l25c/l2/j0dPFQTqOUZ01TllVWssqm+bpX1a5XSV+V9whXq1tMPT8r/51VNR9VHdl7C8ApxfiVW61T71TW3ouRppJaLQzty23Lu1lUOARup4iTrzX3vgX+WOyNSMUlZJJdEMRDQEMQCRJESSKhoZEkiKaJEBpgSGIZlTBoVxgUcdw2NTVaS69fUyaWIlQeSabgv8AVD06rsekK2Lwcais1ryZZUsV4TUkpRaaezWzGZM6dTDSdleDeseT7rozRw2KjUWaDvyaejT6NGkdGec/rTHujhK0oyjCcslOLkm1eUle6X4VI9HI+ff/AKZiHJYXDR1cpzrSS6RWWP8A7S9g3xY+XJI89LirquF7Wg80VC6Sla18z19kjQwtaT7LotCHBP6UrVEpOOSP3p+VWLmJ4xgcFWWEtPF4yMqcZ04xy06WezTlJ6PRp2V3ryK+jlycfF1GlgMNOfwpvvy9xcd/qTC8N8OOJlOtiKqvRwuHg51aiva/RRvzbWztewuORr1qkKNKpKnQ8OOaFJq8pu7atHXRW0bt25mvh+AupOFWcIUpRpwpKooqVfw43tHNy1benUm3JyfKzy9dM3j0cVWdOnRxMcBhZ0Yur4FPPjpTk3eEHtBZcvmsndvU1MHwSc/Aagqbo0lQhiKyVTE5F0b2beptYLhdKlrGPm5yesm/UvJhze/ang+C0qbzNeJU5zqeaVzQRG4yKdyIAAAAAILgAESRFDKiSGiKGBIBJjIqSY7kCSYDGIZlTQCHcDlWoKacZK6MDGYCdCXiU389010l2PSEKkE001dFlRjUMfGcfM1CXOMnp6p80V5UKU5eJKMJyirKbim1G99G+7Z3xnBG3ek1rykxUeBO391p9lsXaPNTp1atT+7UdZxneFDDp5FaV455vTpsvmWKP9LZ61TE1IwhUqyzTyK8tEklmfZJadD1dLBRirRSS6JHRUgaUcJw6FNWhFLvzfqy5GJ0yhYLokiSQWGADEMAALgACGIAYhsQEUNDAqAYAAxoAAYABFO5JABADAAEwbAAI3EAFCYrAABYQAVAAAAAAEAAAFAMAAQAB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7764" name="AutoShape 4" descr="data:image/jpeg;base64,/9j/4AAQSkZJRgABAQAAAQABAAD/2wCEAAkGBhAPEA0NDRAODQ0NDQ0NDg0NDQ8NDQ8NFBAVFBUQEhQXGyYfFxkjGRQUHy8hJScpLCwsFR4xNTAqNSYrLCkBCQoKDgwNFA8PFDUcHx41KSkpKS0pKSkpKSkpKSkpKSkpLCkpLCkpKSkpKSkpLykpLikpKSk1KSkpNSssKSkpKf/AABEIANUA7QMBIgACEQEDEQH/xAAbAAACAwEBAQAAAAAAAAAAAAAAAQIEBQMGB//EADwQAAIBAgQEBAMHAgQHAQAAAAABAgMRBBIhMQVBUWETInGRMoGhQlJiscHR4QYjFHKS8TNDU2OCsvAH/8QAGQEBAQEBAQEAAAAAAAAAAAAAAAECBAMF/8QAIBEBAQACAgICAwAAAAAAAAAAAAECEQMhEjEEYTJBQv/aAAwDAQACEQMRAD8A+pjGkOx6skkTQkiQANIjN2TfRN/Q5UsdykBYQxxnGWxLINBIYDIAYWGAAkBJAAAMgQDABNEbEwsFJIBgAgGACsJoYARAdgsBEBiAqpErANGkJIkkBJAcMU/JLvZfX/cpFvHPSK6yv7L+SoiolF22LFPFNbldEkBoQxKe51SvsZiOkKzQGhYLHCnjOp3jUT2JpdnYdh2AgVh2GBFKwWGABYVhjsBGwWJWFYBWCwwAiFiQgEIlYLAQaFYnYLAVLDAZpANAhkFPHPWK6Jv3f8FdHXFSvOXay+n8nNFQySRFEkUMYhoBkoyZFDCLEMU1uWIYhMoAFaid9gM+FdosQxfUmjawAozT2ZIzpoXC4gAkFyIAMQAAAAAAAFwEAXEBWAANIYyI5Oyb6JsDOm7yk+sn+YkJEkEMkiKJFDGIYDQxDIgAACgAAIlGo1sdqeKa3K4AX/8AFRtdkqNVTipLZtr2djExs7I18DSyUqcekE36vV/VkrUdwACKAAAAAAAExiAQMBAVxhYdjSEQxDtGXpb30Ohxxj8vq0BSQwAIkhiQwGMSIeOs6p2bbTk+iXcElvp1GAAMAAIBDABAMTCqWJWaUYfekl9T0Jh4OGavHpG8n8lp9bG4ZqwAFxXCncBCAdwEFwABAAxAK5RzsAwCEV8Wr2S5XZZK1d6/JFFXKwR3FlKjmMbgAGdxOs7qCdlbM7c3fT8h4PG3klJRvJKLmr5m1tc5cSXn/wDGJLhdNOTk9cq09XzI+h4Yzh3Y1QBAHzzAAAAAAgIVXoTOGKlZAdeD09ak/SK/N/kjUuVeG08tOP4ry99vpYskagAACgAAAEMQADAGAgAAIDAYQipU3fqW2VLFgiOw7BYqEJwJWHYChjsA52cbXStrz6fmzjwujJOUnorZfV3/AENUTiR7zmy8PBAB2EHgYAAAAAEBVxT2RZKyWapFbK9237hY2aSVklqkktOyJFaNO2zaf/3I6Rr2+L/Uthp62T+a6gMRGAAAACGIAAAYCFcYgFYY7DsEc6mzK5bqKyb39NTJw/E4zk4NOEr+VS+0u3fsUWwAdghAOwWAQDEAEXEkAELCOgnECADsJhCk9CGBjeUpdFb5v/YdZ6M6YCPlv1k/2LB2yW+HT8P2f4+RKNTk9G+T5+nUYNX3NAV18Lt23iTVdfa8v1XucbNbaro9/k/3CVeKXmaj1Ut/bmSx6TLfV7WrgZv+Ks/7d0vxbN+hapY2L+Lyv6e5nT1vDlJuRYEMRHiAYAAhDACaRJIiiSZENxMzinB1UTlHSfbZmoDQV53C8QlB+FXumtFUf5S/c0rHTH8NjVWvxcmZFKtPDvw6ibp8ubj6dV2LtGnYVhwmpJSi001dNbNDsVEQHYAIgSEQAhgEITQwZRVxLOrw06aTW1le3L1RynFykoqybejaul3a6FulxHlOPnTUb02pUpyf3Zu1vR2a7jb24srjdybRpYtPSWj+jJTxEVzv2WoVMG53laMOiV279X/BSqUnHSSt+XyNSunHi4uS9XX07Txj+yrd92cZTb3bZECu3Djxw9QXC4ARt0pYqUdndfdeqL9HGxlZPyvo3p8mZQE08eTgxzbgGVQxko6fEuj/AEZfo4uM9tH0ent1JpwcnBlh9x1ABEeDohkSRESTGRRIKZwxWEjUWWS/g7DIPOTp1MNL71NvVcn3XRmhh68akc0XdbNc0+jRoVqKkmpK6ZhYvAzoS8Slt32t0kuhUaLQjjhMYqi6SW8G9V3XVHcoQiVhBCAdhAKxGT0JnOq9CoreFKb8mTMtf7qcoejRZeLbtRlTjGc045Jzj4Mkt8rS82+1kUnOom/Bu3Z3TjHJbl53s91z31R1pzoVIy8TzSTXiQxLtVhLdWj9l31Tj00Ye2M67W40atOLyzzJa5XH4VfXJKT6cpfQIVqMlmcs3J+I7zT6ZeXyRVjDXM4Va9FWt4l3KO+qg/jW26v6l5RhVUZwf+WpTaUlyt/DI1elWeDbu4Rko/i0fyW/uVmrabW6l+rXqQspuEYu/wDfytxS7x5P52JzwkMrlKTel/ElJLTtysWV04c9x/JmiJNLXK8y5SSaT9yNjTul3NkASdtXour0QRV3ba6vro2uqW/P6hnLPHGd0Ble9tLXv2/X5HRqME5SaSW8pNJL9CvHGTqu2Gpup/3J3hSX6sm3HyfL/WMbGCbcE3d92rO3c7HHA0JwilUkpS3dlZLsixYy4t77NDTIoaIykO4hgSGRQyNJEZwT0auhjIMPiHCnF+JSumnfTdPqgwfEM3kn5anLlGfp0fY22jL4jwlS80FZ9OpqVl2EZ+Gx7g/Dreim/wApfuaJQhDEEJnGszsVcXUUYyk9opy+SVyoy63EKlOVRuMatFapxzKdNqyakknmju7r25l2nDxlGo6qel6c6Fko63upO7l89Ox5Th/EFUlkxDaq3zeC3alKN/igvtr1vYvVMRGhLNhpKNSTvUw29Go76yaX/Dl+Jb80w6cZfU9vR0+ISpNQxNkm7RxEValLop/9OX0fXkdcQowfiRmqU3u91U7Sj9r1WvcxJ8YlPRqME04tK05NPdNvQdCSVsqUVZLTpyQ06MPj293psPicml5IwdtW25ey/cqqK0522vsnzstl8jlTbei1KvGOPYbBKMsXWjCU7+HRinUr1Wt1CC1l8lbXdB7a4uFo3v3+pJUnz0+rKlPiSdPD1rKjCrHxJQq3VdJx8sVFXvK+/SxOhTrVZSlRg6aqZb1azvolZZIbLn7l25c/l2/j0dPFQTqOUZ01TllVWssqm+bpX1a5XSV+V9whXq1tMPT8r/51VNR9VHdl7C8ApxfiVW61T71TW3ouRppJaLQzty23Lu1lUOARup4iTrzX3vgX+WOyNSMUlZJJdEMRDQEMQCRJESSKhoZEkiKaJEBpgSGIZlTBoVxgUcdw2NTVaS69fUyaWIlQeSabgv8AVD06rsekK2Lwcais1ryZZUsV4TUkpRaaezWzGZM6dTDSdleDeseT7rozRw2KjUWaDvyaejT6NGkdGec/rTHujhK0oyjCcslOLkm1eUle6X4VI9HI+ff/AKZiHJYXDR1cpzrSS6RWWP8A7S9g3xY+XJI89LirquF7Wg80VC6Sla18z19kjQwtaT7LotCHBP6UrVEpOOSP3p+VWLmJ4xgcFWWEtPF4yMqcZ04xy06WezTlJ6PRp2V3ryK+jlycfF1GlgMNOfwpvvy9xcd/qTC8N8OOJlOtiKqvRwuHg51aiva/RRvzbWztewuORr1qkKNKpKnQ8OOaFJq8pu7atHXRW0bt25mvh+AupOFWcIUpRpwpKooqVfw43tHNy1benUm3JyfKzy9dM3j0cVWdOnRxMcBhZ0Yur4FPPjpTk3eEHtBZcvmsndvU1MHwSc/Aagqbo0lQhiKyVTE5F0b2beptYLhdKlrGPm5yesm/UvJhze/ang+C0qbzNeJU5zqeaVzQRG4yKdyIAAAAAILgAESRFDKiSGiKGBIBJjIqSY7kCSYDGIZlTQCHcDlWoKacZK6MDGYCdCXiU389010l2PSEKkE001dFlRjUMfGcfM1CXOMnp6p80V5UKU5eJKMJyirKbim1G99G+7Z3xnBG3ek1rykxUeBO391p9lsXaPNTp1atT+7UdZxneFDDp5FaV455vTpsvmWKP9LZ61TE1IwhUqyzTyK8tEklmfZJadD1dLBRirRSS6JHRUgaUcJw6FNWhFLvzfqy5GJ0yhYLokiSQWGADEMAALgACGIAYhsQEUNDAqAYAAxoAAYABFO5JABADAAEwbAAI3EAFCYrAABYQAVAAAAAAEAAAFAMAAQAB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apple 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4071942"/>
            <a:ext cx="3357586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MKV.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800" dirty="0">
                <a:latin typeface="Berlin Sans FB" pitchFamily="34" charset="0"/>
              </a:rPr>
              <a:t>La mayoría de sus implementaciones consisten </a:t>
            </a:r>
            <a:r>
              <a:rPr lang="es-ES" sz="2800" dirty="0" smtClean="0">
                <a:latin typeface="Berlin Sans FB" pitchFamily="34" charset="0"/>
              </a:rPr>
              <a:t>en </a:t>
            </a:r>
            <a:r>
              <a:rPr lang="es-ES" sz="2800" dirty="0" smtClean="0">
                <a:latin typeface="Berlin Sans FB" pitchFamily="34" charset="0"/>
                <a:hlinkClick r:id="rId2" tooltip="Software libre"/>
              </a:rPr>
              <a:t>software </a:t>
            </a:r>
            <a:r>
              <a:rPr lang="es-ES" sz="2800" dirty="0">
                <a:latin typeface="Berlin Sans FB" pitchFamily="34" charset="0"/>
                <a:hlinkClick r:id="rId2" tooltip="Software libre"/>
              </a:rPr>
              <a:t>libre</a:t>
            </a:r>
            <a:r>
              <a:rPr lang="es-ES" sz="2800" dirty="0">
                <a:latin typeface="Berlin Sans FB" pitchFamily="34" charset="0"/>
              </a:rPr>
              <a:t>. Los archivos de tipo </a:t>
            </a:r>
            <a:r>
              <a:rPr lang="es-ES" sz="2800" dirty="0" err="1">
                <a:latin typeface="Berlin Sans FB" pitchFamily="34" charset="0"/>
              </a:rPr>
              <a:t>Matroska</a:t>
            </a:r>
            <a:r>
              <a:rPr lang="es-ES" sz="2800" dirty="0">
                <a:latin typeface="Berlin Sans FB" pitchFamily="34" charset="0"/>
              </a:rPr>
              <a:t> son .MKV para vídeo (con subtítulos y audio), .MKA para archivos solamente de audio, .MKS sólo para </a:t>
            </a:r>
            <a:r>
              <a:rPr lang="es-ES" sz="2800" dirty="0">
                <a:latin typeface="Berlin Sans FB" pitchFamily="34" charset="0"/>
                <a:hlinkClick r:id="rId3" tooltip="Subtítulo"/>
              </a:rPr>
              <a:t>subtítulos</a:t>
            </a:r>
            <a:r>
              <a:rPr lang="es-ES" sz="2800" dirty="0">
                <a:latin typeface="Berlin Sans FB" pitchFamily="34" charset="0"/>
              </a:rPr>
              <a:t> y .MK3D para vídeo </a:t>
            </a:r>
            <a:r>
              <a:rPr lang="es-ES" sz="2800" dirty="0" err="1">
                <a:latin typeface="Berlin Sans FB" pitchFamily="34" charset="0"/>
                <a:hlinkClick r:id="rId4" tooltip="Estereoscopía"/>
              </a:rPr>
              <a:t>estereoscopico</a:t>
            </a:r>
            <a:r>
              <a:rPr lang="es-ES" sz="2800" dirty="0" smtClean="0"/>
              <a:t>.</a:t>
            </a:r>
          </a:p>
          <a:p>
            <a:pPr algn="just">
              <a:buNone/>
            </a:pPr>
            <a:endParaRPr lang="es-ES" sz="28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MP4.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000" dirty="0">
                <a:latin typeface="Berlin Sans FB" pitchFamily="34" charset="0"/>
              </a:rPr>
              <a:t>MP4 es un formato de codificación de audio asociado video y la terminación MP4.</a:t>
            </a:r>
          </a:p>
          <a:p>
            <a:pPr algn="just">
              <a:buNone/>
            </a:pPr>
            <a:r>
              <a:rPr lang="es-ES" sz="2000" dirty="0">
                <a:latin typeface="Berlin Sans FB" pitchFamily="34" charset="0"/>
              </a:rPr>
              <a:t>La extensión m4a ha sido popularizada por Apple quien inició el uso de la extensión “.m4a” en su software “</a:t>
            </a:r>
            <a:r>
              <a:rPr lang="es-ES" sz="2000" dirty="0" err="1">
                <a:latin typeface="Berlin Sans FB" pitchFamily="34" charset="0"/>
              </a:rPr>
              <a:t>iTunes</a:t>
            </a:r>
            <a:r>
              <a:rPr lang="es-ES" sz="2000" dirty="0">
                <a:latin typeface="Berlin Sans FB" pitchFamily="34" charset="0"/>
              </a:rPr>
              <a:t>” y en sus populares reproductores de audio “</a:t>
            </a:r>
            <a:r>
              <a:rPr lang="es-ES" sz="2000" dirty="0" err="1">
                <a:latin typeface="Berlin Sans FB" pitchFamily="34" charset="0"/>
              </a:rPr>
              <a:t>iPod</a:t>
            </a:r>
            <a:r>
              <a:rPr lang="es-ES" sz="2000" dirty="0">
                <a:latin typeface="Berlin Sans FB" pitchFamily="34" charset="0"/>
              </a:rPr>
              <a:t>” para distinguir entre archivos MPEG-4 de audio y video. Actualmente la mayoría del software que soporta el estándar MPEG-4 reproduce archivos con la extensión “.m4a”. </a:t>
            </a:r>
          </a:p>
          <a:p>
            <a:pPr>
              <a:buNone/>
            </a:pPr>
            <a:endParaRPr lang="es-ES" dirty="0">
              <a:latin typeface="Berlin Sans FB" pitchFamily="34" charset="0"/>
            </a:endParaRPr>
          </a:p>
        </p:txBody>
      </p:sp>
      <p:pic>
        <p:nvPicPr>
          <p:cNvPr id="115714" name="Picture 2" descr="https://encrypted-tbn3.gstatic.com/images?q=tbn:ANd9GcT2LHb_lY8GaeZMeLv-hJyOsDeQX02Gk_MFFgm6OecixB4wnnF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071942"/>
            <a:ext cx="3000396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erlin Sans FB" pitchFamily="34" charset="0"/>
              </a:rPr>
              <a:t>MPG.</a:t>
            </a:r>
            <a:endParaRPr lang="es-ES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400" dirty="0"/>
              <a:t>El </a:t>
            </a:r>
            <a:r>
              <a:rPr lang="es-ES" sz="2400" b="1" dirty="0" err="1"/>
              <a:t>Moving</a:t>
            </a:r>
            <a:r>
              <a:rPr lang="es-ES" sz="2400" b="1" dirty="0"/>
              <a:t> Picture </a:t>
            </a:r>
            <a:r>
              <a:rPr lang="es-ES" sz="2400" b="1" dirty="0" err="1"/>
              <a:t>Experts</a:t>
            </a:r>
            <a:r>
              <a:rPr lang="es-ES" sz="2400" b="1" dirty="0"/>
              <a:t> </a:t>
            </a:r>
            <a:r>
              <a:rPr lang="es-ES" sz="2400" b="1" dirty="0" err="1"/>
              <a:t>Group</a:t>
            </a:r>
            <a:r>
              <a:rPr lang="es-ES" sz="2400" dirty="0"/>
              <a:t> (</a:t>
            </a:r>
            <a:r>
              <a:rPr lang="es-ES" sz="2400" b="1" dirty="0"/>
              <a:t>MPEG</a:t>
            </a:r>
            <a:r>
              <a:rPr lang="es-ES" sz="2400" dirty="0"/>
              <a:t>) es un </a:t>
            </a:r>
            <a:r>
              <a:rPr lang="es-ES" sz="2400" dirty="0">
                <a:hlinkClick r:id="rId2" tooltip="Grupo de trabajo"/>
              </a:rPr>
              <a:t>Grupo de Trabajo</a:t>
            </a:r>
            <a:r>
              <a:rPr lang="es-ES" sz="2400" dirty="0"/>
              <a:t> de expertos que se formó por </a:t>
            </a:r>
            <a:r>
              <a:rPr lang="es-ES" sz="2400" dirty="0">
                <a:hlinkClick r:id="rId3" tooltip="Organización Internacional de Normalización"/>
              </a:rPr>
              <a:t>ISO</a:t>
            </a:r>
            <a:r>
              <a:rPr lang="es-ES" sz="2400" dirty="0"/>
              <a:t> y </a:t>
            </a:r>
            <a:r>
              <a:rPr lang="es-ES" sz="2400" dirty="0">
                <a:hlinkClick r:id="rId4" tooltip="Comisión Electrotécnica Internacional"/>
              </a:rPr>
              <a:t>IEC</a:t>
            </a:r>
            <a:r>
              <a:rPr lang="es-ES" sz="2400" dirty="0"/>
              <a:t> para establecer </a:t>
            </a:r>
            <a:r>
              <a:rPr lang="es-ES" sz="2400" dirty="0" err="1"/>
              <a:t>estandares</a:t>
            </a:r>
            <a:r>
              <a:rPr lang="es-ES" sz="2400" dirty="0"/>
              <a:t> para el audio y la transmisión video.</a:t>
            </a:r>
            <a:r>
              <a:rPr lang="es-ES" sz="2400" baseline="30000" dirty="0">
                <a:hlinkClick r:id="rId5"/>
              </a:rPr>
              <a:t>1</a:t>
            </a:r>
            <a:r>
              <a:rPr lang="es-ES" sz="2400" dirty="0"/>
              <a:t> Fue establecido en 1988 por iniciativa de </a:t>
            </a:r>
            <a:r>
              <a:rPr lang="es-ES" sz="2400" dirty="0" err="1"/>
              <a:t>Hiroshi</a:t>
            </a:r>
            <a:r>
              <a:rPr lang="es-ES" sz="2400" dirty="0"/>
              <a:t> </a:t>
            </a:r>
            <a:r>
              <a:rPr lang="es-ES" sz="2400" dirty="0" err="1"/>
              <a:t>Yasuda</a:t>
            </a:r>
            <a:r>
              <a:rPr lang="es-ES" sz="2400" dirty="0"/>
              <a:t> (</a:t>
            </a:r>
            <a:r>
              <a:rPr lang="es-ES" sz="2400" dirty="0" err="1">
                <a:hlinkClick r:id="rId6" tooltip="NTT"/>
              </a:rPr>
              <a:t>Nippon</a:t>
            </a:r>
            <a:r>
              <a:rPr lang="es-ES" sz="2400" dirty="0">
                <a:hlinkClick r:id="rId6" tooltip="NTT"/>
              </a:rPr>
              <a:t> </a:t>
            </a:r>
            <a:r>
              <a:rPr lang="es-ES" sz="2400" dirty="0" err="1">
                <a:hlinkClick r:id="rId6" tooltip="NTT"/>
              </a:rPr>
              <a:t>Telegraph</a:t>
            </a:r>
            <a:r>
              <a:rPr lang="es-ES" sz="2400" dirty="0">
                <a:hlinkClick r:id="rId6" tooltip="NTT"/>
              </a:rPr>
              <a:t> and </a:t>
            </a:r>
            <a:r>
              <a:rPr lang="es-ES" sz="2400" dirty="0" err="1">
                <a:hlinkClick r:id="rId6" tooltip="NTT"/>
              </a:rPr>
              <a:t>Telephone</a:t>
            </a:r>
            <a:r>
              <a:rPr lang="es-ES" sz="2400" dirty="0"/>
              <a:t>) y Leonardo Chiariglione,</a:t>
            </a:r>
            <a:r>
              <a:rPr lang="es-ES" sz="2400" baseline="30000" dirty="0">
                <a:hlinkClick r:id="rId5"/>
              </a:rPr>
              <a:t>2</a:t>
            </a:r>
            <a:r>
              <a:rPr lang="es-ES" sz="2400" dirty="0"/>
              <a:t> que ha sido desde el principio el presidente del grupo. </a:t>
            </a:r>
            <a:endParaRPr lang="es-ES" sz="2400" dirty="0">
              <a:latin typeface="Berlin Sans FB" pitchFamily="34" charset="0"/>
            </a:endParaRPr>
          </a:p>
        </p:txBody>
      </p:sp>
      <p:sp>
        <p:nvSpPr>
          <p:cNvPr id="114690" name="AutoShape 2" descr="data:image/jpeg;base64,/9j/4AAQSkZJRgABAQAAAQABAAD/2wCEAAkGBhQSERQUEhQVFBQWFxQaFBcXFxcUGhYXFxUWFxcUFR4XHCYeGBsjHBcUHy8gJCkpLCwsFR4xNTAqNSYsLCkBCQoKDgwOGg8PGiwkHRwpLi0pNTApLSw1LCwpLCwsLywsKTUpKTUpKSw1MCkpKSwpLiksLC0sKiwpKSwsKSksLP/AABEIAMgAyAMBIgACEQEDEQH/xAAcAAEAAQUBAQAAAAAAAAAAAAAABgEDBAUHAgj/xABQEAACAQIDAwgDCggNAwUAAAABAgMAEQQSIQUxQQYHEyJRYXGRFIHBIzI0QlKSobGy0QgVM1NiY3TxGCRDVHKCk6Kj0tPh8ES0whYXJXWD/8QAGQEBAQEBAQEAAAAAAAAAAAAAAAECAwQF/8QAIBEBAQEAAgMBAAMBAAAAAAAAAAECAxESITFBYcHwBP/aAAwDAQACEQMRAD8A7jSlKBSlKBSlKBSlKBSlKBSlKBSlKBSqXqtApSlApSqXoK0pSgUpSgUpSgUpSgVQmq1Zxcd43HarDzBoI/Nzj4BGs09hcjP0cmQkGxs+XKfOtzs3bUGIGaCaOUdqOr+djpXDPxyw2ZFGDoEy28Ca5o+KeOcvG7I4IsysVYeBU3oPssUr5s5Pc920MPYSsuKQcJRZ7f014+INdN5P8+WBnss2fCv+s6yX7nXTzAoOjUqxhMakqh4nWRDuZGDA+BGlX6BSlKBWHtba0WGieaZwkaC7MeH3k9lZlc151cd7vh0YBo4YsTimQ+9eSIKkAccVDve1BkPzzYUAkrKPkrku7DtsSAt++sCTnyh+LhsQfExL7TXJJJSSSxux1JO8k7zVAaDpmJ/CBjjNmw0l++SMfUhrH/hGR/zZ/wC2X/Trlu1cGrIzEdZVNju3fXUaoO8j8IuL+bSD/wDVPbHV5PwhoOMEv9pEfYK4E4IJBFiNDXqTCsouwt46HyOtqDvyc/yXuICw4i4DeoqSPoqecj+XWG2lGWgYhlt0kbizpfdccQeBGlfIhjZSNCDoRwPcRU/5otptHtLCuDpK7QSj5QdCyk+sA+qg+nQarVBVaBSlKBSlKBVDVaUHzViurG6fIklXyc1Bscvuh9VT7lVHkxWLTsnk+k39tQXHDrer2mg2nI3Z8c2IaOVC4MMxULfNnVcwKAEXbQ2FTXD8zoxOHE2FxBQkuMk8bKLq1rZhqvrBqG8htrjC4+CYgsFLBgLXIZGHHTjXesNyxwxNnL4dzbSQNDe9iN/UOldM8etTuRi8mc3q1xqXkttXZbGSNZowN8mHbpEI7WyXHzhUi5Pc/OKjsuKjTEKN7LaKT/IT5V2DDSl9Y2WQdoNr+tLqfKtRtvkjg8Vf0nDpnPx8vRv8+Pf66x012rsDnY2firKJuhkPxJvcz4Anqn1GpgrAi43VxXbPMchBbCYggcEmGdfASR7vWpqPx4HbOydY+mWMfmz6RCfFRfL5Cor6LNcl52fhT/8A10n/AHcNYuwOfsiy4yC/6yD2o3sb1Vict+U0GOmklwz50Gz3DaFSrelxHKwIuDa1BEo9pyBQoIsFyi4vYdnhxtVjFyGRyxsCeAvb6a8ruqtBjzwXVh2g/VULFTwVBZksxHYSPI0GU+1nO7KpsAWUWZrC1y28eq1ZOzOU+Iw6lYnChjdrqrXJAG9gTwFamlBJU5e4gKB1SdOsc2Y9++1/VwrZc3UhOLwrcTj4CfWr3qEVNObX4Thf27DfZeg+rhSlKBSlKBSlKBSlKD555yY8m0cUO0q3mgrnmO98PX7K6Xzwpl2m/wClHEfrFc0xntP0gUHvZ8eoe46rJpxIOlxpw9tfQMUolUOuaQIkWUsocM7oYxHcXV3sdR1bHIeNcF2IQDcgHK0R6wuLCUXHffdavoWTkFDmzRxNAbn3TCztHbvytp9deji3JOq4cmbb3EM27gTh8SBhhJECgChZFQlkNmfqkhri192t+yrmF5b4tCDIRIBuMqlT4Z00862u2ebeWQq3pRkKghRiYyDYm9jJGdTe+p7a0b8ltowaojOim46J1xCg8eqSG9WtfQxyce8yasrw7xyYtufSRbK5exb5kkS4UhgekA7yydb1EVJ9n7ahm1hmR+64DeGlm8wa5Di8bZiJoVVyexsO49TWFY0saFrhnTdq4zb9/WWuOuHjt+Wfz9jvw75dT7O5+W9X+o65tnkhhMV8IwyMx3uos/reOzH1g1zLlDyWiwM06QOzI+Bd7MQxU+lRLa4AuNBvF6zsJtPHQI0kU4liT33XWQAdtn61vCtftvbD4iSV5LX9AfcW44mE/GJtv7a8muKePnjUs/32PTnkvl4bzZUaXcKrXldwr1XB1Khm00tNIP0m+k3qZVE9vJad++x8wKDX0pSgVNObX4Thf27DfZkqF1NebX4Thf27C/ZkoPq2lKUClKUClKUCvEsoUFmIUAXJJAAA4kndXuuec8u00GFXDt0h6Zs0gjtm6GKxcm+9blBYUHPeeHa8M+Mjlw8iSoY8pZDmXMjG4vuNrjzrneINx6x9Rr3iJfcVHBJ5gPArGR9VWFe6n1fX/vQZGz3ssovbqN3biCNf+b6+oNnJDMiyRMwJsSUYsLkAkMFPbwIr5d2aLsy9quOG4jvB7K+j+Tux4JsHhZDDFmaCAlhmjYtkW5LJ3+dals+JZL9SEZ7nLIp1PVOlu7gaENcZ4gTxZbj16ffWGuyWFyJcR1mBIzpMvvr5QHGg1t4USLERHSWJ9dekiaPq6bjGSLjrcONPJnxZk0SOMraj5LhXHk4rRYvm+wcmoiVD2ws0B8gSp8q3eHx0rLIXjjJUAoI3EmffcWYAqd1WPxvEPyitG3YyunhqRbt48K1ndz8vRc9/Z2hm0OafQ9DM63H8pGG/vxWPmDUL2nsCTByTxysrE4JyCrFhb0qIaAgFfCu4YfGRP7yUG9txVt/9E1zbnTUjFPcgn8XSf95F21vXNvWfG1jPFma8pHOF3CvVeU3V6rg7FRjlKlpQe1R9FxUnqP8AKhdUPcw+kH20GipSlAqbc2vwjC/t+F+zJUJqb82g/jGF/b8N9iWg+q6UpQKUpQKUpQK5LzvRfxyE/KwuIUfOF/rFdarlnPPcS4MouZ2GJRbmwFxESW7gLmg4LKfcG7plPzo2+6rOGbRvD2is7aOF6P0lAbhJILHtsrrf6a12D98e9W+q9BmYOfI4YC9u+28W9tfSfNxLm2Vgz+qA+azL7K+aFr6L5n5s2yYP0GmXylJ9tEs7S8m3/N9QvC8q5oc5xGeQuQYxGoXLmJtGTe1rBbFuJtUpxuLyi9r62A9tR3o0f0lZSFLrcG1gApZr342Njbuq3trEnvtINk7QM8eY51zxtoQM6nW446g37aw0xw3Li10GokVAbXG+zJ4bqjfIjlurTxYVlJJuqSg2znKWuw4ag7u6paXka46WCUA7irX0vcNZmF7gcOBrW8axZ5T7GZZe+vxVEcurNHh5SDoy6NfX3mZDbxzcagXOjITiSWXIx2dJdSQ1v43FxGhqavs87zhoSe1HCH6US3nUA5wo8uIkGR4//j5Oqz9J/wBXF705jYVhUCTdXqvK7hXqgpWm5Tr1EPYxHmP9q3VavlEl4b9jL93toItSlKBU35tPhGF/b8L9iWoRU25tfhGF/b8L9iWg+rKUpQKUpQKUpQK4dz+7beLFYdQTlWIsoGhzu7qxvY/FQV3GuQc+uwSzYbENYxaQyX1ILPmQjUfpCg41j585xDfLSF/pT761uAHuijtuPNSK2/KMBJpFGgMKAepl+6tNg5QsiMdwZSfC+tBkqa7tzKYm+zWT5OIk+lUYfXXDlwj/ACWPeASD3i1bXZe28ZhlKwSTRKWzEKCAWsBmII32AoPoXbLXyjUd44G9ga0O0MYDYHcSR2g5gQRpXJZuWuPcWfESkd4H+UV5XlZisoQydUbgUXTv3b9a3NM9NvyVlMePwn6GIjU992yH667XisGSzZsLA3WPWvGCet1b5kBvx3185YTaDxujgjMjKyki/WUgi/aLgVKhzm4gsWKQZmuWIEqXJABJyygcBXb/AKOXPLZZ+Rnjzcy9uujCqN2FZQbXKSBTvIv1ZR41A+cK3pD2WVR+L5NJSWbXFxbiWOnrrUx86U+nUQW7JZxfxvIaw8dyibGNM7ixXBSKOu0n/Uwne+orzOjSLur1VF3VWgVhbZS8D+APkRWbVjGpeNx+i31UEJpSlAqbc2vwjC/t+G+xLUJqbc2vwjC/t+F+xJQfVlKUoFKUoFKUoFQPnrS+ynPyZYG/xAPbU8qHc7sObZGK7gjeUiUHzryqgzTA7vc7+TH761OKwJja2YblINrXDKG9tbvbpu0Z7Y3/APE+2vPoPT4nCxlsvSJFdrZrdQroOJ6tgOJtQR8J2Nb11dWRx/KN89vvrb4vBiOb0VsoKTspkItocikMN4ta9uGtZ/KDYvokgwjlWbOjmRdwDgDLqL6WudeFBHVxUn51/wC0b76vJjpRumb+0b763OLwYjxHojEDJiCDLa2hZVJt2aZtTV1sMgxKYV2UJHLIhlUC7KzaObm1t1u41PY1Me2J13Sn59/rq+OUGI/OD6D7Ky8LiEdmLkIY4fc7AWd4yuVWvxIvu7KuJi0MEs2dVmMpAjBsMkiksy+BFqDEXbc/y18h/lrZbJxbyDEmQi4wsg0FtOngPYK9wYyLNhUZvciY2mtqytYo4uOFrG1Zmy4TiJcWFOa2Dnym1rrG8ZTzCjzqjWodKreseEg210r0aC9eqMLi3j9VWwFtvIPh/vVBQQphVKycTEAX1swZha3C/bWNQBU15tfhGF/b8N9iSofIi2BB14iphzbQt6ThT8UY3C37yRIB9RoPq2lKUClKUClKUCo3zjw5tlY0fqXPzdfZUkrU8rIs2BxS9sEw/wANqD5c2pqsB7mHmg+6sLapuuGP6u3zZXFZeMN4YD+kPpUisPGyWiw7WvlaUWPc6MAe7rGg943DBQTJJJ6RmIeN1ZSNBqWY3JtXvaGCMZdZQyy9QgE30ZS2vqKGrO2drPip2mlyZ3IzZRYHTLfy+qr2KnfEHPI63WOMDQLdVCqFUDebVBk7U2cMOHjlQicmNkIbMvRsjE7jqSbeVXsTstY5hhSFE3TqpkGq5WCC3abE386w8XI8vuk8jlsiZMw9+BZcoNhYAX1qmLwbLZpLhmVXUMSSwcXDX4duttKDdDZSvihhSI4XiEqySHRXKBipI4E6fRWNs3GKvSSlUBj6LLGdFa+ZHBG/cb6V4XYbelphmAEryIvWOZRnsVJ39u/vq/s7ZQeSZbpE0EbtrrnaNhcC/E23U6Hh5UWGDLJcvrMvySkpK20+Sb+up3zaRB8VjLG6phpURrEXVpbg691QUxx+iNJ0o6YylTFoOoVBzjuvpU35qtoKsmKublsOLGxGuhI18TQRjaeBVXNhbU7vurBaIdp9f7qku00XOTpfXhWrkkF+HlwraVrSvefop0JsTY2BsTbS/ZfdWcWXu8qmWE5V4T8XjDGFGdkscyggH4xuR263FSkcfx2DUyMTe5N/OrAwK9/nW224qid8nvfi+G4fVWLh9WUAhSSBc6AX4mixirhVHDzqa83K3nj7sXgj/iMPbURm0Yi9zcgnfu7Kl/NW98dDGPjTRH1R5nJ8hV/B9NUqgqtZClKUClKUCsbaMWeKRflI481I9tZNUIoPkSf4NH3Mn12rBxgvAvdK/wDeRf8ALW02hFlglX5EjD5stauU+5uOyRT5qwoLm2sZHJIrRKVXo4gwIA66qA56oGha9XdqbUEyYcBWHRwrGcxXrEFjcWANteNzWsYVl4baCLAY+jUub+6E6gXHVA9W/voM7H4uWaCEmP3OBeiDjMQeuWCsTpe5OnfVvFSvKqtIbBUCIcls4Q5bEgdYgWFz2CqYfbTLh3gyKyPc3NwyklT1TfddV0I4VTE7ed8PDh2yhIS5TQ5iXNzmtQXI1kmkWxZ5CFtr1jlUWse0AaeFZY2a0VpJkQ2I6jsCzXvvAJPea0fTd9V9IH7z7NKDcLjVJleyxm6ZIwOr1gVbf2Cx8a3OxeVCQxwAL7orOJGC2zRsLAE7yRbjUbw+y5nHUia39HL4b7eFbDC8lJ2IzFEHaWLfQt/DxoJXtGVZLFSpBvYg34VqZwTYGw9fqrY7K5KxJ+UxErfoxoqDwuxJ36eOlbpthYAjdN49Jqf3nQd+lXsQySa4C6bwN+tUE1hZrADv9lS48kMAdwm9Tqb6aW8ToO0givJ5GYD9cf6yG/ZbTW+oHaQRwp2OZ7UxAaViN26sXOK6eeRGzuPTn+uhv4aa33DtseyvackdmLvSZv6+/stYceHrp2OVNIK7FzF8iZFlOOnUouUrhwwsWzaNLY62y6A8cx7Kv7Nw2zcOc0eGBYbmYdJ4WzG2vDTtqX7N5ao7qvWuxAGg9XH/AJbup2JxVas4eS4q9UClKUCqE1WrGKksKD02IArz6WKgO1uWhSR1CE5SRfN2b+FYA5ct8g+d/Z2fdvoIBzk7C9DmxKH8nO0ksB4EMQzJ3FWuPC1QRJBZgeIBHiO3u312nlDjosdF0eIiLKDdSGsyNbVlIHZbTju3iozh+QWCBuVnYcR0oA7T71L6A+u9hc0HNjasjBYCSU2hjkkPZGjP9kV2HZuysFDYpg4rj4zjpSLe+9+DuFjpvvYXINb9OU5UWC5R2LoBbfYKuthbdv4XsaDkuz+abac+vo/RA8ZnWP6LlvoqVbM/B8kNjicZGnasSGQ/OcqPoNS48sGG9fHW/juGvDxvpuNeDy1b5P0+fDw8b6XoPey+ZDZkVuk6Wc/rJMo8owKluC5LYPDL/F8NDGe1Y1zfOIv9NQz/ANcN8g/O8+H762+wuVXTSBCpGhN733eqg57zm8rhh8YY2RmPRobhgN99N3j53qHjl8v5t/nj7uzT6d9dV5dczrbRxPpC4gRdREy9EX97fW+cdvZUd/g4v/PB/YH/AFKCOQcqXa1oHsVDgmRFGQuEBudACbL3HXfWW+3Zlz5sO/udw/u0W9VzOq23sF3hblffbzUufmXxBg6A41ei6MIF6F7dWXpM9ultmvp4V7m5lpH6TpJoXLSSyLeCQCN5QA5AE3WHVUgHcVHeCVC4+V0hi6UYeQx6m4kS5GbISFHWC3st7aHUamrTcuH44eYe+3nJfLbOBcDW1hYajeNSanezuZuaFYwuIiLx6K5hkvlMolIsJrakWvvsayoOa/FIqgYqIlbdZoZGvlzZbgzWFs7Xtv0vuoenPhyolL5Dh5A2TpCGkSPqG3WJawUHTw4bzWM3K1z/ACEp62XqspDG9iEyjrbvi3tvG+uif+0M/TmYYlATCIrCOa4UW1zmYvm03341cwfNViYiuXFR2UWAMUp0zyP+e3kyNftsKDlTcvV4xv39ZR48NPZw31teS/LlXxUEYja7yIoOYG12Gtrfut3mpHjfwfJJZHkOLRS7MxCwNYZiTYXl3a1l8nuYJsPiYZziwwikR8vQkZspBtfpDaiOu7M97WdVqCLKKu0ClKUCsPaQ6prMq3LHcWoPmDljyzkjxuIjyIQkrgE5r6HTj6/GtKOXUn5uP+99/br46127bnMVhMTiJZ3kxAaVizBWjCgnfa6E2rX/AMHbB/ncT8+P/ToIJ0mOCZxDCw6PDyLlZrsJyQgXX3ylWY/JIJq1+MMeACMNHqWsA2vVybrP+mpW28sbb662nNSAioMVicie9HuO4BRb8lqLIBY8Ce2ic1CjdiJ94I6sFlICBcvuXVy5EK9lqL6cnw+1MexUejRrmKC5JAXMFKnRiQBnU3t1S9/jVYTlBjC8KGCKPprdGSWA4EEFWOXLcEDeMxPGuux80qLe2JxF73v7iSNEBAPRXAPRx3HHL41SfmhR2hZsRiCYPyX5EAaAG46Kx96NKHpyd9qYw2McMMiEKVeNmC2Oe1szAqVySf0crGvC4/GkMTBGoRXZySy5cmfqi51YZGIC3tc11kcz8elp5gBoFAhyBcjoVy9FbKVd7jiWJq4/NMpVlOJnIYMDcQaBg4OX3Lq6Oy6cLDhQ9ODnlzJ+bjHzh4ceHDsuamXNZyqkxGPWIoijJIbrmvoBYam1qlo/B2wf53E/Pj/063nJDmdw2z8QMRE8zOFZbOUIswsfeoDeiJ3hB1av15RbV6oFKUoFKUoFKUoFqpaq0oFKUoFKUoFKUoFKUoFKUoFKUoFKUoFKUoFKUoFKUoFKUoFKUoFKUoFKUoFKUo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" name="4 Imagen" descr="samsing 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4810" y="4429132"/>
            <a:ext cx="2643206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184</TotalTime>
  <Words>196</Words>
  <Application>Microsoft Office PowerPoint</Application>
  <PresentationFormat>Presentación en pantalla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Opulento</vt:lpstr>
      <vt:lpstr>Escuela Normal de Educación Preescolar.  Alumna: Rosaysela Márquez Hernández. #21. Profesor: Luis Enrique Contreras. </vt:lpstr>
      <vt:lpstr>3GP.</vt:lpstr>
      <vt:lpstr>AVI.</vt:lpstr>
      <vt:lpstr>DIVX.</vt:lpstr>
      <vt:lpstr>FLV.</vt:lpstr>
      <vt:lpstr>M4V.</vt:lpstr>
      <vt:lpstr>MKV.</vt:lpstr>
      <vt:lpstr>MP4.</vt:lpstr>
      <vt:lpstr>MPG.</vt:lpstr>
      <vt:lpstr>RM.</vt:lpstr>
      <vt:lpstr>VOB.</vt:lpstr>
      <vt:lpstr>WMV.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Preescolar.  Alumna: Rosaysela Márquez Hernández. #21. Profesor: Luis Enrique Contreras. </dc:title>
  <dc:creator>Tomas</dc:creator>
  <cp:lastModifiedBy>Tomas</cp:lastModifiedBy>
  <cp:revision>19</cp:revision>
  <dcterms:created xsi:type="dcterms:W3CDTF">2013-02-13T02:03:11Z</dcterms:created>
  <dcterms:modified xsi:type="dcterms:W3CDTF">2013-02-14T02:35:57Z</dcterms:modified>
</cp:coreProperties>
</file>