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3" r:id="rId9"/>
    <p:sldId id="262" r:id="rId10"/>
    <p:sldId id="268" r:id="rId11"/>
    <p:sldId id="267" r:id="rId12"/>
    <p:sldId id="270" r:id="rId13"/>
    <p:sldId id="266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287CE-3743-49CA-B967-0531B9593AA6}" type="datetimeFigureOut">
              <a:rPr lang="es-ES" smtClean="0"/>
              <a:t>12/02/2013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3477-22C3-41DB-97AA-0D4B46411DC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287CE-3743-49CA-B967-0531B9593AA6}" type="datetimeFigureOut">
              <a:rPr lang="es-ES" smtClean="0"/>
              <a:t>12/02/2013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3477-22C3-41DB-97AA-0D4B46411DC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287CE-3743-49CA-B967-0531B9593AA6}" type="datetimeFigureOut">
              <a:rPr lang="es-ES" smtClean="0"/>
              <a:t>12/02/2013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3477-22C3-41DB-97AA-0D4B46411DC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287CE-3743-49CA-B967-0531B9593AA6}" type="datetimeFigureOut">
              <a:rPr lang="es-ES" smtClean="0"/>
              <a:t>12/02/2013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3477-22C3-41DB-97AA-0D4B46411DC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287CE-3743-49CA-B967-0531B9593AA6}" type="datetimeFigureOut">
              <a:rPr lang="es-ES" smtClean="0"/>
              <a:t>12/02/2013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3477-22C3-41DB-97AA-0D4B46411DC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287CE-3743-49CA-B967-0531B9593AA6}" type="datetimeFigureOut">
              <a:rPr lang="es-ES" smtClean="0"/>
              <a:t>12/02/2013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3477-22C3-41DB-97AA-0D4B46411DC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287CE-3743-49CA-B967-0531B9593AA6}" type="datetimeFigureOut">
              <a:rPr lang="es-ES" smtClean="0"/>
              <a:t>12/02/2013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3477-22C3-41DB-97AA-0D4B46411DC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287CE-3743-49CA-B967-0531B9593AA6}" type="datetimeFigureOut">
              <a:rPr lang="es-ES" smtClean="0"/>
              <a:t>12/02/2013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3477-22C3-41DB-97AA-0D4B46411DC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287CE-3743-49CA-B967-0531B9593AA6}" type="datetimeFigureOut">
              <a:rPr lang="es-ES" smtClean="0"/>
              <a:t>12/02/2013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3477-22C3-41DB-97AA-0D4B46411DC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287CE-3743-49CA-B967-0531B9593AA6}" type="datetimeFigureOut">
              <a:rPr lang="es-ES" smtClean="0"/>
              <a:t>12/02/2013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3477-22C3-41DB-97AA-0D4B46411DC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287CE-3743-49CA-B967-0531B9593AA6}" type="datetimeFigureOut">
              <a:rPr lang="es-ES" smtClean="0"/>
              <a:t>12/02/2013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3477-22C3-41DB-97AA-0D4B46411DCD}" type="slidenum">
              <a:rPr lang="es-ES" smtClean="0"/>
              <a:t>‹Nº›</a:t>
            </a:fld>
            <a:endParaRPr lang="es-ES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88287CE-3743-49CA-B967-0531B9593AA6}" type="datetimeFigureOut">
              <a:rPr lang="es-ES" smtClean="0"/>
              <a:t>12/02/2013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04B3477-22C3-41DB-97AA-0D4B46411DC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09442" y="2133601"/>
            <a:ext cx="7117180" cy="2643780"/>
          </a:xfrm>
        </p:spPr>
        <p:txBody>
          <a:bodyPr/>
          <a:lstStyle/>
          <a:p>
            <a:r>
              <a:rPr lang="es-ES" sz="8000" dirty="0" smtClean="0">
                <a:latin typeface="Broadway" pitchFamily="82" charset="0"/>
              </a:rPr>
              <a:t>Extensiones de Video</a:t>
            </a:r>
            <a:endParaRPr lang="es-ES" sz="8000" dirty="0">
              <a:latin typeface="Broadway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r"/>
            <a:r>
              <a:rPr lang="es-ES" sz="2400" dirty="0" smtClean="0"/>
              <a:t>Mónica Susana Saucedo </a:t>
            </a:r>
            <a:r>
              <a:rPr lang="es-ES" sz="2400" dirty="0" smtClean="0"/>
              <a:t>Cabello</a:t>
            </a:r>
          </a:p>
          <a:p>
            <a:pPr algn="r"/>
            <a:r>
              <a:rPr lang="es-ES" sz="2400" smtClean="0"/>
              <a:t>2 ‘D’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16385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9442" y="152400"/>
            <a:ext cx="7372558" cy="1447799"/>
          </a:xfrm>
        </p:spPr>
        <p:txBody>
          <a:bodyPr/>
          <a:lstStyle/>
          <a:p>
            <a:pPr algn="ctr"/>
            <a:r>
              <a:rPr lang="es-ES" sz="9600" dirty="0" smtClean="0">
                <a:solidFill>
                  <a:schemeClr val="accent2">
                    <a:lumMod val="75000"/>
                  </a:schemeClr>
                </a:solidFill>
                <a:latin typeface="Rockwell Extra Bold" pitchFamily="18" charset="0"/>
              </a:rPr>
              <a:t>MP4</a:t>
            </a:r>
            <a:endParaRPr lang="es-ES" sz="9600" dirty="0">
              <a:solidFill>
                <a:schemeClr val="accent2">
                  <a:lumMod val="75000"/>
                </a:schemeClr>
              </a:solidFill>
              <a:latin typeface="Rockwell Extra Bold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1371601"/>
            <a:ext cx="3794918" cy="1017588"/>
          </a:xfrm>
        </p:spPr>
        <p:txBody>
          <a:bodyPr/>
          <a:lstStyle/>
          <a:p>
            <a:pPr algn="ctr"/>
            <a:r>
              <a:rPr lang="es-ES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Rockwell Extra Bold" pitchFamily="18" charset="0"/>
              </a:rPr>
              <a:t>QUE ES?</a:t>
            </a:r>
          </a:p>
          <a:p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81000" y="2338864"/>
            <a:ext cx="3886200" cy="3886200"/>
          </a:xfrm>
        </p:spPr>
        <p:txBody>
          <a:bodyPr>
            <a:normAutofit lnSpcReduction="10000"/>
          </a:bodyPr>
          <a:lstStyle/>
          <a:p>
            <a:r>
              <a:rPr lang="es-ES" dirty="0">
                <a:latin typeface="Century Gothic" pitchFamily="34" charset="0"/>
              </a:rPr>
              <a:t>es un estándar de formato multimedia que es parte del MPEG-4. Formalmente llamado ISO/IEC 14496-14:2003. La extensión de </a:t>
            </a:r>
            <a:r>
              <a:rPr lang="es-ES" dirty="0" smtClean="0">
                <a:latin typeface="Century Gothic" pitchFamily="34" charset="0"/>
              </a:rPr>
              <a:t>archivo</a:t>
            </a:r>
            <a:r>
              <a:rPr lang="es-ES" dirty="0">
                <a:latin typeface="Century Gothic" pitchFamily="34" charset="0"/>
              </a:rPr>
              <a:t> oficial es .mp4.</a:t>
            </a:r>
            <a:r>
              <a:rPr lang="es-ES" dirty="0">
                <a:latin typeface="Century Gothic" pitchFamily="34" charset="0"/>
              </a:rPr>
              <a:t/>
            </a:r>
            <a:br>
              <a:rPr lang="es-ES" dirty="0">
                <a:latin typeface="Century Gothic" pitchFamily="34" charset="0"/>
              </a:rPr>
            </a:br>
            <a:r>
              <a:rPr lang="es-ES" dirty="0">
                <a:latin typeface="Century Gothic" pitchFamily="34" charset="0"/>
              </a:rPr>
              <a:t/>
            </a:r>
            <a:br>
              <a:rPr lang="es-ES" dirty="0">
                <a:latin typeface="Century Gothic" pitchFamily="34" charset="0"/>
              </a:rPr>
            </a:br>
            <a:r>
              <a:rPr lang="es-ES" dirty="0">
                <a:latin typeface="Century Gothic" pitchFamily="34" charset="0"/>
              </a:rPr>
              <a:t>Se usa especialmente para el almacenamiento de video y audio digital, especialmente los definidos </a:t>
            </a:r>
            <a:r>
              <a:rPr lang="es-ES" dirty="0" smtClean="0">
                <a:latin typeface="Century Gothic" pitchFamily="34" charset="0"/>
              </a:rPr>
              <a:t>por MPEG</a:t>
            </a:r>
            <a:r>
              <a:rPr lang="es-ES" dirty="0">
                <a:latin typeface="Century Gothic" pitchFamily="34" charset="0"/>
              </a:rPr>
              <a:t>, pero también puede almacenar otros datos como subtítulos e imágenes.</a:t>
            </a:r>
            <a:endParaRPr lang="es-ES" dirty="0">
              <a:latin typeface="Century Gothic" pitchFamily="34" charset="0"/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600200"/>
            <a:ext cx="4191000" cy="990599"/>
          </a:xfrm>
        </p:spPr>
        <p:txBody>
          <a:bodyPr/>
          <a:lstStyle/>
          <a:p>
            <a:endParaRPr lang="es-ES" dirty="0" smtClean="0">
              <a:solidFill>
                <a:schemeClr val="accent3">
                  <a:lumMod val="20000"/>
                  <a:lumOff val="80000"/>
                </a:schemeClr>
              </a:solidFill>
              <a:latin typeface="Rockwell Extra Bold" pitchFamily="18" charset="0"/>
            </a:endParaRPr>
          </a:p>
          <a:p>
            <a:endParaRPr lang="es-ES" dirty="0">
              <a:solidFill>
                <a:schemeClr val="accent3">
                  <a:lumMod val="20000"/>
                  <a:lumOff val="80000"/>
                </a:schemeClr>
              </a:solidFill>
              <a:latin typeface="Rockwell Extra Bold" pitchFamily="18" charset="0"/>
            </a:endParaRPr>
          </a:p>
          <a:p>
            <a:endParaRPr lang="es-ES" dirty="0" smtClean="0">
              <a:solidFill>
                <a:schemeClr val="accent3">
                  <a:lumMod val="20000"/>
                  <a:lumOff val="80000"/>
                </a:schemeClr>
              </a:solidFill>
              <a:latin typeface="Rockwell Extra Bold" pitchFamily="18" charset="0"/>
            </a:endParaRPr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586748" y="2514600"/>
            <a:ext cx="4038600" cy="3886200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>
                <a:latin typeface="Century Gothic" pitchFamily="34" charset="0"/>
              </a:rPr>
              <a:t>También </a:t>
            </a:r>
            <a:r>
              <a:rPr lang="es-ES" dirty="0">
                <a:latin typeface="Century Gothic" pitchFamily="34" charset="0"/>
              </a:rPr>
              <a:t>permite transmitir combinaciones de flujos de audio, vídeo y texto coordinado de forma consolidada. El punto de partida para este formato fue el formato de archivo de QuickTime de Apple. En la actualidad *.mp4 se ha visto enriquecido en formas muy variadas de manera que ya no se podría afirmar que son el mismo formato.</a:t>
            </a:r>
          </a:p>
          <a:p>
            <a:r>
              <a:rPr lang="es-ES" i="1" dirty="0">
                <a:latin typeface="Century Gothic" pitchFamily="34" charset="0"/>
              </a:rPr>
              <a:t>*.mp4</a:t>
            </a:r>
            <a:r>
              <a:rPr lang="es-ES" dirty="0">
                <a:latin typeface="Century Gothic" pitchFamily="34" charset="0"/>
              </a:rPr>
              <a:t> se utiliza con frecuencia como alternativa a </a:t>
            </a:r>
            <a:r>
              <a:rPr lang="es-ES" i="1" dirty="0">
                <a:latin typeface="Century Gothic" pitchFamily="34" charset="0"/>
              </a:rPr>
              <a:t>*.mp3</a:t>
            </a:r>
            <a:r>
              <a:rPr lang="es-ES" dirty="0">
                <a:latin typeface="Century Gothic" pitchFamily="34" charset="0"/>
              </a:rPr>
              <a:t> en el iPod y en iTunes. </a:t>
            </a:r>
          </a:p>
          <a:p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4586748" y="1600200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Rockwell Extra Bold" pitchFamily="18" charset="0"/>
              </a:rPr>
              <a:t>SE REPRODUCE EN?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1981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200" y="152400"/>
            <a:ext cx="7391400" cy="1219200"/>
          </a:xfrm>
        </p:spPr>
        <p:txBody>
          <a:bodyPr/>
          <a:lstStyle/>
          <a:p>
            <a:pPr algn="ctr"/>
            <a:r>
              <a:rPr lang="es-ES" sz="9600" dirty="0" smtClean="0">
                <a:solidFill>
                  <a:srgbClr val="00B0F0"/>
                </a:solidFill>
                <a:latin typeface="Rockwell Extra Bold" pitchFamily="18" charset="0"/>
              </a:rPr>
              <a:t>MPG</a:t>
            </a:r>
            <a:endParaRPr lang="es-ES" sz="9600" dirty="0">
              <a:solidFill>
                <a:srgbClr val="00B0F0"/>
              </a:solidFill>
              <a:latin typeface="Rockwell Extra Bold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1295400"/>
            <a:ext cx="3794918" cy="1093789"/>
          </a:xfrm>
        </p:spPr>
        <p:txBody>
          <a:bodyPr/>
          <a:lstStyle/>
          <a:p>
            <a:pPr algn="ctr"/>
            <a:r>
              <a:rPr lang="es-ES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Rockwell Extra Bold" pitchFamily="18" charset="0"/>
              </a:rPr>
              <a:t>QUE ES?</a:t>
            </a:r>
          </a:p>
          <a:p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81000" y="1981200"/>
            <a:ext cx="4191000" cy="4495800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 </a:t>
            </a:r>
            <a:r>
              <a:rPr lang="es-ES" dirty="0" smtClean="0">
                <a:latin typeface="Century Gothic" pitchFamily="34" charset="0"/>
              </a:rPr>
              <a:t>Es </a:t>
            </a:r>
            <a:r>
              <a:rPr lang="es-ES" dirty="0">
                <a:latin typeface="Century Gothic" pitchFamily="34" charset="0"/>
              </a:rPr>
              <a:t>el nombre de un grupo de estándares de codificación de audio y vídeo normalizados por el grupo </a:t>
            </a:r>
            <a:r>
              <a:rPr lang="es-ES" dirty="0" smtClean="0">
                <a:latin typeface="Century Gothic" pitchFamily="34" charset="0"/>
              </a:rPr>
              <a:t>MPEG</a:t>
            </a:r>
          </a:p>
          <a:p>
            <a:r>
              <a:rPr lang="es-ES" dirty="0" smtClean="0">
                <a:latin typeface="Century Gothic" pitchFamily="34" charset="0"/>
              </a:rPr>
              <a:t>está </a:t>
            </a:r>
            <a:r>
              <a:rPr lang="es-ES" dirty="0">
                <a:latin typeface="Century Gothic" pitchFamily="34" charset="0"/>
              </a:rPr>
              <a:t>conformado por diferentes partes:</a:t>
            </a:r>
          </a:p>
          <a:p>
            <a:r>
              <a:rPr lang="es-ES" dirty="0">
                <a:latin typeface="Century Gothic" pitchFamily="34" charset="0"/>
              </a:rPr>
              <a:t>Sincronización y transmisión simultánea de vídeo y audio.</a:t>
            </a:r>
          </a:p>
          <a:p>
            <a:r>
              <a:rPr lang="es-ES" dirty="0">
                <a:latin typeface="Century Gothic" pitchFamily="34" charset="0"/>
              </a:rPr>
              <a:t>Códec de compresión para señales de vídeo no entrelazadas (progresivas).</a:t>
            </a:r>
          </a:p>
          <a:p>
            <a:r>
              <a:rPr lang="es-ES" dirty="0">
                <a:latin typeface="Century Gothic" pitchFamily="34" charset="0"/>
              </a:rPr>
              <a:t>Códec de compresión para señales de audio con control sobre la tasa de compresión. El estándar define tres </a:t>
            </a:r>
            <a:r>
              <a:rPr lang="es-ES" i="1" dirty="0" smtClean="0">
                <a:latin typeface="Century Gothic" pitchFamily="34" charset="0"/>
              </a:rPr>
              <a:t>capas</a:t>
            </a:r>
            <a:r>
              <a:rPr lang="es-ES" dirty="0" smtClean="0">
                <a:latin typeface="Century Gothic" pitchFamily="34" charset="0"/>
              </a:rPr>
              <a:t>, </a:t>
            </a:r>
            <a:r>
              <a:rPr lang="es-ES" dirty="0">
                <a:latin typeface="Century Gothic" pitchFamily="34" charset="0"/>
              </a:rPr>
              <a:t>o niveles de complejidad de la codificación de audio MPEG.</a:t>
            </a:r>
          </a:p>
          <a:p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495800" y="1219200"/>
            <a:ext cx="4419600" cy="1676400"/>
          </a:xfrm>
        </p:spPr>
        <p:txBody>
          <a:bodyPr/>
          <a:lstStyle/>
          <a:p>
            <a:pPr algn="ctr"/>
            <a:endParaRPr lang="es-ES" dirty="0" smtClean="0">
              <a:solidFill>
                <a:schemeClr val="accent3">
                  <a:lumMod val="20000"/>
                  <a:lumOff val="80000"/>
                </a:schemeClr>
              </a:solidFill>
              <a:latin typeface="Rockwell Extra Bold" pitchFamily="18" charset="0"/>
            </a:endParaRPr>
          </a:p>
          <a:p>
            <a:pPr algn="ctr"/>
            <a:endParaRPr lang="es-ES" dirty="0">
              <a:solidFill>
                <a:schemeClr val="accent3">
                  <a:lumMod val="20000"/>
                  <a:lumOff val="80000"/>
                </a:schemeClr>
              </a:solidFill>
              <a:latin typeface="Rockwell Extra Bold" pitchFamily="18" charset="0"/>
            </a:endParaRPr>
          </a:p>
          <a:p>
            <a:pPr algn="ctr"/>
            <a:r>
              <a:rPr lang="es-ES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Rockwell Extra Bold" pitchFamily="18" charset="0"/>
              </a:rPr>
              <a:t>SE </a:t>
            </a:r>
            <a:r>
              <a:rPr lang="es-ES" dirty="0">
                <a:solidFill>
                  <a:schemeClr val="accent3">
                    <a:lumMod val="20000"/>
                    <a:lumOff val="80000"/>
                  </a:schemeClr>
                </a:solidFill>
                <a:latin typeface="Rockwell Extra Bold" pitchFamily="18" charset="0"/>
              </a:rPr>
              <a:t>REPRODUCE EN?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8200" y="2438400"/>
            <a:ext cx="3886200" cy="3962400"/>
          </a:xfrm>
        </p:spPr>
        <p:txBody>
          <a:bodyPr/>
          <a:lstStyle/>
          <a:p>
            <a:r>
              <a:rPr lang="es-ES" i="1" dirty="0">
                <a:latin typeface="Century Gothic" pitchFamily="34" charset="0"/>
              </a:rPr>
              <a:t>MPEG-1 vídeo</a:t>
            </a:r>
            <a:r>
              <a:rPr lang="es-ES" dirty="0">
                <a:latin typeface="Century Gothic" pitchFamily="34" charset="0"/>
              </a:rPr>
              <a:t> se utiliza en el formato Video CD. La calidad de salida con la tasa de compresión usual usada en VCD es similar a la de un </a:t>
            </a:r>
            <a:r>
              <a:rPr lang="es-ES" dirty="0" err="1">
                <a:latin typeface="Century Gothic" pitchFamily="34" charset="0"/>
              </a:rPr>
              <a:t>cassette</a:t>
            </a:r>
            <a:r>
              <a:rPr lang="es-ES" dirty="0">
                <a:latin typeface="Century Gothic" pitchFamily="34" charset="0"/>
              </a:rPr>
              <a:t> vídeo VHS doméstico. Para el audio, el grupo MPEG definió el </a:t>
            </a:r>
            <a:r>
              <a:rPr lang="es-ES" i="1" dirty="0">
                <a:latin typeface="Century Gothic" pitchFamily="34" charset="0"/>
              </a:rPr>
              <a:t>MPEG-1 audio </a:t>
            </a:r>
            <a:r>
              <a:rPr lang="es-ES" i="1" dirty="0" err="1">
                <a:latin typeface="Century Gothic" pitchFamily="34" charset="0"/>
              </a:rPr>
              <a:t>layer</a:t>
            </a:r>
            <a:r>
              <a:rPr lang="es-ES" i="1" dirty="0">
                <a:latin typeface="Century Gothic" pitchFamily="34" charset="0"/>
              </a:rPr>
              <a:t> 3</a:t>
            </a:r>
            <a:r>
              <a:rPr lang="es-ES" dirty="0">
                <a:latin typeface="Century Gothic" pitchFamily="34" charset="0"/>
              </a:rPr>
              <a:t> más conocido como MP3</a:t>
            </a:r>
            <a:r>
              <a:rPr lang="es-ES" dirty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40828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9442" y="304800"/>
            <a:ext cx="7220158" cy="1295399"/>
          </a:xfrm>
        </p:spPr>
        <p:txBody>
          <a:bodyPr/>
          <a:lstStyle/>
          <a:p>
            <a:pPr algn="ctr"/>
            <a:r>
              <a:rPr lang="es-ES" sz="9600" dirty="0" smtClean="0">
                <a:solidFill>
                  <a:schemeClr val="accent3">
                    <a:lumMod val="75000"/>
                  </a:schemeClr>
                </a:solidFill>
                <a:latin typeface="Rockwell Extra Bold" pitchFamily="18" charset="0"/>
              </a:rPr>
              <a:t>OGM</a:t>
            </a:r>
            <a:endParaRPr lang="es-ES" sz="9600" dirty="0">
              <a:solidFill>
                <a:schemeClr val="accent3">
                  <a:lumMod val="75000"/>
                </a:schemeClr>
              </a:solidFill>
              <a:latin typeface="Rockwell Extra Bold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90600" y="1600200"/>
            <a:ext cx="3490118" cy="941389"/>
          </a:xfrm>
        </p:spPr>
        <p:txBody>
          <a:bodyPr/>
          <a:lstStyle/>
          <a:p>
            <a:pPr algn="ctr"/>
            <a:r>
              <a:rPr lang="es-ES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Rockwell Extra Bold" pitchFamily="18" charset="0"/>
              </a:rPr>
              <a:t>QUE ES?</a:t>
            </a:r>
          </a:p>
          <a:p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389189"/>
            <a:ext cx="3871119" cy="4011611"/>
          </a:xfrm>
        </p:spPr>
        <p:txBody>
          <a:bodyPr/>
          <a:lstStyle/>
          <a:p>
            <a:r>
              <a:rPr lang="es-ES" dirty="0">
                <a:latin typeface="Century Gothic" pitchFamily="34" charset="0"/>
              </a:rPr>
              <a:t>es un formato contenedor, desarrollado por la Fundación </a:t>
            </a:r>
            <a:r>
              <a:rPr lang="es-ES" dirty="0" err="1">
                <a:latin typeface="Century Gothic" pitchFamily="34" charset="0"/>
              </a:rPr>
              <a:t>Xiph.Org</a:t>
            </a:r>
            <a:r>
              <a:rPr lang="es-ES" dirty="0">
                <a:latin typeface="Century Gothic" pitchFamily="34" charset="0"/>
              </a:rPr>
              <a:t> y es el contenedor nativo para los </a:t>
            </a:r>
            <a:r>
              <a:rPr lang="es-ES" dirty="0" err="1">
                <a:latin typeface="Century Gothic" pitchFamily="34" charset="0"/>
              </a:rPr>
              <a:t>códecs</a:t>
            </a:r>
            <a:r>
              <a:rPr lang="es-ES" dirty="0">
                <a:latin typeface="Century Gothic" pitchFamily="34" charset="0"/>
              </a:rPr>
              <a:t> multimedia que también desarrolla </a:t>
            </a:r>
            <a:r>
              <a:rPr lang="es-ES" dirty="0" err="1">
                <a:latin typeface="Century Gothic" pitchFamily="34" charset="0"/>
              </a:rPr>
              <a:t>Xiph.Org</a:t>
            </a:r>
            <a:r>
              <a:rPr lang="es-ES" dirty="0">
                <a:latin typeface="Century Gothic" pitchFamily="34" charset="0"/>
              </a:rPr>
              <a:t>.</a:t>
            </a:r>
          </a:p>
          <a:p>
            <a:r>
              <a:rPr lang="es-ES" dirty="0">
                <a:latin typeface="Century Gothic" pitchFamily="34" charset="0"/>
              </a:rPr>
              <a:t>El formato es libre de patentes y abierto al igual que toda la tecnología de </a:t>
            </a:r>
            <a:r>
              <a:rPr lang="es-ES" dirty="0" err="1">
                <a:latin typeface="Century Gothic" pitchFamily="34" charset="0"/>
              </a:rPr>
              <a:t>Xiph.Org</a:t>
            </a:r>
            <a:r>
              <a:rPr lang="es-ES" dirty="0">
                <a:latin typeface="Century Gothic" pitchFamily="34" charset="0"/>
              </a:rPr>
              <a:t>, diseñado para dar un alto grado de eficiencia en el "</a:t>
            </a:r>
            <a:r>
              <a:rPr lang="es-ES" dirty="0" err="1">
                <a:latin typeface="Century Gothic" pitchFamily="34" charset="0"/>
              </a:rPr>
              <a:t>streaming</a:t>
            </a:r>
            <a:r>
              <a:rPr lang="es-ES" dirty="0">
                <a:latin typeface="Century Gothic" pitchFamily="34" charset="0"/>
              </a:rPr>
              <a:t>" y la compresión de archivos.</a:t>
            </a:r>
          </a:p>
          <a:p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953000" y="1447800"/>
            <a:ext cx="3999534" cy="1158873"/>
          </a:xfrm>
        </p:spPr>
        <p:txBody>
          <a:bodyPr/>
          <a:lstStyle/>
          <a:p>
            <a:r>
              <a:rPr lang="es-ES" dirty="0">
                <a:solidFill>
                  <a:schemeClr val="accent3">
                    <a:lumMod val="20000"/>
                    <a:lumOff val="80000"/>
                  </a:schemeClr>
                </a:solidFill>
                <a:latin typeface="Rockwell Extra Bold" pitchFamily="18" charset="0"/>
              </a:rPr>
              <a:t>SE REPRODUCE EN?</a:t>
            </a:r>
          </a:p>
          <a:p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4099720" cy="4011611"/>
          </a:xfrm>
        </p:spPr>
        <p:txBody>
          <a:bodyPr/>
          <a:lstStyle/>
          <a:p>
            <a:r>
              <a:rPr lang="es-ES" dirty="0">
                <a:latin typeface="Century Gothic" pitchFamily="34" charset="0"/>
              </a:rPr>
              <a:t>han sido incluidos en muchos reproductores multimedia (VLC, </a:t>
            </a:r>
            <a:r>
              <a:rPr lang="es-ES" dirty="0" err="1">
                <a:latin typeface="Century Gothic" pitchFamily="34" charset="0"/>
              </a:rPr>
              <a:t>mplayer</a:t>
            </a:r>
            <a:r>
              <a:rPr lang="es-ES" dirty="0">
                <a:latin typeface="Century Gothic" pitchFamily="34" charset="0"/>
              </a:rPr>
              <a:t>, etc.) existiendo incluso filtros para reproducir los </a:t>
            </a:r>
            <a:r>
              <a:rPr lang="es-ES" dirty="0" err="1">
                <a:latin typeface="Century Gothic" pitchFamily="34" charset="0"/>
              </a:rPr>
              <a:t>códecs</a:t>
            </a:r>
            <a:r>
              <a:rPr lang="es-ES" dirty="0">
                <a:latin typeface="Century Gothic" pitchFamily="34" charset="0"/>
              </a:rPr>
              <a:t> </a:t>
            </a:r>
            <a:r>
              <a:rPr lang="es-ES" dirty="0" err="1">
                <a:latin typeface="Century Gothic" pitchFamily="34" charset="0"/>
              </a:rPr>
              <a:t>Ogg</a:t>
            </a:r>
            <a:r>
              <a:rPr lang="es-ES" dirty="0">
                <a:latin typeface="Century Gothic" pitchFamily="34" charset="0"/>
              </a:rPr>
              <a:t> en prácticamente cualquier reproductor que soporte </a:t>
            </a:r>
            <a:r>
              <a:rPr lang="es-ES" dirty="0" err="1">
                <a:latin typeface="Century Gothic" pitchFamily="34" charset="0"/>
              </a:rPr>
              <a:t>DirectShow</a:t>
            </a:r>
            <a:r>
              <a:rPr lang="es-ES" dirty="0">
                <a:latin typeface="Century Gothic" pitchFamily="34" charset="0"/>
              </a:rPr>
              <a:t> (Windows Media Player,  </a:t>
            </a:r>
            <a:r>
              <a:rPr lang="es-ES" dirty="0" err="1">
                <a:latin typeface="Century Gothic" pitchFamily="34" charset="0"/>
              </a:rPr>
              <a:t>BSplayer</a:t>
            </a:r>
            <a:r>
              <a:rPr lang="es-ES" dirty="0">
                <a:latin typeface="Century Gothic" pitchFamily="34" charset="0"/>
              </a:rPr>
              <a:t>, </a:t>
            </a:r>
            <a:r>
              <a:rPr lang="es-ES" dirty="0" err="1">
                <a:latin typeface="Century Gothic" pitchFamily="34" charset="0"/>
              </a:rPr>
              <a:t>Winamp</a:t>
            </a:r>
            <a:r>
              <a:rPr lang="es-ES" dirty="0">
                <a:latin typeface="Century Gothic" pitchFamily="34" charset="0"/>
              </a:rPr>
              <a:t>, etc.).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8841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9442" y="228600"/>
            <a:ext cx="7524958" cy="1371599"/>
          </a:xfrm>
        </p:spPr>
        <p:txBody>
          <a:bodyPr/>
          <a:lstStyle/>
          <a:p>
            <a:pPr algn="ctr"/>
            <a:r>
              <a:rPr lang="es-ES" sz="96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Rockwell Extra Bold" pitchFamily="18" charset="0"/>
              </a:rPr>
              <a:t>VOB</a:t>
            </a:r>
            <a:endParaRPr lang="es-ES" sz="9600" dirty="0">
              <a:solidFill>
                <a:schemeClr val="accent3">
                  <a:lumMod val="20000"/>
                  <a:lumOff val="80000"/>
                </a:schemeClr>
              </a:solidFill>
              <a:latin typeface="Rockwell Extra Bold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62000" y="1828800"/>
            <a:ext cx="3413918" cy="1093789"/>
          </a:xfrm>
        </p:spPr>
        <p:txBody>
          <a:bodyPr/>
          <a:lstStyle/>
          <a:p>
            <a:pPr algn="ctr"/>
            <a:r>
              <a:rPr lang="es-ES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Rockwell Extra Bold" pitchFamily="18" charset="0"/>
              </a:rPr>
              <a:t>QUE ES?</a:t>
            </a:r>
          </a:p>
          <a:p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04800" y="2057401"/>
            <a:ext cx="8458200" cy="4419599"/>
          </a:xfrm>
        </p:spPr>
        <p:txBody>
          <a:bodyPr>
            <a:normAutofit/>
          </a:bodyPr>
          <a:lstStyle/>
          <a:p>
            <a:r>
              <a:rPr lang="es-ES" dirty="0">
                <a:latin typeface="Century Gothic" pitchFamily="34" charset="0"/>
              </a:rPr>
              <a:t>E</a:t>
            </a:r>
            <a:r>
              <a:rPr lang="es-ES" dirty="0" smtClean="0">
                <a:latin typeface="Century Gothic" pitchFamily="34" charset="0"/>
              </a:rPr>
              <a:t>s </a:t>
            </a:r>
            <a:r>
              <a:rPr lang="es-ES" dirty="0">
                <a:latin typeface="Century Gothic" pitchFamily="34" charset="0"/>
              </a:rPr>
              <a:t>un tipo de fichero contenido en los DVD-Video. Incluye el video, audio, subtítulos y menús en forma de </a:t>
            </a:r>
            <a:r>
              <a:rPr lang="es-ES" i="1" dirty="0" err="1">
                <a:latin typeface="Century Gothic" pitchFamily="34" charset="0"/>
              </a:rPr>
              <a:t>stream</a:t>
            </a:r>
            <a:r>
              <a:rPr lang="es-ES" dirty="0">
                <a:latin typeface="Century Gothic" pitchFamily="34" charset="0"/>
              </a:rPr>
              <a:t>.</a:t>
            </a:r>
          </a:p>
          <a:p>
            <a:r>
              <a:rPr lang="es-ES" dirty="0">
                <a:latin typeface="Century Gothic" pitchFamily="34" charset="0"/>
              </a:rPr>
              <a:t>Los ficheros VOB están codificados normalmente siguiendo el estándar MPEG-2. Si cambiamos la extensión de .</a:t>
            </a:r>
            <a:r>
              <a:rPr lang="es-ES" dirty="0" err="1">
                <a:latin typeface="Century Gothic" pitchFamily="34" charset="0"/>
              </a:rPr>
              <a:t>vob</a:t>
            </a:r>
            <a:r>
              <a:rPr lang="es-ES" dirty="0">
                <a:latin typeface="Century Gothic" pitchFamily="34" charset="0"/>
              </a:rPr>
              <a:t> a .</a:t>
            </a:r>
            <a:r>
              <a:rPr lang="es-ES" dirty="0" err="1">
                <a:latin typeface="Century Gothic" pitchFamily="34" charset="0"/>
              </a:rPr>
              <a:t>mpg</a:t>
            </a:r>
            <a:r>
              <a:rPr lang="es-ES" dirty="0">
                <a:latin typeface="Century Gothic" pitchFamily="34" charset="0"/>
              </a:rPr>
              <a:t> o .</a:t>
            </a:r>
            <a:r>
              <a:rPr lang="es-ES" dirty="0" err="1">
                <a:latin typeface="Century Gothic" pitchFamily="34" charset="0"/>
              </a:rPr>
              <a:t>mpeg</a:t>
            </a:r>
            <a:r>
              <a:rPr lang="es-ES" dirty="0">
                <a:latin typeface="Century Gothic" pitchFamily="34" charset="0"/>
              </a:rPr>
              <a:t>, el fichero es legible y continúa teniendo toda la información, aunque algunos visualizadores no soportan las pistas de subtítulos.</a:t>
            </a:r>
          </a:p>
          <a:p>
            <a:r>
              <a:rPr lang="es-ES" dirty="0">
                <a:latin typeface="Century Gothic" pitchFamily="34" charset="0"/>
              </a:rPr>
              <a:t>Para grabar los ficheros VOB en un disco DVD±R, son necesarios además otros ficheros DVD-Video, por ejemplo los IFO y BUP.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620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9442" y="152400"/>
            <a:ext cx="7372558" cy="1447799"/>
          </a:xfrm>
        </p:spPr>
        <p:txBody>
          <a:bodyPr/>
          <a:lstStyle/>
          <a:p>
            <a:pPr algn="ctr"/>
            <a:r>
              <a:rPr lang="es-ES" sz="9600" dirty="0" smtClean="0">
                <a:solidFill>
                  <a:schemeClr val="accent5"/>
                </a:solidFill>
                <a:latin typeface="Rockwell Extra Bold" pitchFamily="18" charset="0"/>
              </a:rPr>
              <a:t>WMV</a:t>
            </a:r>
            <a:endParaRPr lang="es-ES" sz="9600" dirty="0">
              <a:solidFill>
                <a:schemeClr val="accent5"/>
              </a:solidFill>
              <a:latin typeface="Rockwell Extra Bold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295400"/>
            <a:ext cx="3413918" cy="1093789"/>
          </a:xfrm>
        </p:spPr>
        <p:txBody>
          <a:bodyPr/>
          <a:lstStyle/>
          <a:p>
            <a:pPr algn="ctr"/>
            <a:r>
              <a:rPr lang="es-ES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Rockwell Extra Bold" pitchFamily="18" charset="0"/>
              </a:rPr>
              <a:t>QUE ES?</a:t>
            </a:r>
          </a:p>
          <a:p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04800" y="2133600"/>
            <a:ext cx="4175919" cy="4184651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E</a:t>
            </a:r>
            <a:r>
              <a:rPr lang="es-ES" dirty="0" smtClean="0"/>
              <a:t>s </a:t>
            </a:r>
            <a:r>
              <a:rPr lang="es-ES" dirty="0"/>
              <a:t>un nombre genérico que se da al conjunto de algoritmos de compresión ubicados en el set propietario de tecnologías de vídeo desarrolladas por Microsoft, que forma parte del </a:t>
            </a:r>
            <a:r>
              <a:rPr lang="es-ES" dirty="0" err="1"/>
              <a:t>framework</a:t>
            </a:r>
            <a:r>
              <a:rPr lang="es-ES" dirty="0"/>
              <a:t> </a:t>
            </a:r>
            <a:r>
              <a:rPr lang="es-ES" dirty="0" err="1" smtClean="0"/>
              <a:t>Windo</a:t>
            </a:r>
            <a:endParaRPr lang="es-ES" dirty="0" smtClean="0"/>
          </a:p>
          <a:p>
            <a:r>
              <a:rPr lang="es-ES" dirty="0"/>
              <a:t>WMV no se construye sólo con tecnología interna de Microsoft. Desde la versión 7 (WMV1), Microsoft ha utilizado su propia versión no estandarizada de MPEG-4. El vídeo a menudo se combina con sonido en formato Windows </a:t>
            </a:r>
            <a:r>
              <a:rPr lang="es-ES" dirty="0" smtClean="0"/>
              <a:t>Media </a:t>
            </a:r>
            <a:r>
              <a:rPr lang="es-ES" dirty="0"/>
              <a:t>Audio.</a:t>
            </a:r>
            <a:r>
              <a:rPr lang="es-ES" dirty="0" smtClean="0"/>
              <a:t>ws </a:t>
            </a:r>
            <a:r>
              <a:rPr lang="es-ES" dirty="0"/>
              <a:t>Media.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876800" y="1524000"/>
            <a:ext cx="3923334" cy="854073"/>
          </a:xfrm>
        </p:spPr>
        <p:txBody>
          <a:bodyPr/>
          <a:lstStyle/>
          <a:p>
            <a:r>
              <a:rPr lang="es-ES" dirty="0">
                <a:solidFill>
                  <a:schemeClr val="accent3">
                    <a:lumMod val="20000"/>
                    <a:lumOff val="80000"/>
                  </a:schemeClr>
                </a:solidFill>
                <a:latin typeface="Rockwell Extra Bold" pitchFamily="18" charset="0"/>
              </a:rPr>
              <a:t>SE REPRODUCE EN?</a:t>
            </a:r>
          </a:p>
          <a:p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8200" y="2286000"/>
            <a:ext cx="4099720" cy="4190999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El </a:t>
            </a:r>
            <a:r>
              <a:rPr lang="es-ES" dirty="0"/>
              <a:t>formato WMV es reproducido por una amplia gama de reproductores, como </a:t>
            </a:r>
            <a:r>
              <a:rPr lang="es-ES" dirty="0" err="1"/>
              <a:t>BS.Player</a:t>
            </a:r>
            <a:r>
              <a:rPr lang="es-ES" dirty="0"/>
              <a:t>, </a:t>
            </a:r>
            <a:r>
              <a:rPr lang="es-ES" dirty="0" err="1"/>
              <a:t>MPlayer</a:t>
            </a:r>
            <a:r>
              <a:rPr lang="es-ES" dirty="0"/>
              <a:t> o Windows Media Player, el último sólo disponible en plataformas Windows y </a:t>
            </a:r>
            <a:r>
              <a:rPr lang="es-ES" u="sng" dirty="0"/>
              <a:t>Macintosh</a:t>
            </a:r>
            <a:endParaRPr lang="es-ES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04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09442" y="228600"/>
            <a:ext cx="7125113" cy="1371599"/>
          </a:xfrm>
        </p:spPr>
        <p:txBody>
          <a:bodyPr/>
          <a:lstStyle/>
          <a:p>
            <a:pPr algn="ctr"/>
            <a:r>
              <a:rPr lang="es-ES" sz="9600" dirty="0" smtClean="0">
                <a:solidFill>
                  <a:schemeClr val="accent2">
                    <a:lumMod val="75000"/>
                  </a:schemeClr>
                </a:solidFill>
                <a:latin typeface="Rockwell Extra Bold" pitchFamily="18" charset="0"/>
              </a:rPr>
              <a:t>3GP</a:t>
            </a:r>
            <a:endParaRPr lang="es-ES" sz="9600" dirty="0">
              <a:solidFill>
                <a:schemeClr val="accent2">
                  <a:lumMod val="75000"/>
                </a:schemeClr>
              </a:solidFill>
              <a:latin typeface="Rockwell Extra Bold" pitchFamily="18" charset="0"/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685800" y="1524000"/>
            <a:ext cx="3147824" cy="576262"/>
          </a:xfrm>
        </p:spPr>
        <p:txBody>
          <a:bodyPr/>
          <a:lstStyle/>
          <a:p>
            <a:r>
              <a:rPr lang="es-ES" b="1" dirty="0" smtClean="0">
                <a:solidFill>
                  <a:schemeClr val="accent6">
                    <a:lumMod val="50000"/>
                  </a:schemeClr>
                </a:solidFill>
                <a:latin typeface="Rockwell Extra Bold" pitchFamily="18" charset="0"/>
              </a:rPr>
              <a:t>QUE ES?</a:t>
            </a:r>
            <a:endParaRPr lang="es-ES" b="1" dirty="0">
              <a:solidFill>
                <a:schemeClr val="accent6">
                  <a:lumMod val="50000"/>
                </a:schemeClr>
              </a:solidFill>
              <a:latin typeface="Rockwell Extra Bold" pitchFamily="18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228600" y="2133600"/>
            <a:ext cx="4324558" cy="4468811"/>
          </a:xfrm>
        </p:spPr>
        <p:txBody>
          <a:bodyPr>
            <a:normAutofit fontScale="85000" lnSpcReduction="20000"/>
          </a:bodyPr>
          <a:lstStyle/>
          <a:p>
            <a:r>
              <a:rPr lang="es-ES" dirty="0"/>
              <a:t>E</a:t>
            </a:r>
            <a:r>
              <a:rPr lang="es-ES" sz="2000" dirty="0" smtClean="0">
                <a:solidFill>
                  <a:schemeClr val="tx1"/>
                </a:solidFill>
                <a:latin typeface="Century Gothic" pitchFamily="34" charset="0"/>
              </a:rPr>
              <a:t>s </a:t>
            </a:r>
            <a:r>
              <a:rPr lang="es-ES" sz="2000" dirty="0">
                <a:solidFill>
                  <a:schemeClr val="tx1"/>
                </a:solidFill>
                <a:latin typeface="Century Gothic" pitchFamily="34" charset="0"/>
              </a:rPr>
              <a:t>un formato </a:t>
            </a:r>
            <a:r>
              <a:rPr lang="es-ES" sz="2000" dirty="0" smtClean="0">
                <a:solidFill>
                  <a:schemeClr val="tx1"/>
                </a:solidFill>
                <a:latin typeface="Century Gothic" pitchFamily="34" charset="0"/>
              </a:rPr>
              <a:t>contenedor</a:t>
            </a:r>
            <a:r>
              <a:rPr lang="es-ES" sz="20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s-ES" sz="2000" dirty="0" smtClean="0">
                <a:solidFill>
                  <a:schemeClr val="tx1"/>
                </a:solidFill>
                <a:latin typeface="Century Gothic" pitchFamily="34" charset="0"/>
              </a:rPr>
              <a:t>usado </a:t>
            </a:r>
            <a:r>
              <a:rPr lang="es-ES" sz="2000" dirty="0">
                <a:solidFill>
                  <a:schemeClr val="tx1"/>
                </a:solidFill>
                <a:latin typeface="Century Gothic" pitchFamily="34" charset="0"/>
              </a:rPr>
              <a:t>por teléfonos </a:t>
            </a:r>
            <a:r>
              <a:rPr lang="es-ES" sz="2000" dirty="0" smtClean="0">
                <a:solidFill>
                  <a:schemeClr val="tx1"/>
                </a:solidFill>
                <a:latin typeface="Century Gothic" pitchFamily="34" charset="0"/>
              </a:rPr>
              <a:t>móviles</a:t>
            </a:r>
            <a:r>
              <a:rPr lang="es-ES" sz="20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s-ES" sz="2000" dirty="0" smtClean="0">
                <a:solidFill>
                  <a:schemeClr val="tx1"/>
                </a:solidFill>
                <a:latin typeface="Century Gothic" pitchFamily="34" charset="0"/>
              </a:rPr>
              <a:t>para </a:t>
            </a:r>
            <a:r>
              <a:rPr lang="es-ES" sz="2000" dirty="0">
                <a:solidFill>
                  <a:schemeClr val="tx1"/>
                </a:solidFill>
                <a:latin typeface="Century Gothic" pitchFamily="34" charset="0"/>
              </a:rPr>
              <a:t>almacenar información de medios múltiples (audio y video). Este formato de archivo, creado por 3GPP (3rd </a:t>
            </a:r>
            <a:r>
              <a:rPr lang="es-ES" sz="2000" dirty="0" err="1">
                <a:solidFill>
                  <a:schemeClr val="tx1"/>
                </a:solidFill>
                <a:latin typeface="Century Gothic" pitchFamily="34" charset="0"/>
              </a:rPr>
              <a:t>Generation</a:t>
            </a:r>
            <a:r>
              <a:rPr lang="es-ES" sz="20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s-ES" sz="2000" dirty="0" err="1">
                <a:solidFill>
                  <a:schemeClr val="tx1"/>
                </a:solidFill>
                <a:latin typeface="Century Gothic" pitchFamily="34" charset="0"/>
              </a:rPr>
              <a:t>Partnership</a:t>
            </a:r>
            <a:r>
              <a:rPr lang="es-ES" sz="2000" dirty="0">
                <a:solidFill>
                  <a:schemeClr val="tx1"/>
                </a:solidFill>
                <a:latin typeface="Century Gothic" pitchFamily="34" charset="0"/>
              </a:rPr>
              <a:t> Project), es una versión simplificada del "ISO 14496-1 Media </a:t>
            </a:r>
            <a:r>
              <a:rPr lang="es-ES" sz="2000" dirty="0" err="1">
                <a:solidFill>
                  <a:schemeClr val="tx1"/>
                </a:solidFill>
                <a:latin typeface="Century Gothic" pitchFamily="34" charset="0"/>
              </a:rPr>
              <a:t>Format</a:t>
            </a:r>
            <a:r>
              <a:rPr lang="es-ES" sz="2000" dirty="0">
                <a:solidFill>
                  <a:schemeClr val="tx1"/>
                </a:solidFill>
                <a:latin typeface="Century Gothic" pitchFamily="34" charset="0"/>
              </a:rPr>
              <a:t>", que es similar al formato de </a:t>
            </a:r>
            <a:r>
              <a:rPr lang="es-ES" sz="2000" dirty="0" err="1">
                <a:solidFill>
                  <a:schemeClr val="tx1"/>
                </a:solidFill>
                <a:latin typeface="Century Gothic" pitchFamily="34" charset="0"/>
              </a:rPr>
              <a:t>Quicktime</a:t>
            </a:r>
            <a:r>
              <a:rPr lang="es-ES" sz="2000" dirty="0">
                <a:solidFill>
                  <a:schemeClr val="tx1"/>
                </a:solidFill>
                <a:latin typeface="Century Gothic" pitchFamily="34" charset="0"/>
              </a:rPr>
              <a:t>. 3GP guarda video como </a:t>
            </a:r>
            <a:r>
              <a:rPr lang="es-ES" sz="2000" dirty="0" smtClean="0">
                <a:solidFill>
                  <a:schemeClr val="tx1"/>
                </a:solidFill>
                <a:latin typeface="Century Gothic" pitchFamily="34" charset="0"/>
              </a:rPr>
              <a:t>MPEG-4</a:t>
            </a:r>
            <a:r>
              <a:rPr lang="es-ES" sz="2000" dirty="0">
                <a:solidFill>
                  <a:schemeClr val="tx1"/>
                </a:solidFill>
                <a:latin typeface="Century Gothic" pitchFamily="34" charset="0"/>
              </a:rPr>
              <a:t> o H.263. El audio es almacenado en los formatos AMR-NB o AAC-LC.</a:t>
            </a:r>
          </a:p>
          <a:p>
            <a:r>
              <a:rPr lang="es-ES" sz="2000" dirty="0">
                <a:solidFill>
                  <a:schemeClr val="tx1"/>
                </a:solidFill>
                <a:latin typeface="Century Gothic" pitchFamily="34" charset="0"/>
              </a:rPr>
              <a:t>Este formato guarda los valores como </a:t>
            </a:r>
            <a:r>
              <a:rPr lang="es-ES" sz="2000" dirty="0" err="1">
                <a:solidFill>
                  <a:schemeClr val="tx1"/>
                </a:solidFill>
                <a:latin typeface="Century Gothic" pitchFamily="34" charset="0"/>
              </a:rPr>
              <a:t>big-endian</a:t>
            </a:r>
            <a:r>
              <a:rPr lang="es-ES" sz="2000" dirty="0">
                <a:solidFill>
                  <a:schemeClr val="tx1"/>
                </a:solidFill>
                <a:latin typeface="Century Gothic" pitchFamily="34" charset="0"/>
              </a:rPr>
              <a:t>.</a:t>
            </a:r>
          </a:p>
          <a:p>
            <a:r>
              <a:rPr lang="es-ES" sz="2000" dirty="0">
                <a:solidFill>
                  <a:schemeClr val="tx1"/>
                </a:solidFill>
                <a:latin typeface="Century Gothic" pitchFamily="34" charset="0"/>
              </a:rPr>
              <a:t>Las especificaciones abarcan las redes GSM, incluyendo a las capacidades GPRS y EDGE, y W-CDMA.</a:t>
            </a:r>
          </a:p>
          <a:p>
            <a:endParaRPr lang="es-ES" sz="20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4953000" y="1447800"/>
            <a:ext cx="4038600" cy="761999"/>
          </a:xfrm>
        </p:spPr>
        <p:txBody>
          <a:bodyPr/>
          <a:lstStyle/>
          <a:p>
            <a:r>
              <a:rPr lang="es-ES" dirty="0" smtClean="0">
                <a:solidFill>
                  <a:schemeClr val="accent6">
                    <a:lumMod val="50000"/>
                  </a:schemeClr>
                </a:solidFill>
                <a:latin typeface="Rockwell Extra Bold" pitchFamily="18" charset="0"/>
              </a:rPr>
              <a:t>SE REPRODUCE EN?</a:t>
            </a:r>
            <a:endParaRPr lang="es-ES" dirty="0">
              <a:solidFill>
                <a:schemeClr val="accent6">
                  <a:lumMod val="50000"/>
                </a:schemeClr>
              </a:solidFill>
              <a:latin typeface="Rockwell Extra Bold" pitchFamily="18" charset="0"/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648200" y="2209800"/>
            <a:ext cx="4343400" cy="4419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>
              <a:latin typeface="Century Gothic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itchFamily="34" charset="0"/>
              </a:rPr>
              <a:t>Este </a:t>
            </a:r>
            <a:r>
              <a:rPr lang="en-US" dirty="0">
                <a:latin typeface="Century Gothic" pitchFamily="34" charset="0"/>
              </a:rPr>
              <a:t>formato se </a:t>
            </a:r>
            <a:r>
              <a:rPr lang="en-US" dirty="0" err="1">
                <a:latin typeface="Century Gothic" pitchFamily="34" charset="0"/>
              </a:rPr>
              <a:t>puede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reproducir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desde</a:t>
            </a:r>
            <a:r>
              <a:rPr lang="en-US" dirty="0">
                <a:latin typeface="Century Gothic" pitchFamily="34" charset="0"/>
              </a:rPr>
              <a:t> los </a:t>
            </a:r>
            <a:r>
              <a:rPr lang="en-US" dirty="0" err="1">
                <a:latin typeface="Century Gothic" pitchFamily="34" charset="0"/>
              </a:rPr>
              <a:t>siguientes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reproductores</a:t>
            </a:r>
            <a:r>
              <a:rPr lang="en-US" dirty="0">
                <a:latin typeface="Century Gothic" pitchFamily="34" charset="0"/>
              </a:rPr>
              <a:t>:</a:t>
            </a:r>
          </a:p>
          <a:p>
            <a:r>
              <a:rPr lang="en-US" dirty="0">
                <a:latin typeface="Century Gothic" pitchFamily="34" charset="0"/>
              </a:rPr>
              <a:t>VLC media player</a:t>
            </a:r>
          </a:p>
          <a:p>
            <a:r>
              <a:rPr lang="en-US" dirty="0">
                <a:latin typeface="Century Gothic" pitchFamily="34" charset="0"/>
              </a:rPr>
              <a:t>Totem</a:t>
            </a:r>
          </a:p>
          <a:p>
            <a:r>
              <a:rPr lang="en-US" dirty="0">
                <a:latin typeface="Century Gothic" pitchFamily="34" charset="0"/>
              </a:rPr>
              <a:t>Media Player Classic</a:t>
            </a:r>
          </a:p>
          <a:p>
            <a:r>
              <a:rPr lang="en-US" dirty="0">
                <a:latin typeface="Century Gothic" pitchFamily="34" charset="0"/>
              </a:rPr>
              <a:t>The </a:t>
            </a:r>
            <a:r>
              <a:rPr lang="en-US" dirty="0" err="1">
                <a:latin typeface="Century Gothic" pitchFamily="34" charset="0"/>
              </a:rPr>
              <a:t>KMPlayer</a:t>
            </a:r>
            <a:endParaRPr lang="en-US" dirty="0">
              <a:latin typeface="Century Gothic" pitchFamily="34" charset="0"/>
            </a:endParaRPr>
          </a:p>
          <a:p>
            <a:r>
              <a:rPr lang="en-US" dirty="0">
                <a:latin typeface="Century Gothic" pitchFamily="34" charset="0"/>
              </a:rPr>
              <a:t>QuickTime</a:t>
            </a:r>
          </a:p>
          <a:p>
            <a:r>
              <a:rPr lang="en-US" dirty="0">
                <a:latin typeface="Century Gothic" pitchFamily="34" charset="0"/>
              </a:rPr>
              <a:t>RealPlayer</a:t>
            </a:r>
          </a:p>
          <a:p>
            <a:r>
              <a:rPr lang="en-US" dirty="0" err="1">
                <a:latin typeface="Century Gothic" pitchFamily="34" charset="0"/>
              </a:rPr>
              <a:t>JetAudio</a:t>
            </a:r>
            <a:endParaRPr lang="en-US" dirty="0">
              <a:latin typeface="Century Gothic" pitchFamily="34" charset="0"/>
            </a:endParaRPr>
          </a:p>
          <a:p>
            <a:r>
              <a:rPr lang="en-US" dirty="0">
                <a:latin typeface="Century Gothic" pitchFamily="34" charset="0"/>
              </a:rPr>
              <a:t>GOM Player</a:t>
            </a:r>
          </a:p>
          <a:p>
            <a:r>
              <a:rPr lang="en-US" dirty="0">
                <a:latin typeface="Century Gothic" pitchFamily="34" charset="0"/>
              </a:rPr>
              <a:t>Windows Media </a:t>
            </a:r>
            <a:r>
              <a:rPr lang="en-US" dirty="0" smtClean="0">
                <a:latin typeface="Century Gothic" pitchFamily="34" charset="0"/>
              </a:rPr>
              <a:t>Player</a:t>
            </a:r>
            <a:r>
              <a:rPr lang="en-US" dirty="0">
                <a:latin typeface="Century Gothic" pitchFamily="34" charset="0"/>
              </a:rPr>
              <a:t> (A </a:t>
            </a:r>
            <a:r>
              <a:rPr lang="en-US" dirty="0" err="1">
                <a:latin typeface="Century Gothic" pitchFamily="34" charset="0"/>
              </a:rPr>
              <a:t>partir</a:t>
            </a:r>
            <a:r>
              <a:rPr lang="en-US" dirty="0">
                <a:latin typeface="Century Gothic" pitchFamily="34" charset="0"/>
              </a:rPr>
              <a:t> de la </a:t>
            </a:r>
            <a:r>
              <a:rPr lang="en-US" dirty="0" err="1">
                <a:latin typeface="Century Gothic" pitchFamily="34" charset="0"/>
              </a:rPr>
              <a:t>versión</a:t>
            </a:r>
            <a:r>
              <a:rPr lang="en-US" dirty="0">
                <a:latin typeface="Century Gothic" pitchFamily="34" charset="0"/>
              </a:rPr>
              <a:t> 12, </a:t>
            </a:r>
            <a:r>
              <a:rPr lang="en-US" dirty="0" err="1">
                <a:latin typeface="Century Gothic" pitchFamily="34" charset="0"/>
              </a:rPr>
              <a:t>incluida</a:t>
            </a:r>
            <a:r>
              <a:rPr lang="en-US" dirty="0">
                <a:latin typeface="Century Gothic" pitchFamily="34" charset="0"/>
              </a:rPr>
              <a:t> en Windows 7)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8684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762000" y="304800"/>
            <a:ext cx="7601158" cy="1381676"/>
          </a:xfrm>
        </p:spPr>
        <p:txBody>
          <a:bodyPr/>
          <a:lstStyle/>
          <a:p>
            <a:pPr algn="ctr"/>
            <a:r>
              <a:rPr lang="es-ES" sz="9600" dirty="0" smtClean="0">
                <a:solidFill>
                  <a:srgbClr val="7030A0"/>
                </a:solidFill>
                <a:latin typeface="Rockwell Extra Bold" pitchFamily="18" charset="0"/>
              </a:rPr>
              <a:t>AVI</a:t>
            </a:r>
            <a:endParaRPr lang="es-ES" sz="9600" dirty="0">
              <a:solidFill>
                <a:srgbClr val="7030A0"/>
              </a:solidFill>
              <a:latin typeface="Rockwell Extra Bold" pitchFamily="18" charset="0"/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990600" y="1752600"/>
            <a:ext cx="3566318" cy="865189"/>
          </a:xfrm>
        </p:spPr>
        <p:txBody>
          <a:bodyPr/>
          <a:lstStyle/>
          <a:p>
            <a:pPr algn="ctr"/>
            <a:r>
              <a:rPr lang="es-ES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Rockwell Extra Bold" pitchFamily="18" charset="0"/>
              </a:rPr>
              <a:t>QUE ES?</a:t>
            </a:r>
          </a:p>
          <a:p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685800" y="2133600"/>
            <a:ext cx="3810000" cy="4462461"/>
          </a:xfrm>
        </p:spPr>
        <p:txBody>
          <a:bodyPr>
            <a:noAutofit/>
          </a:bodyPr>
          <a:lstStyle/>
          <a:p>
            <a:r>
              <a:rPr lang="es-ES" sz="1600" dirty="0"/>
              <a:t>E</a:t>
            </a:r>
            <a:r>
              <a:rPr lang="es-ES" sz="1600" dirty="0" smtClean="0"/>
              <a:t>s </a:t>
            </a:r>
            <a:r>
              <a:rPr lang="es-ES" sz="1600" dirty="0"/>
              <a:t>un </a:t>
            </a:r>
            <a:r>
              <a:rPr lang="es-ES" sz="1600" dirty="0" smtClean="0"/>
              <a:t>formato contenedor</a:t>
            </a:r>
            <a:r>
              <a:rPr lang="es-ES" sz="1600" dirty="0"/>
              <a:t> </a:t>
            </a:r>
            <a:r>
              <a:rPr lang="es-ES" sz="1600" dirty="0" smtClean="0">
                <a:latin typeface="Century Gothic" pitchFamily="34" charset="0"/>
              </a:rPr>
              <a:t>de</a:t>
            </a:r>
            <a:r>
              <a:rPr lang="es-ES" sz="1600" dirty="0">
                <a:latin typeface="Century Gothic" pitchFamily="34" charset="0"/>
              </a:rPr>
              <a:t> audio y video lanzado por </a:t>
            </a:r>
            <a:r>
              <a:rPr lang="es-ES" sz="1600" dirty="0" smtClean="0">
                <a:latin typeface="Century Gothic" pitchFamily="34" charset="0"/>
              </a:rPr>
              <a:t>Microsoft</a:t>
            </a:r>
            <a:r>
              <a:rPr lang="es-ES" sz="1600" dirty="0">
                <a:latin typeface="Century Gothic" pitchFamily="34" charset="0"/>
              </a:rPr>
              <a:t> </a:t>
            </a:r>
            <a:r>
              <a:rPr lang="es-ES" sz="1600" dirty="0" smtClean="0">
                <a:latin typeface="Century Gothic" pitchFamily="34" charset="0"/>
              </a:rPr>
              <a:t>en </a:t>
            </a:r>
            <a:r>
              <a:rPr lang="es-ES" sz="1600" dirty="0">
                <a:latin typeface="Century Gothic" pitchFamily="34" charset="0"/>
              </a:rPr>
              <a:t>1992</a:t>
            </a:r>
            <a:r>
              <a:rPr lang="es-ES" sz="1600" dirty="0" smtClean="0">
                <a:latin typeface="Century Gothic" pitchFamily="34" charset="0"/>
              </a:rPr>
              <a:t>.</a:t>
            </a:r>
          </a:p>
          <a:p>
            <a:r>
              <a:rPr lang="es-ES" sz="1600" dirty="0" smtClean="0">
                <a:latin typeface="Century Gothic" pitchFamily="34" charset="0"/>
              </a:rPr>
              <a:t>Permite almacenar</a:t>
            </a:r>
            <a:r>
              <a:rPr lang="es-ES" sz="1600" dirty="0">
                <a:latin typeface="Century Gothic" pitchFamily="34" charset="0"/>
              </a:rPr>
              <a:t> </a:t>
            </a:r>
            <a:r>
              <a:rPr lang="es-ES" sz="1600" i="1" dirty="0">
                <a:latin typeface="Century Gothic" pitchFamily="34" charset="0"/>
              </a:rPr>
              <a:t>simultáneamente</a:t>
            </a:r>
            <a:r>
              <a:rPr lang="es-ES" sz="1600" dirty="0">
                <a:latin typeface="Century Gothic" pitchFamily="34" charset="0"/>
              </a:rPr>
              <a:t> un flujo de datos de video y varios flujos de audio. El formato concreto de estos flujos no es objeto del formato AVI y es interpretado por un programa externo denominado códec. Es decir, el audio y el video contenidos en el AVI pueden estar en cualquier formato (AC3/</a:t>
            </a:r>
            <a:r>
              <a:rPr lang="es-ES" sz="1600" dirty="0" err="1">
                <a:latin typeface="Century Gothic" pitchFamily="34" charset="0"/>
              </a:rPr>
              <a:t>DivX</a:t>
            </a:r>
            <a:r>
              <a:rPr lang="es-ES" sz="1600" dirty="0">
                <a:latin typeface="Century Gothic" pitchFamily="34" charset="0"/>
              </a:rPr>
              <a:t>, u MP3/</a:t>
            </a:r>
            <a:r>
              <a:rPr lang="es-ES" sz="1600" dirty="0" err="1">
                <a:latin typeface="Century Gothic" pitchFamily="34" charset="0"/>
              </a:rPr>
              <a:t>Xvid</a:t>
            </a:r>
            <a:r>
              <a:rPr lang="es-ES" sz="1600" dirty="0">
                <a:latin typeface="Century Gothic" pitchFamily="34" charset="0"/>
              </a:rPr>
              <a:t>, entre otros). Por eso se le considera un formato contenedor.</a:t>
            </a:r>
            <a:endParaRPr lang="es-ES" sz="1600" dirty="0">
              <a:latin typeface="Century Gothic" pitchFamily="34" charset="0"/>
            </a:endParaRPr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4992066" y="1812926"/>
            <a:ext cx="3694734" cy="854073"/>
          </a:xfrm>
        </p:spPr>
        <p:txBody>
          <a:bodyPr/>
          <a:lstStyle/>
          <a:p>
            <a:pPr algn="ctr"/>
            <a:r>
              <a:rPr lang="es-ES" dirty="0">
                <a:solidFill>
                  <a:schemeClr val="accent3">
                    <a:lumMod val="20000"/>
                    <a:lumOff val="80000"/>
                  </a:schemeClr>
                </a:solidFill>
                <a:latin typeface="Rockwell Extra Bold" pitchFamily="18" charset="0"/>
              </a:rPr>
              <a:t>SE REPRODUCE EN?</a:t>
            </a:r>
          </a:p>
          <a:p>
            <a:endParaRPr lang="es-E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3962400" cy="4343400"/>
          </a:xfrm>
        </p:spPr>
        <p:txBody>
          <a:bodyPr/>
          <a:lstStyle/>
          <a:p>
            <a:r>
              <a:rPr lang="es-ES" dirty="0">
                <a:latin typeface="Century Gothic" pitchFamily="34" charset="0"/>
              </a:rPr>
              <a:t>Para reproducir un archivo AVI es necesario lo siguiente:</a:t>
            </a:r>
          </a:p>
          <a:p>
            <a:r>
              <a:rPr lang="es-ES" dirty="0">
                <a:latin typeface="Century Gothic" pitchFamily="34" charset="0"/>
              </a:rPr>
              <a:t>Un reproductor de video capaz de interpretar el formato AVI.</a:t>
            </a:r>
          </a:p>
          <a:p>
            <a:r>
              <a:rPr lang="es-ES" dirty="0">
                <a:latin typeface="Century Gothic" pitchFamily="34" charset="0"/>
              </a:rPr>
              <a:t>El </a:t>
            </a:r>
            <a:r>
              <a:rPr lang="es-ES" i="1" dirty="0">
                <a:latin typeface="Century Gothic" pitchFamily="34" charset="0"/>
              </a:rPr>
              <a:t>códec</a:t>
            </a:r>
            <a:r>
              <a:rPr lang="es-ES" dirty="0">
                <a:latin typeface="Century Gothic" pitchFamily="34" charset="0"/>
              </a:rPr>
              <a:t> de video para interpretar el flujo de video.</a:t>
            </a:r>
          </a:p>
          <a:p>
            <a:r>
              <a:rPr lang="es-ES" dirty="0">
                <a:latin typeface="Century Gothic" pitchFamily="34" charset="0"/>
              </a:rPr>
              <a:t>El </a:t>
            </a:r>
            <a:r>
              <a:rPr lang="es-ES" i="1" dirty="0">
                <a:latin typeface="Century Gothic" pitchFamily="34" charset="0"/>
              </a:rPr>
              <a:t>códec</a:t>
            </a:r>
            <a:r>
              <a:rPr lang="es-ES" dirty="0">
                <a:latin typeface="Century Gothic" pitchFamily="34" charset="0"/>
              </a:rPr>
              <a:t> de audio para interpretar el flujo de audio.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563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90600" y="304800"/>
            <a:ext cx="7620000" cy="1447800"/>
          </a:xfrm>
        </p:spPr>
        <p:txBody>
          <a:bodyPr/>
          <a:lstStyle/>
          <a:p>
            <a:pPr algn="ctr"/>
            <a:r>
              <a:rPr lang="es-ES" sz="9600" dirty="0" smtClean="0">
                <a:solidFill>
                  <a:srgbClr val="FFC000"/>
                </a:solidFill>
                <a:latin typeface="Rockwell Extra Bold" pitchFamily="18" charset="0"/>
              </a:rPr>
              <a:t>DVIX</a:t>
            </a:r>
            <a:endParaRPr lang="es-ES" sz="9600" dirty="0">
              <a:solidFill>
                <a:srgbClr val="FFC000"/>
              </a:solidFill>
              <a:latin typeface="Rockwell Extra Bold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752600"/>
            <a:ext cx="3147824" cy="957262"/>
          </a:xfrm>
        </p:spPr>
        <p:txBody>
          <a:bodyPr/>
          <a:lstStyle/>
          <a:p>
            <a:pPr algn="ctr"/>
            <a:r>
              <a:rPr lang="es-ES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Rockwell Extra Bold" pitchFamily="18" charset="0"/>
              </a:rPr>
              <a:t>QUE ES?</a:t>
            </a:r>
          </a:p>
          <a:p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81000" y="2286000"/>
            <a:ext cx="3733800" cy="3929061"/>
          </a:xfrm>
        </p:spPr>
        <p:txBody>
          <a:bodyPr>
            <a:normAutofit fontScale="92500" lnSpcReduction="10000"/>
          </a:bodyPr>
          <a:lstStyle/>
          <a:p>
            <a:r>
              <a:rPr lang="es-ES" sz="1900" dirty="0">
                <a:latin typeface="Century Gothic" pitchFamily="34" charset="0"/>
              </a:rPr>
              <a:t>se refiere a un conjunto de productos de software desarrollados por </a:t>
            </a:r>
            <a:r>
              <a:rPr lang="es-ES" sz="1900" dirty="0" err="1">
                <a:latin typeface="Century Gothic" pitchFamily="34" charset="0"/>
              </a:rPr>
              <a:t>DivX</a:t>
            </a:r>
            <a:r>
              <a:rPr lang="es-ES" sz="1900" dirty="0">
                <a:latin typeface="Century Gothic" pitchFamily="34" charset="0"/>
              </a:rPr>
              <a:t>, Inc. para los sistemas operativos Windows y Mac OS, el más representativo es el códec por lo que la mayoría de las personas se refieren a éste cuando hablan de </a:t>
            </a:r>
            <a:r>
              <a:rPr lang="es-ES" sz="1900" dirty="0" err="1">
                <a:latin typeface="Century Gothic" pitchFamily="34" charset="0"/>
              </a:rPr>
              <a:t>DivX</a:t>
            </a:r>
            <a:r>
              <a:rPr lang="es-ES" sz="1900" dirty="0">
                <a:latin typeface="Century Gothic" pitchFamily="34" charset="0"/>
              </a:rPr>
              <a:t>. Inicialmente era sólo un códec de vídeo, un formato de vídeo comprimido, basado en los estándares MPEG-4</a:t>
            </a:r>
            <a:r>
              <a:rPr lang="es-ES" dirty="0"/>
              <a:t>.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876800" y="1600200"/>
            <a:ext cx="3886200" cy="1143000"/>
          </a:xfrm>
        </p:spPr>
        <p:txBody>
          <a:bodyPr/>
          <a:lstStyle/>
          <a:p>
            <a:pPr algn="ctr"/>
            <a:r>
              <a:rPr lang="es-ES" dirty="0">
                <a:solidFill>
                  <a:schemeClr val="accent3">
                    <a:lumMod val="20000"/>
                    <a:lumOff val="80000"/>
                  </a:schemeClr>
                </a:solidFill>
                <a:latin typeface="Rockwell Extra Bold" pitchFamily="18" charset="0"/>
              </a:rPr>
              <a:t>SE REPRODUCE EN?</a:t>
            </a:r>
          </a:p>
          <a:p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343400" y="2286000"/>
            <a:ext cx="4495800" cy="4419600"/>
          </a:xfrm>
        </p:spPr>
        <p:txBody>
          <a:bodyPr>
            <a:normAutofit fontScale="92500" lnSpcReduction="20000"/>
          </a:bodyPr>
          <a:lstStyle/>
          <a:p>
            <a:r>
              <a:rPr lang="es-ES" dirty="0">
                <a:latin typeface="Century Gothic" pitchFamily="34" charset="0"/>
              </a:rPr>
              <a:t>Comenzó a desarrollarse como un formato para la transmisión de la televisión digital mediante el estándar MPEG-4, aunque su potenciación y expansión, se vio con el surgimiento de los sistemas multimedia en internet, pero pronto quedó relegado —debido al gran tamaño de los ficheros— por otros </a:t>
            </a:r>
            <a:r>
              <a:rPr lang="es-ES" dirty="0" smtClean="0">
                <a:latin typeface="Century Gothic" pitchFamily="34" charset="0"/>
              </a:rPr>
              <a:t>formatos</a:t>
            </a:r>
            <a:r>
              <a:rPr lang="es-ES" baseline="30000" dirty="0">
                <a:latin typeface="Century Gothic" pitchFamily="34" charset="0"/>
              </a:rPr>
              <a:t> </a:t>
            </a:r>
            <a:r>
              <a:rPr lang="es-ES" dirty="0" smtClean="0">
                <a:latin typeface="Century Gothic" pitchFamily="34" charset="0"/>
              </a:rPr>
              <a:t>propietarios </a:t>
            </a:r>
            <a:r>
              <a:rPr lang="es-ES" dirty="0">
                <a:latin typeface="Century Gothic" pitchFamily="34" charset="0"/>
              </a:rPr>
              <a:t>como el WMV de Microsoft, el QuickTime de Apple o el Real de </a:t>
            </a:r>
            <a:r>
              <a:rPr lang="es-ES" dirty="0" err="1">
                <a:latin typeface="Century Gothic" pitchFamily="34" charset="0"/>
              </a:rPr>
              <a:t>RealNetworks</a:t>
            </a:r>
            <a:r>
              <a:rPr lang="es-ES" dirty="0">
                <a:latin typeface="Century Gothic" pitchFamily="34" charset="0"/>
              </a:rPr>
              <a:t>, todos ellos de menor tamaño, ideales para vídeo bajo </a:t>
            </a:r>
            <a:r>
              <a:rPr lang="es-ES" dirty="0" smtClean="0">
                <a:latin typeface="Century Gothic" pitchFamily="34" charset="0"/>
              </a:rPr>
              <a:t>demanda</a:t>
            </a:r>
            <a:r>
              <a:rPr lang="es-ES" dirty="0">
                <a:latin typeface="Century Gothic" pitchFamily="34" charset="0"/>
              </a:rPr>
              <a:t> y por su par libre, el códec </a:t>
            </a:r>
            <a:r>
              <a:rPr lang="es-ES" dirty="0" err="1">
                <a:latin typeface="Century Gothic" pitchFamily="34" charset="0"/>
              </a:rPr>
              <a:t>Xvid</a:t>
            </a:r>
            <a:r>
              <a:rPr lang="es-ES" dirty="0">
                <a:latin typeface="Century Gothic" pitchFamily="34" charset="0"/>
              </a:rPr>
              <a:t> que logra una mejor calidad de imagen y que se ha popularizado gracias a ser un proyecto de código libre y su gran calidad.</a:t>
            </a:r>
            <a:endParaRPr lang="es-ES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32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57200"/>
            <a:ext cx="7448758" cy="1305476"/>
          </a:xfrm>
        </p:spPr>
        <p:txBody>
          <a:bodyPr/>
          <a:lstStyle/>
          <a:p>
            <a:pPr algn="ctr"/>
            <a:r>
              <a:rPr lang="es-ES" sz="9600" dirty="0" smtClean="0">
                <a:solidFill>
                  <a:schemeClr val="accent5">
                    <a:lumMod val="75000"/>
                  </a:schemeClr>
                </a:solidFill>
                <a:latin typeface="Rockwell Extra Bold" pitchFamily="18" charset="0"/>
              </a:rPr>
              <a:t>FLV</a:t>
            </a:r>
            <a:endParaRPr lang="es-ES" sz="9600" dirty="0">
              <a:solidFill>
                <a:schemeClr val="accent5">
                  <a:lumMod val="75000"/>
                </a:schemeClr>
              </a:solidFill>
              <a:latin typeface="Rockwell Extra Bold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3657600" cy="1143000"/>
          </a:xfrm>
        </p:spPr>
        <p:txBody>
          <a:bodyPr/>
          <a:lstStyle/>
          <a:p>
            <a:pPr algn="ctr"/>
            <a:r>
              <a:rPr lang="es-ES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Rockwell Extra Bold" pitchFamily="18" charset="0"/>
              </a:rPr>
              <a:t>QUE ES?</a:t>
            </a:r>
          </a:p>
          <a:p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38200" y="2438400"/>
            <a:ext cx="3733800" cy="3657600"/>
          </a:xfrm>
        </p:spPr>
        <p:txBody>
          <a:bodyPr/>
          <a:lstStyle/>
          <a:p>
            <a:r>
              <a:rPr lang="es-ES" dirty="0" smtClean="0">
                <a:latin typeface="Century Gothic" pitchFamily="34" charset="0"/>
              </a:rPr>
              <a:t>Es un</a:t>
            </a:r>
            <a:r>
              <a:rPr lang="es-ES" dirty="0">
                <a:latin typeface="Century Gothic" pitchFamily="34" charset="0"/>
              </a:rPr>
              <a:t> </a:t>
            </a:r>
            <a:r>
              <a:rPr lang="es-ES" dirty="0" smtClean="0">
                <a:latin typeface="Century Gothic" pitchFamily="34" charset="0"/>
              </a:rPr>
              <a:t>formato</a:t>
            </a:r>
            <a:r>
              <a:rPr lang="es-ES" dirty="0">
                <a:latin typeface="Century Gothic" pitchFamily="34" charset="0"/>
              </a:rPr>
              <a:t> </a:t>
            </a:r>
            <a:r>
              <a:rPr lang="es-ES" dirty="0" smtClean="0">
                <a:latin typeface="Century Gothic" pitchFamily="34" charset="0"/>
              </a:rPr>
              <a:t>y</a:t>
            </a:r>
            <a:r>
              <a:rPr lang="es-ES" dirty="0">
                <a:latin typeface="Century Gothic" pitchFamily="34" charset="0"/>
              </a:rPr>
              <a:t> extensión de </a:t>
            </a:r>
            <a:r>
              <a:rPr lang="es-ES" dirty="0" smtClean="0">
                <a:latin typeface="Century Gothic" pitchFamily="34" charset="0"/>
              </a:rPr>
              <a:t>archivo</a:t>
            </a:r>
            <a:r>
              <a:rPr lang="es-ES" dirty="0">
                <a:latin typeface="Century Gothic" pitchFamily="34" charset="0"/>
              </a:rPr>
              <a:t> </a:t>
            </a:r>
            <a:r>
              <a:rPr lang="es-ES" dirty="0" smtClean="0">
                <a:latin typeface="Century Gothic" pitchFamily="34" charset="0"/>
              </a:rPr>
              <a:t>que </a:t>
            </a:r>
            <a:r>
              <a:rPr lang="es-ES" dirty="0">
                <a:latin typeface="Century Gothic" pitchFamily="34" charset="0"/>
              </a:rPr>
              <a:t>es utilizado para transmitir video </a:t>
            </a:r>
            <a:r>
              <a:rPr lang="es-ES" dirty="0" smtClean="0">
                <a:latin typeface="Century Gothic" pitchFamily="34" charset="0"/>
              </a:rPr>
              <a:t>por internet</a:t>
            </a:r>
            <a:r>
              <a:rPr lang="es-ES" dirty="0">
                <a:latin typeface="Century Gothic" pitchFamily="34" charset="0"/>
              </a:rPr>
              <a:t> empleando el reproductor Adobe </a:t>
            </a:r>
            <a:r>
              <a:rPr lang="es-ES" dirty="0" smtClean="0">
                <a:latin typeface="Century Gothic" pitchFamily="34" charset="0"/>
              </a:rPr>
              <a:t>Flash </a:t>
            </a:r>
            <a:r>
              <a:rPr lang="es-ES" dirty="0">
                <a:latin typeface="Century Gothic" pitchFamily="34" charset="0"/>
              </a:rPr>
              <a:t>Player (antiguamente </a:t>
            </a:r>
            <a:r>
              <a:rPr lang="es-ES" dirty="0" smtClean="0">
                <a:latin typeface="Century Gothic" pitchFamily="34" charset="0"/>
              </a:rPr>
              <a:t>Macromedia</a:t>
            </a:r>
            <a:r>
              <a:rPr lang="es-ES" dirty="0">
                <a:latin typeface="Century Gothic" pitchFamily="34" charset="0"/>
              </a:rPr>
              <a:t> Flash Player). Los FLV pueden estar integrados también dentro de los archivos SWF.</a:t>
            </a:r>
            <a:endParaRPr lang="es-ES" dirty="0">
              <a:latin typeface="Century Gothic" pitchFamily="34" charset="0"/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953000" y="1600200"/>
            <a:ext cx="4038600" cy="914400"/>
          </a:xfrm>
        </p:spPr>
        <p:txBody>
          <a:bodyPr/>
          <a:lstStyle/>
          <a:p>
            <a:r>
              <a:rPr lang="es-ES" dirty="0">
                <a:solidFill>
                  <a:schemeClr val="accent3">
                    <a:lumMod val="20000"/>
                    <a:lumOff val="80000"/>
                  </a:schemeClr>
                </a:solidFill>
                <a:latin typeface="Rockwell Extra Bold" pitchFamily="18" charset="0"/>
              </a:rPr>
              <a:t>SE REPRODUCE EN?</a:t>
            </a:r>
          </a:p>
          <a:p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800600" y="2590800"/>
            <a:ext cx="3810000" cy="3657600"/>
          </a:xfrm>
        </p:spPr>
        <p:txBody>
          <a:bodyPr>
            <a:normAutofit fontScale="92500" lnSpcReduction="20000"/>
          </a:bodyPr>
          <a:lstStyle/>
          <a:p>
            <a:r>
              <a:rPr lang="es-ES" dirty="0">
                <a:latin typeface="Century Gothic" pitchFamily="34" charset="0"/>
              </a:rPr>
              <a:t>FLV o Flash Video puede ser visto en la mayoría de los sistemas operativos, pues casi todos incluyen el reproductor Adobe Flash Player o el </a:t>
            </a:r>
            <a:r>
              <a:rPr lang="es-ES" dirty="0" err="1">
                <a:latin typeface="Century Gothic" pitchFamily="34" charset="0"/>
              </a:rPr>
              <a:t>plugin</a:t>
            </a:r>
            <a:r>
              <a:rPr lang="es-ES" dirty="0">
                <a:latin typeface="Century Gothic" pitchFamily="34" charset="0"/>
              </a:rPr>
              <a:t> para el navegador, u otros programas de terceros como </a:t>
            </a:r>
            <a:r>
              <a:rPr lang="es-ES" dirty="0" err="1">
                <a:latin typeface="Century Gothic" pitchFamily="34" charset="0"/>
              </a:rPr>
              <a:t>MPlayer</a:t>
            </a:r>
            <a:r>
              <a:rPr lang="es-ES" dirty="0">
                <a:latin typeface="Century Gothic" pitchFamily="34" charset="0"/>
              </a:rPr>
              <a:t>, VLC, etc.</a:t>
            </a:r>
            <a:r>
              <a:rPr lang="es-ES" dirty="0">
                <a:latin typeface="Century Gothic" pitchFamily="34" charset="0"/>
              </a:rPr>
              <a:t/>
            </a:r>
            <a:br>
              <a:rPr lang="es-ES" dirty="0">
                <a:latin typeface="Century Gothic" pitchFamily="34" charset="0"/>
              </a:rPr>
            </a:br>
            <a:r>
              <a:rPr lang="es-ES" dirty="0">
                <a:latin typeface="Century Gothic" pitchFamily="34" charset="0"/>
              </a:rPr>
              <a:t/>
            </a:r>
            <a:br>
              <a:rPr lang="es-ES" dirty="0">
                <a:latin typeface="Century Gothic" pitchFamily="34" charset="0"/>
              </a:rPr>
            </a:br>
            <a:r>
              <a:rPr lang="es-ES" dirty="0">
                <a:latin typeface="Century Gothic" pitchFamily="34" charset="0"/>
              </a:rPr>
              <a:t>Sitios web como YouTube, Google Video, Yahoo! Video, y MySpace, entre otros, emplean el formato FLV para mostrar videos.</a:t>
            </a:r>
            <a:r>
              <a:rPr lang="es-ES" dirty="0">
                <a:latin typeface="Century Gothic" pitchFamily="34" charset="0"/>
              </a:rPr>
              <a:t/>
            </a:r>
            <a:br>
              <a:rPr lang="es-ES" dirty="0">
                <a:latin typeface="Century Gothic" pitchFamily="34" charset="0"/>
              </a:rPr>
            </a:br>
            <a:endParaRPr lang="es-ES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99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9442" y="152400"/>
            <a:ext cx="7448758" cy="1447799"/>
          </a:xfrm>
        </p:spPr>
        <p:txBody>
          <a:bodyPr/>
          <a:lstStyle/>
          <a:p>
            <a:pPr algn="ctr"/>
            <a:r>
              <a:rPr lang="es-ES" sz="9600" dirty="0" smtClean="0">
                <a:solidFill>
                  <a:schemeClr val="accent6">
                    <a:lumMod val="75000"/>
                  </a:schemeClr>
                </a:solidFill>
                <a:latin typeface="Rockwell Extra Bold" pitchFamily="18" charset="0"/>
              </a:rPr>
              <a:t>M4V</a:t>
            </a:r>
            <a:endParaRPr lang="es-ES" sz="9600" dirty="0">
              <a:solidFill>
                <a:schemeClr val="accent6">
                  <a:lumMod val="75000"/>
                </a:schemeClr>
              </a:solidFill>
              <a:latin typeface="Rockwell Extra Bold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2894" y="1812926"/>
            <a:ext cx="3391506" cy="1235073"/>
          </a:xfrm>
        </p:spPr>
        <p:txBody>
          <a:bodyPr/>
          <a:lstStyle/>
          <a:p>
            <a:endParaRPr lang="es-ES" dirty="0"/>
          </a:p>
          <a:p>
            <a:r>
              <a:rPr lang="es-ES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Rockwell Extra Bold" pitchFamily="18" charset="0"/>
              </a:rPr>
              <a:t>QUE ES?</a:t>
            </a:r>
          </a:p>
          <a:p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38200" y="2743200"/>
            <a:ext cx="3810000" cy="4005261"/>
          </a:xfrm>
        </p:spPr>
        <p:txBody>
          <a:bodyPr>
            <a:normAutofit/>
          </a:bodyPr>
          <a:lstStyle/>
          <a:p>
            <a:r>
              <a:rPr lang="es-ES" b="1" dirty="0"/>
              <a:t> </a:t>
            </a:r>
            <a:r>
              <a:rPr lang="es-ES" dirty="0"/>
              <a:t>formato de archivo es un formato de archivo de vídeo desarrollado por manzana y está muy cerca del MP4 formato. Las diferencias son la opcional de Apple DRM protección de copia , y el tratamiento de AC3 </a:t>
            </a:r>
            <a:r>
              <a:rPr lang="es-ES" dirty="0" smtClean="0"/>
              <a:t>de </a:t>
            </a:r>
            <a:r>
              <a:rPr lang="es-ES" dirty="0"/>
              <a:t>audio que no está estandarizada para el contenedor MP4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992066" y="1812926"/>
            <a:ext cx="3923334" cy="1235074"/>
          </a:xfrm>
        </p:spPr>
        <p:txBody>
          <a:bodyPr/>
          <a:lstStyle/>
          <a:p>
            <a:r>
              <a:rPr lang="es-ES" dirty="0">
                <a:solidFill>
                  <a:schemeClr val="accent3">
                    <a:lumMod val="20000"/>
                    <a:lumOff val="80000"/>
                  </a:schemeClr>
                </a:solidFill>
                <a:latin typeface="Rockwell Extra Bold" pitchFamily="18" charset="0"/>
              </a:rPr>
              <a:t>SE REPRODUCE EN?</a:t>
            </a:r>
          </a:p>
          <a:p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8200" y="2667000"/>
            <a:ext cx="3733800" cy="4114800"/>
          </a:xfrm>
        </p:spPr>
        <p:txBody>
          <a:bodyPr>
            <a:normAutofit/>
          </a:bodyPr>
          <a:lstStyle/>
          <a:p>
            <a:r>
              <a:rPr lang="es-ES" dirty="0"/>
              <a:t> Para reproducir un archivo protegido M4V, el equipo debe ser autorizado (con iTunes ) con la cuenta que se utilizó para comprar el video. Sin embargo, los archivos no protegidos M4V sin audio AC3 puede ser reconocido e interpretado por otros reproductores de vídeo al cambiar la extensión del archivo de. "M4v" a " . mp4 ". 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0283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9442" y="152400"/>
            <a:ext cx="7448758" cy="1447799"/>
          </a:xfrm>
        </p:spPr>
        <p:txBody>
          <a:bodyPr/>
          <a:lstStyle/>
          <a:p>
            <a:pPr algn="ctr"/>
            <a:r>
              <a:rPr lang="es-ES" sz="9600" dirty="0" smtClean="0">
                <a:solidFill>
                  <a:schemeClr val="accent4">
                    <a:lumMod val="75000"/>
                  </a:schemeClr>
                </a:solidFill>
                <a:latin typeface="Rockwell Extra Bold" pitchFamily="18" charset="0"/>
              </a:rPr>
              <a:t>MKV</a:t>
            </a:r>
            <a:endParaRPr lang="es-ES" sz="9600" dirty="0">
              <a:solidFill>
                <a:schemeClr val="accent4">
                  <a:lumMod val="75000"/>
                </a:schemeClr>
              </a:solidFill>
              <a:latin typeface="Rockwell Extra Bold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819400" y="1524000"/>
            <a:ext cx="4419600" cy="914400"/>
          </a:xfrm>
        </p:spPr>
        <p:txBody>
          <a:bodyPr/>
          <a:lstStyle/>
          <a:p>
            <a:pPr algn="ctr"/>
            <a:r>
              <a:rPr lang="es-ES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Rockwell Extra Bold" pitchFamily="18" charset="0"/>
              </a:rPr>
              <a:t>QUE ES?</a:t>
            </a:r>
          </a:p>
          <a:p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209800"/>
            <a:ext cx="8382000" cy="4419601"/>
          </a:xfrm>
        </p:spPr>
        <p:txBody>
          <a:bodyPr>
            <a:normAutofit/>
          </a:bodyPr>
          <a:lstStyle/>
          <a:p>
            <a:r>
              <a:rPr lang="es-ES" dirty="0" err="1">
                <a:latin typeface="Century Gothic" pitchFamily="34" charset="0"/>
              </a:rPr>
              <a:t>Matroska</a:t>
            </a:r>
            <a:r>
              <a:rPr lang="es-ES" dirty="0">
                <a:latin typeface="Century Gothic" pitchFamily="34" charset="0"/>
              </a:rPr>
              <a:t> es un </a:t>
            </a:r>
            <a:r>
              <a:rPr lang="es-ES" dirty="0" smtClean="0">
                <a:latin typeface="Century Gothic" pitchFamily="34" charset="0"/>
              </a:rPr>
              <a:t>formato </a:t>
            </a:r>
            <a:r>
              <a:rPr lang="es-ES" dirty="0">
                <a:latin typeface="Century Gothic" pitchFamily="34" charset="0"/>
              </a:rPr>
              <a:t>contenedor estándar abierto, un archivo informático que puede contener un número ilimitado de vídeo, audio, imagen o pistas de subtítulos dentro de un solo archivo</a:t>
            </a:r>
            <a:r>
              <a:rPr lang="es-ES" dirty="0" smtClean="0">
                <a:latin typeface="Century Gothic" pitchFamily="34" charset="0"/>
              </a:rPr>
              <a:t>.</a:t>
            </a:r>
            <a:r>
              <a:rPr lang="es-ES" baseline="30000" dirty="0" smtClean="0">
                <a:latin typeface="Century Gothic" pitchFamily="34" charset="0"/>
              </a:rPr>
              <a:t> </a:t>
            </a:r>
            <a:r>
              <a:rPr lang="es-ES" dirty="0">
                <a:latin typeface="Century Gothic" pitchFamily="34" charset="0"/>
              </a:rPr>
              <a:t> Su intención es la de servir como un formato universal para el almacenamiento de </a:t>
            </a:r>
            <a:r>
              <a:rPr lang="es-ES" dirty="0" smtClean="0">
                <a:latin typeface="Century Gothic" pitchFamily="34" charset="0"/>
              </a:rPr>
              <a:t>contenidos audiovisuales</a:t>
            </a:r>
            <a:r>
              <a:rPr lang="es-ES" dirty="0">
                <a:latin typeface="Century Gothic" pitchFamily="34" charset="0"/>
              </a:rPr>
              <a:t> comunes, como películas o programas de televisión. </a:t>
            </a:r>
            <a:r>
              <a:rPr lang="es-ES" dirty="0" err="1">
                <a:latin typeface="Century Gothic" pitchFamily="34" charset="0"/>
              </a:rPr>
              <a:t>Matroska</a:t>
            </a:r>
            <a:r>
              <a:rPr lang="es-ES" dirty="0">
                <a:latin typeface="Century Gothic" pitchFamily="34" charset="0"/>
              </a:rPr>
              <a:t> es similar, en concepto, a otros contenedores, como AVI, MP4 </a:t>
            </a:r>
            <a:r>
              <a:rPr lang="es-ES" dirty="0" err="1">
                <a:latin typeface="Century Gothic" pitchFamily="34" charset="0"/>
              </a:rPr>
              <a:t>oASF</a:t>
            </a:r>
            <a:r>
              <a:rPr lang="es-ES" dirty="0">
                <a:latin typeface="Century Gothic" pitchFamily="34" charset="0"/>
              </a:rPr>
              <a:t>, pero es totalmente abierto. La mayoría de sus implementaciones consisten en software libre. Los archivos de tipo </a:t>
            </a:r>
            <a:r>
              <a:rPr lang="es-ES" dirty="0" err="1">
                <a:latin typeface="Century Gothic" pitchFamily="34" charset="0"/>
              </a:rPr>
              <a:t>Matroska</a:t>
            </a:r>
            <a:r>
              <a:rPr lang="es-ES" dirty="0">
                <a:latin typeface="Century Gothic" pitchFamily="34" charset="0"/>
              </a:rPr>
              <a:t> son .MKV para vídeo (con subtítulos y audio), .MKA para archivos solamente de audio, .MKS sólo para </a:t>
            </a:r>
            <a:r>
              <a:rPr lang="es-ES" dirty="0" smtClean="0">
                <a:latin typeface="Century Gothic" pitchFamily="34" charset="0"/>
              </a:rPr>
              <a:t>subtítulos</a:t>
            </a:r>
            <a:r>
              <a:rPr lang="es-ES" dirty="0">
                <a:latin typeface="Century Gothic" pitchFamily="34" charset="0"/>
              </a:rPr>
              <a:t> </a:t>
            </a:r>
            <a:r>
              <a:rPr lang="es-ES" dirty="0" smtClean="0">
                <a:latin typeface="Century Gothic" pitchFamily="34" charset="0"/>
              </a:rPr>
              <a:t>y </a:t>
            </a:r>
            <a:r>
              <a:rPr lang="es-ES" dirty="0">
                <a:latin typeface="Century Gothic" pitchFamily="34" charset="0"/>
              </a:rPr>
              <a:t>.MK3D para vídeo </a:t>
            </a:r>
            <a:r>
              <a:rPr lang="es-ES" dirty="0" smtClean="0">
                <a:latin typeface="Century Gothic" pitchFamily="34" charset="0"/>
              </a:rPr>
              <a:t>estereoscópico.</a:t>
            </a:r>
            <a:endParaRPr lang="es-ES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15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286000" y="152400"/>
            <a:ext cx="5257800" cy="914400"/>
          </a:xfrm>
        </p:spPr>
        <p:txBody>
          <a:bodyPr/>
          <a:lstStyle/>
          <a:p>
            <a:pPr algn="ctr"/>
            <a:r>
              <a:rPr lang="es-ES" dirty="0">
                <a:solidFill>
                  <a:schemeClr val="accent3">
                    <a:lumMod val="20000"/>
                    <a:lumOff val="80000"/>
                  </a:schemeClr>
                </a:solidFill>
                <a:latin typeface="Rockwell Extra Bold" pitchFamily="18" charset="0"/>
              </a:rPr>
              <a:t>SE REPRODUCE EN?</a:t>
            </a:r>
          </a:p>
          <a:p>
            <a:endParaRPr lang="es-ES" dirty="0"/>
          </a:p>
        </p:txBody>
      </p:sp>
      <p:sp>
        <p:nvSpPr>
          <p:cNvPr id="8" name="5 Marcador de contenido"/>
          <p:cNvSpPr>
            <a:spLocks noGrp="1"/>
          </p:cNvSpPr>
          <p:nvPr>
            <p:ph sz="quarter" idx="4"/>
          </p:nvPr>
        </p:nvSpPr>
        <p:spPr>
          <a:xfrm>
            <a:off x="381000" y="838200"/>
            <a:ext cx="8382000" cy="5791200"/>
          </a:xfrm>
        </p:spPr>
        <p:txBody>
          <a:bodyPr>
            <a:normAutofit fontScale="62500" lnSpcReduction="20000"/>
          </a:bodyPr>
          <a:lstStyle/>
          <a:p>
            <a:r>
              <a:rPr lang="en-US" sz="2300" dirty="0" err="1">
                <a:latin typeface="Century Gothic" pitchFamily="34" charset="0"/>
              </a:rPr>
              <a:t>ALShow</a:t>
            </a:r>
            <a:endParaRPr lang="en-US" sz="2300" dirty="0">
              <a:latin typeface="Century Gothic" pitchFamily="34" charset="0"/>
            </a:endParaRPr>
          </a:p>
          <a:p>
            <a:r>
              <a:rPr lang="en-US" sz="2300" dirty="0" err="1">
                <a:latin typeface="Century Gothic" pitchFamily="34" charset="0"/>
              </a:rPr>
              <a:t>Avidemux</a:t>
            </a:r>
            <a:endParaRPr lang="en-US" sz="2300" dirty="0">
              <a:latin typeface="Century Gothic" pitchFamily="34" charset="0"/>
            </a:endParaRPr>
          </a:p>
          <a:p>
            <a:r>
              <a:rPr lang="en-US" sz="2300" dirty="0" err="1">
                <a:latin typeface="Century Gothic" pitchFamily="34" charset="0"/>
              </a:rPr>
              <a:t>BS.Player</a:t>
            </a:r>
            <a:endParaRPr lang="en-US" sz="2300" dirty="0">
              <a:latin typeface="Century Gothic" pitchFamily="34" charset="0"/>
            </a:endParaRPr>
          </a:p>
          <a:p>
            <a:r>
              <a:rPr lang="en-US" sz="2300" dirty="0" err="1">
                <a:latin typeface="Century Gothic" pitchFamily="34" charset="0"/>
              </a:rPr>
              <a:t>Chameleo</a:t>
            </a:r>
            <a:endParaRPr lang="en-US" sz="2300" dirty="0">
              <a:latin typeface="Century Gothic" pitchFamily="34" charset="0"/>
            </a:endParaRPr>
          </a:p>
          <a:p>
            <a:r>
              <a:rPr lang="en-US" sz="2300" dirty="0">
                <a:latin typeface="Century Gothic" pitchFamily="34" charset="0"/>
              </a:rPr>
              <a:t>The Core Media Player</a:t>
            </a:r>
          </a:p>
          <a:p>
            <a:r>
              <a:rPr lang="en-US" sz="2300" dirty="0">
                <a:latin typeface="Century Gothic" pitchFamily="34" charset="0"/>
              </a:rPr>
              <a:t>DivX</a:t>
            </a:r>
          </a:p>
          <a:p>
            <a:r>
              <a:rPr lang="en-US" sz="2300" dirty="0">
                <a:latin typeface="Century Gothic" pitchFamily="34" charset="0"/>
              </a:rPr>
              <a:t>The Core Pocket Media Player</a:t>
            </a:r>
          </a:p>
          <a:p>
            <a:r>
              <a:rPr lang="en-US" sz="2300" dirty="0">
                <a:latin typeface="Century Gothic" pitchFamily="34" charset="0"/>
              </a:rPr>
              <a:t>foobar2000 (v0.9.6)</a:t>
            </a:r>
          </a:p>
          <a:p>
            <a:r>
              <a:rPr lang="en-US" sz="2300" dirty="0">
                <a:latin typeface="Century Gothic" pitchFamily="34" charset="0"/>
              </a:rPr>
              <a:t>GOM </a:t>
            </a:r>
            <a:r>
              <a:rPr lang="en-US" sz="2300" dirty="0" smtClean="0">
                <a:latin typeface="Century Gothic" pitchFamily="34" charset="0"/>
              </a:rPr>
              <a:t>Player</a:t>
            </a:r>
            <a:r>
              <a:rPr lang="en-US" sz="2300" dirty="0">
                <a:latin typeface="Century Gothic" pitchFamily="34" charset="0"/>
              </a:rPr>
              <a:t> </a:t>
            </a:r>
            <a:r>
              <a:rPr lang="en-US" sz="2300" dirty="0" smtClean="0">
                <a:latin typeface="Century Gothic" pitchFamily="34" charset="0"/>
              </a:rPr>
              <a:t>(</a:t>
            </a:r>
            <a:r>
              <a:rPr lang="en-US" sz="2300" dirty="0" err="1" smtClean="0">
                <a:latin typeface="Century Gothic" pitchFamily="34" charset="0"/>
              </a:rPr>
              <a:t>Hace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>
                <a:latin typeface="Century Gothic" pitchFamily="34" charset="0"/>
              </a:rPr>
              <a:t>que el audio </a:t>
            </a:r>
            <a:r>
              <a:rPr lang="en-US" sz="2300" dirty="0" err="1">
                <a:latin typeface="Century Gothic" pitchFamily="34" charset="0"/>
              </a:rPr>
              <a:t>suene</a:t>
            </a:r>
            <a:r>
              <a:rPr lang="en-US" sz="2300" dirty="0">
                <a:latin typeface="Century Gothic" pitchFamily="34" charset="0"/>
              </a:rPr>
              <a:t> lento, con </a:t>
            </a:r>
            <a:r>
              <a:rPr lang="en-US" sz="2300" dirty="0" err="1">
                <a:latin typeface="Century Gothic" pitchFamily="34" charset="0"/>
              </a:rPr>
              <a:t>códec</a:t>
            </a:r>
            <a:r>
              <a:rPr lang="en-US" sz="2300" dirty="0">
                <a:latin typeface="Century Gothic" pitchFamily="34" charset="0"/>
              </a:rPr>
              <a:t> </a:t>
            </a:r>
            <a:r>
              <a:rPr lang="en-US" sz="2300" dirty="0" err="1">
                <a:latin typeface="Century Gothic" pitchFamily="34" charset="0"/>
              </a:rPr>
              <a:t>opcional</a:t>
            </a:r>
            <a:r>
              <a:rPr lang="en-US" sz="2300" dirty="0">
                <a:latin typeface="Century Gothic" pitchFamily="34" charset="0"/>
              </a:rPr>
              <a:t> reproduce perfecto)</a:t>
            </a:r>
          </a:p>
          <a:p>
            <a:r>
              <a:rPr lang="en-US" sz="2300" dirty="0" err="1">
                <a:latin typeface="Century Gothic" pitchFamily="34" charset="0"/>
              </a:rPr>
              <a:t>Reproductores</a:t>
            </a:r>
            <a:r>
              <a:rPr lang="en-US" sz="2300" dirty="0">
                <a:latin typeface="Century Gothic" pitchFamily="34" charset="0"/>
              </a:rPr>
              <a:t> </a:t>
            </a:r>
            <a:r>
              <a:rPr lang="en-US" sz="2300" dirty="0" err="1">
                <a:latin typeface="Century Gothic" pitchFamily="34" charset="0"/>
              </a:rPr>
              <a:t>basados</a:t>
            </a:r>
            <a:r>
              <a:rPr lang="en-US" sz="2300" dirty="0">
                <a:latin typeface="Century Gothic" pitchFamily="34" charset="0"/>
              </a:rPr>
              <a:t> en </a:t>
            </a:r>
            <a:r>
              <a:rPr lang="en-US" sz="2300" dirty="0" err="1">
                <a:latin typeface="Century Gothic" pitchFamily="34" charset="0"/>
              </a:rPr>
              <a:t>Gstreamer</a:t>
            </a:r>
            <a:r>
              <a:rPr lang="en-US" sz="2300" dirty="0">
                <a:latin typeface="Century Gothic" pitchFamily="34" charset="0"/>
              </a:rPr>
              <a:t> - </a:t>
            </a:r>
            <a:r>
              <a:rPr lang="en-US" sz="2300" dirty="0" err="1" smtClean="0">
                <a:latin typeface="Century Gothic" pitchFamily="34" charset="0"/>
              </a:rPr>
              <a:t>HandBrake</a:t>
            </a:r>
            <a:endParaRPr lang="en-US" sz="2300" dirty="0">
              <a:latin typeface="Century Gothic" pitchFamily="34" charset="0"/>
            </a:endParaRPr>
          </a:p>
          <a:p>
            <a:r>
              <a:rPr lang="en-US" sz="2300" dirty="0" err="1">
                <a:latin typeface="Century Gothic" pitchFamily="34" charset="0"/>
              </a:rPr>
              <a:t>jetAudio</a:t>
            </a:r>
            <a:endParaRPr lang="en-US" sz="2300" dirty="0">
              <a:latin typeface="Century Gothic" pitchFamily="34" charset="0"/>
            </a:endParaRPr>
          </a:p>
          <a:p>
            <a:r>
              <a:rPr lang="en-US" sz="2300" dirty="0" err="1">
                <a:latin typeface="Century Gothic" pitchFamily="34" charset="0"/>
              </a:rPr>
              <a:t>Kaffeine</a:t>
            </a:r>
            <a:endParaRPr lang="en-US" sz="2300" dirty="0">
              <a:latin typeface="Century Gothic" pitchFamily="34" charset="0"/>
            </a:endParaRPr>
          </a:p>
          <a:p>
            <a:r>
              <a:rPr lang="en-US" sz="2300" dirty="0">
                <a:latin typeface="Century Gothic" pitchFamily="34" charset="0"/>
              </a:rPr>
              <a:t>The </a:t>
            </a:r>
            <a:r>
              <a:rPr lang="en-US" sz="2300" dirty="0" err="1">
                <a:latin typeface="Century Gothic" pitchFamily="34" charset="0"/>
              </a:rPr>
              <a:t>KMPlayer</a:t>
            </a:r>
            <a:endParaRPr lang="en-US" sz="2300" dirty="0">
              <a:latin typeface="Century Gothic" pitchFamily="34" charset="0"/>
            </a:endParaRPr>
          </a:p>
          <a:p>
            <a:r>
              <a:rPr lang="en-US" sz="2300" dirty="0">
                <a:latin typeface="Century Gothic" pitchFamily="34" charset="0"/>
              </a:rPr>
              <a:t>Media Player Classic</a:t>
            </a:r>
          </a:p>
          <a:p>
            <a:r>
              <a:rPr lang="en-US" sz="2300" dirty="0">
                <a:latin typeface="Century Gothic" pitchFamily="34" charset="0"/>
              </a:rPr>
              <a:t>Media Player Classic - Home Cinema</a:t>
            </a:r>
          </a:p>
          <a:p>
            <a:r>
              <a:rPr lang="en-US" sz="2300" dirty="0" err="1" smtClean="0">
                <a:latin typeface="Century Gothic" pitchFamily="34" charset="0"/>
              </a:rPr>
              <a:t>MediaPortal</a:t>
            </a:r>
            <a:endParaRPr lang="en-US" sz="2300" dirty="0">
              <a:latin typeface="Century Gothic" pitchFamily="34" charset="0"/>
            </a:endParaRPr>
          </a:p>
          <a:p>
            <a:r>
              <a:rPr lang="en-US" sz="2300" dirty="0" err="1" smtClean="0">
                <a:latin typeface="Century Gothic" pitchFamily="34" charset="0"/>
              </a:rPr>
              <a:t>Mezzmo</a:t>
            </a:r>
            <a:r>
              <a:rPr lang="en-US" sz="2300" dirty="0">
                <a:latin typeface="Century Gothic" pitchFamily="34" charset="0"/>
              </a:rPr>
              <a:t> </a:t>
            </a:r>
            <a:r>
              <a:rPr lang="en-US" sz="2300" dirty="0" smtClean="0">
                <a:latin typeface="Century Gothic" pitchFamily="34" charset="0"/>
              </a:rPr>
              <a:t>Media </a:t>
            </a:r>
            <a:r>
              <a:rPr lang="en-US" sz="2300" dirty="0">
                <a:latin typeface="Century Gothic" pitchFamily="34" charset="0"/>
              </a:rPr>
              <a:t>Player</a:t>
            </a:r>
          </a:p>
          <a:p>
            <a:r>
              <a:rPr lang="en-US" sz="2300" dirty="0" err="1">
                <a:latin typeface="Century Gothic" pitchFamily="34" charset="0"/>
              </a:rPr>
              <a:t>Mirillis</a:t>
            </a:r>
            <a:r>
              <a:rPr lang="en-US" sz="2300" dirty="0">
                <a:latin typeface="Century Gothic" pitchFamily="34" charset="0"/>
              </a:rPr>
              <a:t> Splash Pro</a:t>
            </a:r>
          </a:p>
          <a:p>
            <a:r>
              <a:rPr lang="en-US" sz="2300" dirty="0" err="1">
                <a:latin typeface="Century Gothic" pitchFamily="34" charset="0"/>
              </a:rPr>
              <a:t>MPlayer</a:t>
            </a:r>
            <a:endParaRPr lang="en-US" sz="2300" dirty="0">
              <a:latin typeface="Century Gothic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5374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9442" y="228600"/>
            <a:ext cx="7448758" cy="1371599"/>
          </a:xfrm>
        </p:spPr>
        <p:txBody>
          <a:bodyPr/>
          <a:lstStyle/>
          <a:p>
            <a:pPr algn="ctr"/>
            <a:r>
              <a:rPr lang="es-ES" sz="9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ockwell Extra Bold" pitchFamily="18" charset="0"/>
              </a:rPr>
              <a:t>MOV</a:t>
            </a:r>
            <a:endParaRPr lang="es-ES" sz="9600" dirty="0">
              <a:solidFill>
                <a:schemeClr val="accent5">
                  <a:lumMod val="60000"/>
                  <a:lumOff val="40000"/>
                </a:schemeClr>
              </a:solidFill>
              <a:latin typeface="Rockwell Extra Bold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62000" y="1752600"/>
            <a:ext cx="3566318" cy="941389"/>
          </a:xfrm>
        </p:spPr>
        <p:txBody>
          <a:bodyPr/>
          <a:lstStyle/>
          <a:p>
            <a:pPr algn="ctr"/>
            <a:r>
              <a:rPr lang="es-ES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Rockwell Extra Bold" pitchFamily="18" charset="0"/>
              </a:rPr>
              <a:t>QUE ES?</a:t>
            </a:r>
          </a:p>
          <a:p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28600" y="2514600"/>
            <a:ext cx="4172158" cy="4011611"/>
          </a:xfrm>
        </p:spPr>
        <p:txBody>
          <a:bodyPr/>
          <a:lstStyle/>
          <a:p>
            <a:r>
              <a:rPr lang="es-ES" dirty="0">
                <a:latin typeface="Century Gothic" pitchFamily="34" charset="0"/>
              </a:rPr>
              <a:t>Es el formato común para las películas QuickTime, la plataforma nativa de Macintosh para películas. Tipo de archivo: Binario Puede usar un número de aplicaciones para reproducir archivos .</a:t>
            </a:r>
            <a:r>
              <a:rPr lang="es-ES" dirty="0" err="1">
                <a:latin typeface="Century Gothic" pitchFamily="34" charset="0"/>
              </a:rPr>
              <a:t>mov</a:t>
            </a:r>
            <a:r>
              <a:rPr lang="es-ES" dirty="0">
                <a:latin typeface="Century Gothic" pitchFamily="34" charset="0"/>
              </a:rPr>
              <a:t> incluyendo </a:t>
            </a:r>
            <a:r>
              <a:rPr lang="es-ES" dirty="0" err="1">
                <a:latin typeface="Century Gothic" pitchFamily="34" charset="0"/>
              </a:rPr>
              <a:t>Sparkle</a:t>
            </a:r>
            <a:r>
              <a:rPr lang="es-ES" dirty="0">
                <a:latin typeface="Century Gothic" pitchFamily="34" charset="0"/>
              </a:rPr>
              <a:t> o </a:t>
            </a:r>
            <a:r>
              <a:rPr lang="es-ES" dirty="0" err="1">
                <a:latin typeface="Century Gothic" pitchFamily="34" charset="0"/>
              </a:rPr>
              <a:t>MoviePlayer</a:t>
            </a:r>
            <a:r>
              <a:rPr lang="es-ES" dirty="0">
                <a:latin typeface="Century Gothic" pitchFamily="34" charset="0"/>
              </a:rPr>
              <a:t> en Mac, y QuickTime para Windows.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992066" y="1600200"/>
            <a:ext cx="3847134" cy="1066800"/>
          </a:xfrm>
        </p:spPr>
        <p:txBody>
          <a:bodyPr/>
          <a:lstStyle/>
          <a:p>
            <a:r>
              <a:rPr lang="es-ES" dirty="0">
                <a:solidFill>
                  <a:schemeClr val="accent3">
                    <a:lumMod val="20000"/>
                    <a:lumOff val="80000"/>
                  </a:schemeClr>
                </a:solidFill>
                <a:latin typeface="Rockwell Extra Bold" pitchFamily="18" charset="0"/>
              </a:rPr>
              <a:t>SE REPRODUCE EN?</a:t>
            </a:r>
          </a:p>
          <a:p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8200" y="2286000"/>
            <a:ext cx="4252120" cy="4011611"/>
          </a:xfrm>
        </p:spPr>
        <p:txBody>
          <a:bodyPr/>
          <a:lstStyle/>
          <a:p>
            <a:r>
              <a:rPr lang="es-ES" dirty="0">
                <a:latin typeface="Century Gothic" pitchFamily="34" charset="0"/>
              </a:rPr>
              <a:t>QuickTime no es sólo un reproductor, sino un sistema multimedia completo capaz de reproducir, y en casos transmitir, contenidos de alta calidad en </a:t>
            </a:r>
            <a:r>
              <a:rPr lang="es-ES" dirty="0" smtClean="0">
                <a:latin typeface="Century Gothic" pitchFamily="34" charset="0"/>
              </a:rPr>
              <a:t>Internet</a:t>
            </a:r>
            <a:r>
              <a:rPr lang="es-ES" dirty="0">
                <a:latin typeface="Century Gothic" pitchFamily="34" charset="0"/>
              </a:rPr>
              <a:t> </a:t>
            </a:r>
            <a:r>
              <a:rPr lang="es-ES" dirty="0" smtClean="0">
                <a:latin typeface="Century Gothic" pitchFamily="34" charset="0"/>
              </a:rPr>
              <a:t>y </a:t>
            </a:r>
            <a:r>
              <a:rPr lang="es-ES" dirty="0">
                <a:latin typeface="Century Gothic" pitchFamily="34" charset="0"/>
              </a:rPr>
              <a:t>otros dispositivos, además de todo </a:t>
            </a:r>
            <a:r>
              <a:rPr lang="es-ES" dirty="0" err="1">
                <a:latin typeface="Century Gothic" pitchFamily="34" charset="0"/>
              </a:rPr>
              <a:t>Quicktime</a:t>
            </a:r>
            <a:r>
              <a:rPr lang="es-ES" dirty="0">
                <a:latin typeface="Century Gothic" pitchFamily="34" charset="0"/>
              </a:rPr>
              <a:t> es llamado "navaja suiza de edición de vídeo</a:t>
            </a:r>
            <a:endParaRPr lang="es-ES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43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Primavera</Template>
  <TotalTime>140</TotalTime>
  <Words>344</Words>
  <Application>Microsoft Office PowerPoint</Application>
  <PresentationFormat>Presentación en pantalla (4:3)</PresentationFormat>
  <Paragraphs>112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Spring</vt:lpstr>
      <vt:lpstr>Extensiones de Video</vt:lpstr>
      <vt:lpstr>3GP</vt:lpstr>
      <vt:lpstr>AVI</vt:lpstr>
      <vt:lpstr>DVIX</vt:lpstr>
      <vt:lpstr>FLV</vt:lpstr>
      <vt:lpstr>M4V</vt:lpstr>
      <vt:lpstr>MKV</vt:lpstr>
      <vt:lpstr>Presentación de PowerPoint</vt:lpstr>
      <vt:lpstr>MOV</vt:lpstr>
      <vt:lpstr>MP4</vt:lpstr>
      <vt:lpstr>MPG</vt:lpstr>
      <vt:lpstr>OGM</vt:lpstr>
      <vt:lpstr>VOB</vt:lpstr>
      <vt:lpstr>WMV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Extensiones de Video</dc:title>
  <dc:creator>mony</dc:creator>
  <cp:lastModifiedBy>mony</cp:lastModifiedBy>
  <cp:revision>15</cp:revision>
  <dcterms:created xsi:type="dcterms:W3CDTF">2013-02-07T21:27:15Z</dcterms:created>
  <dcterms:modified xsi:type="dcterms:W3CDTF">2013-02-13T10:18:24Z</dcterms:modified>
</cp:coreProperties>
</file>