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28"/>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11" name="10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E34C4B-C945-4B36-8E31-DF1ADE7688F3}" type="datetimeFigureOut">
              <a:rPr lang="es-ES" smtClean="0"/>
              <a:t>11/02/2013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DF321494-C351-4450-8220-6B0FBA2F6D24}" type="slidenum">
              <a:rPr lang="es-ES" smtClean="0"/>
              <a:t>‹Nº›</a:t>
            </a:fld>
            <a:endParaRPr lang="es-E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774"/>
        </a:solidFill>
        <a:effectLst/>
      </p:bgPr>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4E34C4B-C945-4B36-8E31-DF1ADE7688F3}" type="datetimeFigureOut">
              <a:rPr lang="es-ES" smtClean="0"/>
              <a:t>11/02/2013</a:t>
            </a:fld>
            <a:endParaRPr lang="es-E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F321494-C351-4450-8220-6B0FBA2F6D24}"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es.wikipedia.org/wiki/AVI" TargetMode="External"/><Relationship Id="rId7" Type="http://schemas.openxmlformats.org/officeDocument/2006/relationships/image" Target="../media/image28.jpeg"/><Relationship Id="rId2" Type="http://schemas.openxmlformats.org/officeDocument/2006/relationships/hyperlink" Target="http://es.wikipedia.org/w/index.php?title=Tobias_Waldvogel&amp;action=edit&amp;redlink=1"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es.wikipedia.org/wiki/Og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s.wikipedia.org/wiki/Framework"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MySpace" TargetMode="External"/><Relationship Id="rId2" Type="http://schemas.openxmlformats.org/officeDocument/2006/relationships/hyperlink" Target="http://es.wikipedia.org/wiki/YouTube"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devo.net/wp-content/themes/ViDEVO/ViDEVO_Files/images/Video_Clip_Videos_Images/Bokeh%20Background%202-H264%2075.jpg"/>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1 Título"/>
          <p:cNvSpPr>
            <a:spLocks noGrp="1"/>
          </p:cNvSpPr>
          <p:nvPr>
            <p:ph type="ctrTitle"/>
          </p:nvPr>
        </p:nvSpPr>
        <p:spPr>
          <a:xfrm>
            <a:off x="-928726" y="1785926"/>
            <a:ext cx="7772400" cy="1470025"/>
          </a:xfrm>
        </p:spPr>
        <p:txBody>
          <a:bodyPr>
            <a:normAutofit fontScale="90000"/>
          </a:bodyPr>
          <a:lstStyle/>
          <a:p>
            <a:r>
              <a:rPr lang="es-ES_tradnl" sz="6000" b="1" dirty="0" smtClean="0">
                <a:solidFill>
                  <a:schemeClr val="bg1"/>
                </a:solidFill>
              </a:rPr>
              <a:t>Extensiones </a:t>
            </a:r>
            <a:br>
              <a:rPr lang="es-ES_tradnl" sz="6000" b="1" dirty="0" smtClean="0">
                <a:solidFill>
                  <a:schemeClr val="bg1"/>
                </a:solidFill>
              </a:rPr>
            </a:br>
            <a:r>
              <a:rPr lang="es-ES_tradnl" sz="6000" b="1" dirty="0" smtClean="0">
                <a:solidFill>
                  <a:schemeClr val="bg1"/>
                </a:solidFill>
              </a:rPr>
              <a:t>de Video</a:t>
            </a:r>
            <a:endParaRPr lang="es-ES" sz="6000" b="1" dirty="0">
              <a:solidFill>
                <a:schemeClr val="bg1"/>
              </a:solidFill>
            </a:endParaRPr>
          </a:p>
        </p:txBody>
      </p:sp>
      <p:sp>
        <p:nvSpPr>
          <p:cNvPr id="3" name="2 Subtítulo"/>
          <p:cNvSpPr>
            <a:spLocks noGrp="1"/>
          </p:cNvSpPr>
          <p:nvPr>
            <p:ph type="subTitle" idx="1"/>
          </p:nvPr>
        </p:nvSpPr>
        <p:spPr>
          <a:xfrm>
            <a:off x="-285784" y="3714752"/>
            <a:ext cx="6400800" cy="1752600"/>
          </a:xfrm>
        </p:spPr>
        <p:txBody>
          <a:bodyPr/>
          <a:lstStyle/>
          <a:p>
            <a:r>
              <a:rPr lang="es-ES_tradnl" dirty="0" smtClean="0">
                <a:solidFill>
                  <a:schemeClr val="bg1"/>
                </a:solidFill>
              </a:rPr>
              <a:t>Sofía Elguézabal Esquivel</a:t>
            </a:r>
          </a:p>
          <a:p>
            <a:r>
              <a:rPr lang="es-ES_tradnl" dirty="0" smtClean="0">
                <a:solidFill>
                  <a:schemeClr val="bg1"/>
                </a:solidFill>
              </a:rPr>
              <a:t>#11   2ºC</a:t>
            </a:r>
            <a:endParaRPr lang="es-ES" dirty="0">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7030A0"/>
          </a:soli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MPG</a:t>
            </a:r>
            <a:endParaRPr lang="es-ES" sz="4000" dirty="0">
              <a:solidFill>
                <a:schemeClr val="bg1"/>
              </a:solidFill>
              <a:latin typeface="Berlin Sans FB" pitchFamily="34" charset="0"/>
            </a:endParaRPr>
          </a:p>
        </p:txBody>
      </p:sp>
      <p:sp>
        <p:nvSpPr>
          <p:cNvPr id="5" name="4 CuadroTexto"/>
          <p:cNvSpPr txBox="1"/>
          <p:nvPr/>
        </p:nvSpPr>
        <p:spPr>
          <a:xfrm>
            <a:off x="214282" y="1357298"/>
            <a:ext cx="514980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400" dirty="0" err="1" smtClean="0"/>
              <a:t>Moving</a:t>
            </a:r>
            <a:r>
              <a:rPr lang="es-MX" sz="2400" dirty="0" smtClean="0"/>
              <a:t> </a:t>
            </a:r>
            <a:r>
              <a:rPr lang="es-MX" sz="2400" dirty="0" err="1"/>
              <a:t>Pictures</a:t>
            </a:r>
            <a:r>
              <a:rPr lang="es-MX" sz="2400" dirty="0"/>
              <a:t> </a:t>
            </a:r>
            <a:r>
              <a:rPr lang="es-MX" sz="2400" dirty="0" err="1"/>
              <a:t>Experts</a:t>
            </a:r>
            <a:r>
              <a:rPr lang="es-MX" sz="2400" dirty="0"/>
              <a:t> </a:t>
            </a:r>
            <a:r>
              <a:rPr lang="es-MX" sz="2400" dirty="0" err="1"/>
              <a:t>Group</a:t>
            </a:r>
            <a:endParaRPr lang="es-ES" sz="2400" b="1" dirty="0"/>
          </a:p>
        </p:txBody>
      </p:sp>
      <p:sp>
        <p:nvSpPr>
          <p:cNvPr id="6" name="5 CuadroTexto"/>
          <p:cNvSpPr txBox="1"/>
          <p:nvPr/>
        </p:nvSpPr>
        <p:spPr>
          <a:xfrm>
            <a:off x="1231920" y="4074819"/>
            <a:ext cx="4786346" cy="1077218"/>
          </a:xfrm>
          <a:prstGeom prst="rect">
            <a:avLst/>
          </a:prstGeom>
          <a:noFill/>
          <a:ln w="76200">
            <a:solidFill>
              <a:srgbClr val="FFC00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3" y="5698054"/>
            <a:ext cx="1571636" cy="369332"/>
          </a:xfrm>
          <a:prstGeom prst="rect">
            <a:avLst/>
          </a:prstGeom>
        </p:spPr>
        <p:txBody>
          <a:bodyPr wrap="square">
            <a:spAutoFit/>
          </a:bodyPr>
          <a:lstStyle/>
          <a:p>
            <a:pPr algn="ctr"/>
            <a:r>
              <a:rPr lang="es-ES" dirty="0" err="1" smtClean="0"/>
              <a:t>Radlight</a:t>
            </a:r>
            <a:endParaRPr lang="es-ES" dirty="0"/>
          </a:p>
        </p:txBody>
      </p:sp>
      <p:sp>
        <p:nvSpPr>
          <p:cNvPr id="8" name="7 Rectángulo"/>
          <p:cNvSpPr/>
          <p:nvPr/>
        </p:nvSpPr>
        <p:spPr>
          <a:xfrm rot="365796">
            <a:off x="5358159" y="5706441"/>
            <a:ext cx="1908571" cy="400110"/>
          </a:xfrm>
          <a:prstGeom prst="rect">
            <a:avLst/>
          </a:prstGeom>
        </p:spPr>
        <p:txBody>
          <a:bodyPr wrap="square">
            <a:spAutoFit/>
          </a:bodyPr>
          <a:lstStyle/>
          <a:p>
            <a:pPr algn="ctr"/>
            <a:r>
              <a:rPr lang="es-ES_tradnl" sz="2000" dirty="0" err="1" smtClean="0"/>
              <a:t>Divx</a:t>
            </a:r>
            <a:endParaRPr lang="es-ES" sz="2000" dirty="0"/>
          </a:p>
        </p:txBody>
      </p:sp>
      <p:sp>
        <p:nvSpPr>
          <p:cNvPr id="9" name="8 Rectángulo"/>
          <p:cNvSpPr/>
          <p:nvPr/>
        </p:nvSpPr>
        <p:spPr>
          <a:xfrm>
            <a:off x="428596" y="1928802"/>
            <a:ext cx="5295532" cy="2585323"/>
          </a:xfrm>
          <a:prstGeom prst="rect">
            <a:avLst/>
          </a:prstGeom>
        </p:spPr>
        <p:txBody>
          <a:bodyPr wrap="square">
            <a:spAutoFit/>
          </a:bodyPr>
          <a:lstStyle/>
          <a:p>
            <a:pPr algn="just"/>
            <a:r>
              <a:rPr lang="es-MX" dirty="0"/>
              <a:t>E</a:t>
            </a:r>
            <a:r>
              <a:rPr lang="es-MX" dirty="0" smtClean="0"/>
              <a:t>s </a:t>
            </a:r>
            <a:r>
              <a:rPr lang="es-MX" dirty="0"/>
              <a:t>el nombre de un grupo de estándares de codificación de audio y vídeo normalizados por el grupo </a:t>
            </a:r>
            <a:r>
              <a:rPr lang="es-MX" dirty="0" smtClean="0"/>
              <a:t>MPEG </a:t>
            </a:r>
            <a:r>
              <a:rPr lang="es-MX" dirty="0" smtClean="0">
                <a:latin typeface="Berlin Sans FB" pitchFamily="34" charset="0"/>
              </a:rPr>
              <a:t>.S</a:t>
            </a:r>
            <a:r>
              <a:rPr lang="es-MX" dirty="0" smtClean="0"/>
              <a:t>e </a:t>
            </a:r>
            <a:r>
              <a:rPr lang="es-MX" dirty="0"/>
              <a:t>utiliza en el formato Video CD. La calidad de salida con la tasa de compresión usual usada en VCD es similar a la de un cassette vídeo VHS doméstico. </a:t>
            </a:r>
            <a:br>
              <a:rPr lang="es-MX" dirty="0"/>
            </a:br>
            <a:r>
              <a:rPr lang="es-MX" dirty="0"/>
              <a:t/>
            </a:r>
            <a:br>
              <a:rPr lang="es-MX" dirty="0"/>
            </a:br>
            <a:endParaRPr lang="es-ES" dirty="0">
              <a:latin typeface="Berlin Sans FB" pitchFamily="34" charset="0"/>
            </a:endParaRPr>
          </a:p>
        </p:txBody>
      </p:sp>
      <p:pic>
        <p:nvPicPr>
          <p:cNvPr id="3074" name="Picture 2" descr="http://a124.e.akamai.net/f/124/5462/2d/images.element5.com/pimages/22706/Radlight_logo_invo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45" y="5384607"/>
            <a:ext cx="2175732" cy="814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YhRidBuOIFQ/UKaQ07fXCQI/AAAAAAAACYU/cHlbk5mCVlM/s1600/div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0560" y="5489865"/>
            <a:ext cx="1306062" cy="9060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files.softicons.com/download/system-icons/influens-icons-by-mat-u/png/256/Mpg-Videos-fi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505" y="1136490"/>
            <a:ext cx="2722149" cy="272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7405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C0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OGM</a:t>
            </a:r>
            <a:endParaRPr lang="es-ES" sz="4000" dirty="0">
              <a:solidFill>
                <a:schemeClr val="bg1"/>
              </a:solidFill>
              <a:latin typeface="Berlin Sans FB" pitchFamily="34" charset="0"/>
            </a:endParaRPr>
          </a:p>
        </p:txBody>
      </p:sp>
      <p:sp>
        <p:nvSpPr>
          <p:cNvPr id="5" name="4 CuadroTexto"/>
          <p:cNvSpPr txBox="1"/>
          <p:nvPr/>
        </p:nvSpPr>
        <p:spPr>
          <a:xfrm>
            <a:off x="214282" y="1357298"/>
            <a:ext cx="514980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2400" dirty="0" err="1" smtClean="0"/>
              <a:t>Ogg</a:t>
            </a:r>
            <a:r>
              <a:rPr lang="es-MX" sz="2400" dirty="0" smtClean="0"/>
              <a:t> Media</a:t>
            </a:r>
            <a:endParaRPr lang="es-ES" sz="2400" b="1" dirty="0"/>
          </a:p>
        </p:txBody>
      </p:sp>
      <p:sp>
        <p:nvSpPr>
          <p:cNvPr id="6" name="5 CuadroTexto"/>
          <p:cNvSpPr txBox="1"/>
          <p:nvPr/>
        </p:nvSpPr>
        <p:spPr>
          <a:xfrm>
            <a:off x="1526098" y="4307389"/>
            <a:ext cx="4786346" cy="1077218"/>
          </a:xfrm>
          <a:prstGeom prst="rect">
            <a:avLst/>
          </a:prstGeom>
          <a:noFill/>
          <a:ln w="76200">
            <a:solidFill>
              <a:schemeClr val="accent4">
                <a:lumMod val="7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3" y="5559555"/>
            <a:ext cx="1571636" cy="646331"/>
          </a:xfrm>
          <a:prstGeom prst="rect">
            <a:avLst/>
          </a:prstGeom>
        </p:spPr>
        <p:txBody>
          <a:bodyPr wrap="square">
            <a:spAutoFit/>
          </a:bodyPr>
          <a:lstStyle/>
          <a:p>
            <a:pPr algn="ctr"/>
            <a:r>
              <a:rPr lang="es-ES" dirty="0" smtClean="0"/>
              <a:t>Windows Media </a:t>
            </a:r>
            <a:r>
              <a:rPr lang="es-ES" dirty="0" err="1" smtClean="0"/>
              <a:t>Payer</a:t>
            </a:r>
            <a:endParaRPr lang="es-ES" dirty="0"/>
          </a:p>
        </p:txBody>
      </p:sp>
      <p:sp>
        <p:nvSpPr>
          <p:cNvPr id="8" name="7 Rectángulo"/>
          <p:cNvSpPr/>
          <p:nvPr/>
        </p:nvSpPr>
        <p:spPr>
          <a:xfrm rot="365796">
            <a:off x="4698210" y="5769811"/>
            <a:ext cx="1908571" cy="369332"/>
          </a:xfrm>
          <a:prstGeom prst="rect">
            <a:avLst/>
          </a:prstGeom>
        </p:spPr>
        <p:txBody>
          <a:bodyPr wrap="square">
            <a:spAutoFit/>
          </a:bodyPr>
          <a:lstStyle/>
          <a:p>
            <a:pPr algn="ctr"/>
            <a:r>
              <a:rPr lang="es-ES_tradnl" dirty="0" err="1" smtClean="0"/>
              <a:t>Kmp</a:t>
            </a:r>
            <a:r>
              <a:rPr lang="es-ES_tradnl" dirty="0" smtClean="0"/>
              <a:t> Player</a:t>
            </a:r>
            <a:endParaRPr lang="es-ES" dirty="0"/>
          </a:p>
        </p:txBody>
      </p:sp>
      <p:sp>
        <p:nvSpPr>
          <p:cNvPr id="9" name="8 Rectángulo"/>
          <p:cNvSpPr/>
          <p:nvPr/>
        </p:nvSpPr>
        <p:spPr>
          <a:xfrm>
            <a:off x="428596" y="1928802"/>
            <a:ext cx="5883848" cy="2862322"/>
          </a:xfrm>
          <a:prstGeom prst="rect">
            <a:avLst/>
          </a:prstGeom>
        </p:spPr>
        <p:txBody>
          <a:bodyPr wrap="square">
            <a:spAutoFit/>
          </a:bodyPr>
          <a:lstStyle/>
          <a:p>
            <a:pPr algn="just"/>
            <a:r>
              <a:rPr lang="es-MX" dirty="0">
                <a:latin typeface="Berlin Sans FB" pitchFamily="34" charset="0"/>
              </a:rPr>
              <a:t>es un Contenedor Multimedia </a:t>
            </a:r>
            <a:r>
              <a:rPr lang="es-MX" dirty="0" smtClean="0">
                <a:latin typeface="Berlin Sans FB" pitchFamily="34" charset="0"/>
              </a:rPr>
              <a:t>cuya </a:t>
            </a:r>
            <a:r>
              <a:rPr lang="es-MX" dirty="0">
                <a:latin typeface="Berlin Sans FB" pitchFamily="34" charset="0"/>
              </a:rPr>
              <a:t>función es contener el </a:t>
            </a:r>
            <a:r>
              <a:rPr lang="es-MX" dirty="0" smtClean="0">
                <a:latin typeface="Berlin Sans FB" pitchFamily="34" charset="0"/>
              </a:rPr>
              <a:t>audio, video y</a:t>
            </a:r>
            <a:r>
              <a:rPr lang="es-MX" dirty="0">
                <a:latin typeface="Berlin Sans FB" pitchFamily="34" charset="0"/>
              </a:rPr>
              <a:t> subtítulos. Fue desarrollado por </a:t>
            </a:r>
            <a:r>
              <a:rPr lang="es-MX" dirty="0">
                <a:latin typeface="Berlin Sans FB" pitchFamily="34" charset="0"/>
                <a:hlinkClick r:id="rId2" tooltip="Tobias Waldvogel (aún no redactado)"/>
              </a:rPr>
              <a:t>Tobias </a:t>
            </a:r>
            <a:r>
              <a:rPr lang="es-MX" dirty="0" err="1">
                <a:latin typeface="Berlin Sans FB" pitchFamily="34" charset="0"/>
                <a:hlinkClick r:id="rId2" tooltip="Tobias Waldvogel (aún no redactado)"/>
              </a:rPr>
              <a:t>Waldvogel</a:t>
            </a:r>
            <a:r>
              <a:rPr lang="es-MX" dirty="0">
                <a:latin typeface="Berlin Sans FB" pitchFamily="34" charset="0"/>
              </a:rPr>
              <a:t> debido a que él quería usar el formato de audio "</a:t>
            </a:r>
            <a:r>
              <a:rPr lang="es-MX" dirty="0" err="1">
                <a:latin typeface="Berlin Sans FB" pitchFamily="34" charset="0"/>
              </a:rPr>
              <a:t>Ogg</a:t>
            </a:r>
            <a:r>
              <a:rPr lang="es-MX" dirty="0">
                <a:latin typeface="Berlin Sans FB" pitchFamily="34" charset="0"/>
              </a:rPr>
              <a:t> </a:t>
            </a:r>
            <a:r>
              <a:rPr lang="es-MX" dirty="0" err="1">
                <a:latin typeface="Berlin Sans FB" pitchFamily="34" charset="0"/>
              </a:rPr>
              <a:t>Vorbis</a:t>
            </a:r>
            <a:r>
              <a:rPr lang="es-MX" dirty="0">
                <a:latin typeface="Berlin Sans FB" pitchFamily="34" charset="0"/>
              </a:rPr>
              <a:t>" junto con vídeo MPEG-4 en un </a:t>
            </a:r>
            <a:r>
              <a:rPr lang="es-MX" dirty="0">
                <a:latin typeface="Berlin Sans FB" pitchFamily="34" charset="0"/>
                <a:hlinkClick r:id="rId3" tooltip="AVI"/>
              </a:rPr>
              <a:t>AVI</a:t>
            </a:r>
            <a:r>
              <a:rPr lang="es-MX" dirty="0">
                <a:latin typeface="Berlin Sans FB" pitchFamily="34" charset="0"/>
              </a:rPr>
              <a:t>, pero era prácticamente imposible obtener sincronización debido a la arquitectura del AVI, por lo que en vez de insertar el audio </a:t>
            </a:r>
            <a:r>
              <a:rPr lang="es-MX" dirty="0" err="1">
                <a:latin typeface="Berlin Sans FB" pitchFamily="34" charset="0"/>
              </a:rPr>
              <a:t>Vorbis</a:t>
            </a:r>
            <a:r>
              <a:rPr lang="es-MX" dirty="0">
                <a:latin typeface="Berlin Sans FB" pitchFamily="34" charset="0"/>
              </a:rPr>
              <a:t> en un AVI, decidió insertar el vídeo en un </a:t>
            </a:r>
            <a:r>
              <a:rPr lang="es-MX" dirty="0" err="1">
                <a:latin typeface="Berlin Sans FB" pitchFamily="34" charset="0"/>
                <a:hlinkClick r:id="rId4" tooltip="Ogg"/>
              </a:rPr>
              <a:t>Ogg</a:t>
            </a:r>
            <a:r>
              <a:rPr lang="es-MX" dirty="0">
                <a:latin typeface="Berlin Sans FB" pitchFamily="34" charset="0"/>
              </a:rPr>
              <a:t> modificado y así surgió el </a:t>
            </a:r>
            <a:r>
              <a:rPr lang="es-MX" dirty="0" smtClean="0">
                <a:latin typeface="Berlin Sans FB" pitchFamily="34" charset="0"/>
              </a:rPr>
              <a:t>OGM.</a:t>
            </a:r>
            <a:r>
              <a:rPr lang="es-MX" dirty="0"/>
              <a:t> </a:t>
            </a:r>
            <a:br>
              <a:rPr lang="es-MX" dirty="0"/>
            </a:br>
            <a:r>
              <a:rPr lang="es-MX" dirty="0"/>
              <a:t/>
            </a:r>
            <a:br>
              <a:rPr lang="es-MX" dirty="0"/>
            </a:br>
            <a:endParaRPr lang="es-ES" dirty="0">
              <a:latin typeface="Berlin Sans FB" pitchFamily="34" charset="0"/>
            </a:endParaRPr>
          </a:p>
        </p:txBody>
      </p:sp>
      <p:pic>
        <p:nvPicPr>
          <p:cNvPr id="4098" name="Picture 2" descr="http://ucapanama.org/wp-content/uploads/2011/11/WindowsMediaPlayer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7019" y="5434330"/>
            <a:ext cx="944331" cy="9443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3.gstatic.com/images?q=tbn:ANd9GcQPaG6BzYS__GOWQRzPpt09z9T1sLSNlZs9FdGHiuNFhA8YfaW6U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320" y="5468701"/>
            <a:ext cx="9715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0.gstatic.com/images?q=tbn:ANd9GcSKI0A66_3KKrZ1T0GGwEfPLGlDhbhynd5O6aNXXJp7_06aKKuZs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8100">
            <a:off x="6585290" y="1214438"/>
            <a:ext cx="19621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9019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chemeClr val="accent1">
              <a:lumMod val="60000"/>
              <a:lumOff val="40000"/>
            </a:schemeClr>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RM</a:t>
            </a:r>
            <a:endParaRPr lang="es-ES" sz="4000" dirty="0">
              <a:solidFill>
                <a:schemeClr val="bg1"/>
              </a:solidFill>
              <a:latin typeface="Berlin Sans FB" pitchFamily="34" charset="0"/>
            </a:endParaRPr>
          </a:p>
        </p:txBody>
      </p:sp>
      <p:sp>
        <p:nvSpPr>
          <p:cNvPr id="6" name="5 CuadroTexto"/>
          <p:cNvSpPr txBox="1"/>
          <p:nvPr/>
        </p:nvSpPr>
        <p:spPr>
          <a:xfrm>
            <a:off x="1231920" y="4074819"/>
            <a:ext cx="4786346" cy="1077218"/>
          </a:xfrm>
          <a:prstGeom prst="rect">
            <a:avLst/>
          </a:prstGeom>
          <a:noFill/>
          <a:ln w="76200">
            <a:solidFill>
              <a:srgbClr val="7030A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3" y="5559555"/>
            <a:ext cx="1571636" cy="646331"/>
          </a:xfrm>
          <a:prstGeom prst="rect">
            <a:avLst/>
          </a:prstGeom>
        </p:spPr>
        <p:txBody>
          <a:bodyPr wrap="square">
            <a:spAutoFit/>
          </a:bodyPr>
          <a:lstStyle/>
          <a:p>
            <a:pPr algn="ctr"/>
            <a:r>
              <a:rPr lang="es-ES" dirty="0" smtClean="0"/>
              <a:t>Real Media Player</a:t>
            </a:r>
            <a:endParaRPr lang="es-ES" dirty="0"/>
          </a:p>
        </p:txBody>
      </p:sp>
      <p:sp>
        <p:nvSpPr>
          <p:cNvPr id="9" name="8 Rectángulo"/>
          <p:cNvSpPr/>
          <p:nvPr/>
        </p:nvSpPr>
        <p:spPr>
          <a:xfrm>
            <a:off x="428596" y="1928802"/>
            <a:ext cx="5295532" cy="2031325"/>
          </a:xfrm>
          <a:prstGeom prst="rect">
            <a:avLst/>
          </a:prstGeom>
        </p:spPr>
        <p:txBody>
          <a:bodyPr wrap="square">
            <a:spAutoFit/>
          </a:bodyPr>
          <a:lstStyle/>
          <a:p>
            <a:pPr algn="just"/>
            <a:r>
              <a:rPr lang="es-MX" dirty="0">
                <a:latin typeface="Berlin Sans FB" pitchFamily="34" charset="0"/>
              </a:rPr>
              <a:t> El formato RM es exclusivo de Real Media Player, por lo que sólo ese reproductor puede reproducirlo. Es un formato relativamente ligero, pero los videos que he probado no han tenido la calidad del formato AVI.</a:t>
            </a:r>
            <a:br>
              <a:rPr lang="es-MX" dirty="0">
                <a:latin typeface="Berlin Sans FB" pitchFamily="34" charset="0"/>
              </a:rPr>
            </a:br>
            <a:r>
              <a:rPr lang="es-MX" dirty="0">
                <a:latin typeface="Berlin Sans FB" pitchFamily="34" charset="0"/>
              </a:rPr>
              <a:t/>
            </a:r>
            <a:br>
              <a:rPr lang="es-MX" dirty="0">
                <a:latin typeface="Berlin Sans FB" pitchFamily="34" charset="0"/>
              </a:rPr>
            </a:br>
            <a:r>
              <a:rPr lang="es-MX" dirty="0">
                <a:latin typeface="Berlin Sans FB" pitchFamily="34" charset="0"/>
              </a:rPr>
              <a:t>En comparación, el formato RM es mejor que el WMV y peor que el AVI.</a:t>
            </a:r>
            <a:endParaRPr lang="es-ES" dirty="0">
              <a:latin typeface="Berlin Sans FB" pitchFamily="34" charset="0"/>
            </a:endParaRPr>
          </a:p>
        </p:txBody>
      </p:sp>
      <p:pic>
        <p:nvPicPr>
          <p:cNvPr id="5122" name="Picture 2" descr="http://imagecache.te3p.com/imgcache/61902009460fea28c407da33846daf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330" y="5252929"/>
            <a:ext cx="1296224" cy="129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undonets.com/images/programas/realpl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8737">
            <a:off x="5992673" y="1588130"/>
            <a:ext cx="2820462"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661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WMV</a:t>
            </a:r>
            <a:endParaRPr lang="es-ES" sz="4000" dirty="0">
              <a:solidFill>
                <a:schemeClr val="bg1"/>
              </a:solidFill>
              <a:latin typeface="Berlin Sans FB" pitchFamily="34" charset="0"/>
            </a:endParaRPr>
          </a:p>
        </p:txBody>
      </p:sp>
      <p:sp>
        <p:nvSpPr>
          <p:cNvPr id="5" name="4 CuadroTexto"/>
          <p:cNvSpPr txBox="1"/>
          <p:nvPr/>
        </p:nvSpPr>
        <p:spPr>
          <a:xfrm>
            <a:off x="214281" y="1357298"/>
            <a:ext cx="5077799"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smtClean="0"/>
              <a:t>Windows Media Video</a:t>
            </a:r>
            <a:endParaRPr lang="es-ES" sz="2400" b="1" dirty="0"/>
          </a:p>
        </p:txBody>
      </p:sp>
      <p:sp>
        <p:nvSpPr>
          <p:cNvPr id="6" name="5 CuadroTexto"/>
          <p:cNvSpPr txBox="1"/>
          <p:nvPr/>
        </p:nvSpPr>
        <p:spPr>
          <a:xfrm>
            <a:off x="1741385" y="4226393"/>
            <a:ext cx="4786346" cy="1077218"/>
          </a:xfrm>
          <a:prstGeom prst="rect">
            <a:avLst/>
          </a:prstGeom>
          <a:noFill/>
          <a:ln w="76200">
            <a:solidFill>
              <a:srgbClr val="7030A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3" y="5559555"/>
            <a:ext cx="1571636" cy="646331"/>
          </a:xfrm>
          <a:prstGeom prst="rect">
            <a:avLst/>
          </a:prstGeom>
        </p:spPr>
        <p:txBody>
          <a:bodyPr wrap="square">
            <a:spAutoFit/>
          </a:bodyPr>
          <a:lstStyle/>
          <a:p>
            <a:pPr algn="ctr"/>
            <a:r>
              <a:rPr lang="es-ES" dirty="0" smtClean="0"/>
              <a:t>Windows Media </a:t>
            </a:r>
            <a:r>
              <a:rPr lang="es-ES" dirty="0" err="1" smtClean="0"/>
              <a:t>Payer</a:t>
            </a:r>
            <a:endParaRPr lang="es-ES" dirty="0"/>
          </a:p>
        </p:txBody>
      </p:sp>
      <p:sp>
        <p:nvSpPr>
          <p:cNvPr id="8" name="7 Rectángulo"/>
          <p:cNvSpPr/>
          <p:nvPr/>
        </p:nvSpPr>
        <p:spPr>
          <a:xfrm rot="365796">
            <a:off x="4698210" y="5769811"/>
            <a:ext cx="1908571" cy="369332"/>
          </a:xfrm>
          <a:prstGeom prst="rect">
            <a:avLst/>
          </a:prstGeom>
        </p:spPr>
        <p:txBody>
          <a:bodyPr wrap="square">
            <a:spAutoFit/>
          </a:bodyPr>
          <a:lstStyle/>
          <a:p>
            <a:pPr algn="ctr"/>
            <a:r>
              <a:rPr lang="es-ES_tradnl" dirty="0" smtClean="0"/>
              <a:t>BS P</a:t>
            </a:r>
            <a:r>
              <a:rPr lang="es-ES_tradnl" dirty="0" smtClean="0"/>
              <a:t>layer</a:t>
            </a:r>
            <a:endParaRPr lang="es-ES" dirty="0"/>
          </a:p>
        </p:txBody>
      </p:sp>
      <p:sp>
        <p:nvSpPr>
          <p:cNvPr id="9" name="8 Rectángulo"/>
          <p:cNvSpPr/>
          <p:nvPr/>
        </p:nvSpPr>
        <p:spPr>
          <a:xfrm>
            <a:off x="428596" y="1928802"/>
            <a:ext cx="5883848" cy="3416320"/>
          </a:xfrm>
          <a:prstGeom prst="rect">
            <a:avLst/>
          </a:prstGeom>
        </p:spPr>
        <p:txBody>
          <a:bodyPr wrap="square">
            <a:spAutoFit/>
          </a:bodyPr>
          <a:lstStyle/>
          <a:p>
            <a:r>
              <a:rPr lang="es-MX" dirty="0">
                <a:latin typeface="Berlin Sans FB" pitchFamily="34" charset="0"/>
              </a:rPr>
              <a:t>E</a:t>
            </a:r>
            <a:r>
              <a:rPr lang="es-MX" dirty="0" smtClean="0">
                <a:latin typeface="Berlin Sans FB" pitchFamily="34" charset="0"/>
              </a:rPr>
              <a:t>s </a:t>
            </a:r>
            <a:r>
              <a:rPr lang="es-MX" dirty="0">
                <a:latin typeface="Berlin Sans FB" pitchFamily="34" charset="0"/>
              </a:rPr>
              <a:t>un nombre genérico que se da al conjunto de algoritmos de compresión ubicados en el set propietario de tecnologías de vídeo desarrolladas por Microsoft, que forma parte del </a:t>
            </a:r>
            <a:r>
              <a:rPr lang="es-MX" dirty="0">
                <a:latin typeface="Berlin Sans FB" pitchFamily="34" charset="0"/>
                <a:hlinkClick r:id="rId2" tooltip="Framework"/>
              </a:rPr>
              <a:t>framework</a:t>
            </a:r>
            <a:r>
              <a:rPr lang="es-MX" dirty="0">
                <a:latin typeface="Berlin Sans FB" pitchFamily="34" charset="0"/>
              </a:rPr>
              <a:t> Windows Media.</a:t>
            </a:r>
          </a:p>
          <a:p>
            <a:r>
              <a:rPr lang="es-MX" dirty="0">
                <a:latin typeface="Berlin Sans FB" pitchFamily="34" charset="0"/>
              </a:rPr>
              <a:t>WMV no se construye sólo con tecnología interna de Microsoft. Desde la versión 7 (WMV1), Microsoft ha utilizado su propia versión no estandarizada de MPEG-4. El vídeo a menudo se combina con sonido en formato Windows Media Audio.</a:t>
            </a:r>
          </a:p>
          <a:p>
            <a:pPr algn="just"/>
            <a:r>
              <a:rPr lang="es-MX" dirty="0"/>
              <a:t/>
            </a:r>
            <a:br>
              <a:rPr lang="es-MX" dirty="0"/>
            </a:br>
            <a:r>
              <a:rPr lang="es-MX" dirty="0"/>
              <a:t/>
            </a:r>
            <a:br>
              <a:rPr lang="es-MX" dirty="0"/>
            </a:br>
            <a:endParaRPr lang="es-ES" dirty="0">
              <a:latin typeface="Berlin Sans FB" pitchFamily="34" charset="0"/>
            </a:endParaRPr>
          </a:p>
        </p:txBody>
      </p:sp>
      <p:pic>
        <p:nvPicPr>
          <p:cNvPr id="10" name="Picture 2" descr="http://ucapanama.org/wp-content/uploads/2011/11/WindowsMediaPlaye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019" y="5434330"/>
            <a:ext cx="944331" cy="9443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3.bp.blogspot.com/_9wGGERtNCGI/SznmsW7-YnI/AAAAAAAAJYQ/DO3OGDXePTI/s400/bs_play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290152"/>
            <a:ext cx="1088509" cy="1088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ehowcdn.com/article-new/ehow/images/a04/es/ne/windows-media-videos-800x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3122">
            <a:off x="6156176" y="90872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0657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428604"/>
            <a:ext cx="2786082"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3GP</a:t>
            </a:r>
            <a:endParaRPr lang="es-ES" sz="4000" dirty="0">
              <a:solidFill>
                <a:schemeClr val="bg1"/>
              </a:solidFill>
              <a:latin typeface="Berlin Sans FB" pitchFamily="34" charset="0"/>
            </a:endParaRPr>
          </a:p>
        </p:txBody>
      </p:sp>
      <p:sp>
        <p:nvSpPr>
          <p:cNvPr id="6" name="5 CuadroTexto"/>
          <p:cNvSpPr txBox="1"/>
          <p:nvPr/>
        </p:nvSpPr>
        <p:spPr>
          <a:xfrm>
            <a:off x="214282" y="1357298"/>
            <a:ext cx="3714776"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2400" b="1" dirty="0"/>
              <a:t>3rd Generation Partnership </a:t>
            </a:r>
            <a:r>
              <a:rPr lang="es-ES" sz="2400" b="1" dirty="0" smtClean="0"/>
              <a:t>Project</a:t>
            </a:r>
            <a:endParaRPr lang="es-ES" sz="2400" b="1" dirty="0"/>
          </a:p>
        </p:txBody>
      </p:sp>
      <p:pic>
        <p:nvPicPr>
          <p:cNvPr id="13314" name="Picture 2" descr="http://www.primoclipart.com/files/preview/big/676/Cell%20Phone%20Cartoon%20Clip%20Art.jpg"/>
          <p:cNvPicPr>
            <a:picLocks noChangeAspect="1" noChangeArrowheads="1"/>
          </p:cNvPicPr>
          <p:nvPr/>
        </p:nvPicPr>
        <p:blipFill>
          <a:blip r:embed="rId2"/>
          <a:srcRect/>
          <a:stretch>
            <a:fillRect/>
          </a:stretch>
        </p:blipFill>
        <p:spPr bwMode="auto">
          <a:xfrm rot="221937">
            <a:off x="6318803" y="1153993"/>
            <a:ext cx="2692044" cy="4214779"/>
          </a:xfrm>
          <a:prstGeom prst="rect">
            <a:avLst/>
          </a:prstGeom>
          <a:noFill/>
        </p:spPr>
      </p:pic>
      <p:sp>
        <p:nvSpPr>
          <p:cNvPr id="9" name="8 Rectángulo"/>
          <p:cNvSpPr/>
          <p:nvPr/>
        </p:nvSpPr>
        <p:spPr>
          <a:xfrm>
            <a:off x="714348" y="2285992"/>
            <a:ext cx="4572000" cy="1323439"/>
          </a:xfrm>
          <a:prstGeom prst="rect">
            <a:avLst/>
          </a:prstGeom>
        </p:spPr>
        <p:txBody>
          <a:bodyPr wrap="square">
            <a:spAutoFit/>
          </a:bodyPr>
          <a:lstStyle/>
          <a:p>
            <a:pPr algn="just"/>
            <a:r>
              <a:rPr lang="es-ES" sz="2000" dirty="0" smtClean="0">
                <a:latin typeface="Berlin Sans FB" pitchFamily="34" charset="0"/>
              </a:rPr>
              <a:t>Es </a:t>
            </a:r>
            <a:r>
              <a:rPr lang="es-ES" sz="2000" dirty="0">
                <a:latin typeface="Berlin Sans FB" pitchFamily="34" charset="0"/>
              </a:rPr>
              <a:t>un formato contenedor usado por teléfonos móviles para almacenar información de medios múltiples (audio y video)</a:t>
            </a:r>
          </a:p>
        </p:txBody>
      </p:sp>
      <p:sp>
        <p:nvSpPr>
          <p:cNvPr id="10" name="9 CuadroTexto"/>
          <p:cNvSpPr txBox="1"/>
          <p:nvPr/>
        </p:nvSpPr>
        <p:spPr>
          <a:xfrm>
            <a:off x="928662" y="3929066"/>
            <a:ext cx="4786346" cy="1077218"/>
          </a:xfrm>
          <a:prstGeom prst="rect">
            <a:avLst/>
          </a:prstGeom>
          <a:noFill/>
          <a:ln w="76200">
            <a:solidFill>
              <a:srgbClr val="92D05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11" name="10 Rectángulo"/>
          <p:cNvSpPr/>
          <p:nvPr/>
        </p:nvSpPr>
        <p:spPr>
          <a:xfrm rot="21191614">
            <a:off x="518204" y="5536374"/>
            <a:ext cx="1571636" cy="369332"/>
          </a:xfrm>
          <a:prstGeom prst="rect">
            <a:avLst/>
          </a:prstGeom>
        </p:spPr>
        <p:txBody>
          <a:bodyPr wrap="square">
            <a:spAutoFit/>
          </a:bodyPr>
          <a:lstStyle/>
          <a:p>
            <a:pPr algn="just"/>
            <a:r>
              <a:rPr lang="es-ES" dirty="0" smtClean="0"/>
              <a:t>QuickTime</a:t>
            </a:r>
            <a:endParaRPr lang="es-ES" dirty="0"/>
          </a:p>
        </p:txBody>
      </p:sp>
      <p:pic>
        <p:nvPicPr>
          <p:cNvPr id="13316" name="Picture 4" descr="http://images.apple.com/euro/quicktime/download/images/icon_qt_big_20100406.jpg"/>
          <p:cNvPicPr>
            <a:picLocks noChangeAspect="1" noChangeArrowheads="1"/>
          </p:cNvPicPr>
          <p:nvPr/>
        </p:nvPicPr>
        <p:blipFill>
          <a:blip r:embed="rId3" cstate="print"/>
          <a:srcRect/>
          <a:stretch>
            <a:fillRect/>
          </a:stretch>
        </p:blipFill>
        <p:spPr bwMode="auto">
          <a:xfrm>
            <a:off x="1857356" y="5286388"/>
            <a:ext cx="985822" cy="985822"/>
          </a:xfrm>
          <a:prstGeom prst="rect">
            <a:avLst/>
          </a:prstGeom>
          <a:noFill/>
        </p:spPr>
      </p:pic>
      <p:sp>
        <p:nvSpPr>
          <p:cNvPr id="13" name="12 Rectángulo"/>
          <p:cNvSpPr/>
          <p:nvPr/>
        </p:nvSpPr>
        <p:spPr>
          <a:xfrm rot="365796">
            <a:off x="5000628" y="5429264"/>
            <a:ext cx="1571636" cy="400110"/>
          </a:xfrm>
          <a:prstGeom prst="rect">
            <a:avLst/>
          </a:prstGeom>
        </p:spPr>
        <p:txBody>
          <a:bodyPr wrap="square">
            <a:spAutoFit/>
          </a:bodyPr>
          <a:lstStyle/>
          <a:p>
            <a:pPr algn="just"/>
            <a:r>
              <a:rPr lang="es-ES" sz="2000" dirty="0" smtClean="0"/>
              <a:t>RealPlayer</a:t>
            </a:r>
            <a:endParaRPr lang="es-ES" sz="2000" dirty="0"/>
          </a:p>
        </p:txBody>
      </p:sp>
      <p:pic>
        <p:nvPicPr>
          <p:cNvPr id="13318" name="Picture 6" descr="http://t3.gstatic.com/images?q=tbn:ANd9GcQj5Y-dYJOIohs00_Zm9l0ZBWBSoPLqVofw_lsCABZJ0KYWJsUu"/>
          <p:cNvPicPr>
            <a:picLocks noChangeAspect="1" noChangeArrowheads="1"/>
          </p:cNvPicPr>
          <p:nvPr/>
        </p:nvPicPr>
        <p:blipFill>
          <a:blip r:embed="rId4"/>
          <a:srcRect/>
          <a:stretch>
            <a:fillRect/>
          </a:stretch>
        </p:blipFill>
        <p:spPr bwMode="auto">
          <a:xfrm>
            <a:off x="3929058" y="5286388"/>
            <a:ext cx="1000114" cy="100011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AVI</a:t>
            </a:r>
            <a:endParaRPr lang="es-ES" sz="4000" dirty="0">
              <a:solidFill>
                <a:schemeClr val="bg1"/>
              </a:solidFill>
              <a:latin typeface="Berlin Sans FB" pitchFamily="34" charset="0"/>
            </a:endParaRPr>
          </a:p>
        </p:txBody>
      </p:sp>
      <p:sp>
        <p:nvSpPr>
          <p:cNvPr id="5" name="4 CuadroTexto"/>
          <p:cNvSpPr txBox="1"/>
          <p:nvPr/>
        </p:nvSpPr>
        <p:spPr>
          <a:xfrm>
            <a:off x="357158" y="1357298"/>
            <a:ext cx="3714776" cy="461665"/>
          </a:xfrm>
          <a:prstGeom prst="rect">
            <a:avLst/>
          </a:prstGeom>
          <a:solidFill>
            <a:srgbClr val="00B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2400" dirty="0"/>
              <a:t>Audio Video Interleave</a:t>
            </a:r>
            <a:endParaRPr lang="es-ES" sz="2400" b="1" dirty="0"/>
          </a:p>
        </p:txBody>
      </p:sp>
      <p:sp>
        <p:nvSpPr>
          <p:cNvPr id="6" name="5 Rectángulo"/>
          <p:cNvSpPr/>
          <p:nvPr/>
        </p:nvSpPr>
        <p:spPr>
          <a:xfrm>
            <a:off x="714348" y="2285992"/>
            <a:ext cx="4572000" cy="1323439"/>
          </a:xfrm>
          <a:prstGeom prst="rect">
            <a:avLst/>
          </a:prstGeom>
        </p:spPr>
        <p:txBody>
          <a:bodyPr wrap="square">
            <a:spAutoFit/>
          </a:bodyPr>
          <a:lstStyle/>
          <a:p>
            <a:pPr algn="just"/>
            <a:r>
              <a:rPr lang="es-ES_tradnl" sz="2000" dirty="0" smtClean="0">
                <a:latin typeface="Berlin Sans FB" pitchFamily="34" charset="0"/>
              </a:rPr>
              <a:t>Es un formato contenedor de audio y video lanzado por Microsoft en 1992; permite almacenar simultáneamente un flujo de datos de video y audio.</a:t>
            </a:r>
            <a:endParaRPr lang="es-ES" sz="2000" dirty="0">
              <a:latin typeface="Berlin Sans FB" pitchFamily="34" charset="0"/>
            </a:endParaRPr>
          </a:p>
        </p:txBody>
      </p:sp>
      <p:sp>
        <p:nvSpPr>
          <p:cNvPr id="7" name="6 CuadroTexto"/>
          <p:cNvSpPr txBox="1"/>
          <p:nvPr/>
        </p:nvSpPr>
        <p:spPr>
          <a:xfrm>
            <a:off x="1142976" y="3786190"/>
            <a:ext cx="4786346" cy="1077218"/>
          </a:xfrm>
          <a:prstGeom prst="rect">
            <a:avLst/>
          </a:prstGeom>
          <a:noFill/>
          <a:ln w="76200">
            <a:solidFill>
              <a:srgbClr val="00206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pic>
        <p:nvPicPr>
          <p:cNvPr id="15362" name="Picture 2" descr="http://blog.desdelinux.net/wp-content/uploads/2012/11/vlc.png"/>
          <p:cNvPicPr>
            <a:picLocks noChangeAspect="1" noChangeArrowheads="1"/>
          </p:cNvPicPr>
          <p:nvPr/>
        </p:nvPicPr>
        <p:blipFill>
          <a:blip r:embed="rId2"/>
          <a:srcRect/>
          <a:stretch>
            <a:fillRect/>
          </a:stretch>
        </p:blipFill>
        <p:spPr bwMode="auto">
          <a:xfrm>
            <a:off x="642910" y="4929198"/>
            <a:ext cx="1354127" cy="1354127"/>
          </a:xfrm>
          <a:prstGeom prst="rect">
            <a:avLst/>
          </a:prstGeom>
          <a:noFill/>
        </p:spPr>
      </p:pic>
      <p:sp>
        <p:nvSpPr>
          <p:cNvPr id="9" name="8 Rectángulo"/>
          <p:cNvSpPr/>
          <p:nvPr/>
        </p:nvSpPr>
        <p:spPr>
          <a:xfrm rot="21191614">
            <a:off x="1818680" y="5520119"/>
            <a:ext cx="1571636" cy="646331"/>
          </a:xfrm>
          <a:prstGeom prst="rect">
            <a:avLst/>
          </a:prstGeom>
        </p:spPr>
        <p:txBody>
          <a:bodyPr wrap="square">
            <a:spAutoFit/>
          </a:bodyPr>
          <a:lstStyle/>
          <a:p>
            <a:pPr algn="ctr"/>
            <a:r>
              <a:rPr lang="es-ES" dirty="0" smtClean="0"/>
              <a:t>VLC Media  Player</a:t>
            </a:r>
            <a:endParaRPr lang="es-ES" dirty="0"/>
          </a:p>
        </p:txBody>
      </p:sp>
      <p:pic>
        <p:nvPicPr>
          <p:cNvPr id="15364" name="Picture 4" descr="http://1.bp.blogspot.com/-v7OVKo20QK4/UPm_gnGNBeI/AAAAAAAAC5M/EOtVWifYM_E/s1600/Camera-Clip-Art-Free1.jpg"/>
          <p:cNvPicPr>
            <a:picLocks noChangeAspect="1" noChangeArrowheads="1"/>
          </p:cNvPicPr>
          <p:nvPr/>
        </p:nvPicPr>
        <p:blipFill>
          <a:blip r:embed="rId3"/>
          <a:srcRect/>
          <a:stretch>
            <a:fillRect/>
          </a:stretch>
        </p:blipFill>
        <p:spPr bwMode="auto">
          <a:xfrm rot="279951">
            <a:off x="5572132" y="642918"/>
            <a:ext cx="2511709" cy="2374888"/>
          </a:xfrm>
          <a:prstGeom prst="rect">
            <a:avLst/>
          </a:prstGeom>
          <a:noFill/>
        </p:spPr>
      </p:pic>
      <p:pic>
        <p:nvPicPr>
          <p:cNvPr id="15366" name="Picture 6" descr="http://3.bp.blogspot.com/_9wGGERtNCGI/SznmsW7-YnI/AAAAAAAAJYQ/DO3OGDXePTI/s400/bs_player.png"/>
          <p:cNvPicPr>
            <a:picLocks noChangeAspect="1" noChangeArrowheads="1"/>
          </p:cNvPicPr>
          <p:nvPr/>
        </p:nvPicPr>
        <p:blipFill>
          <a:blip r:embed="rId4"/>
          <a:srcRect/>
          <a:stretch>
            <a:fillRect/>
          </a:stretch>
        </p:blipFill>
        <p:spPr bwMode="auto">
          <a:xfrm>
            <a:off x="3714744" y="4929198"/>
            <a:ext cx="1357322" cy="1357322"/>
          </a:xfrm>
          <a:prstGeom prst="rect">
            <a:avLst/>
          </a:prstGeom>
          <a:noFill/>
        </p:spPr>
      </p:pic>
      <p:sp>
        <p:nvSpPr>
          <p:cNvPr id="12" name="11 Rectángulo"/>
          <p:cNvSpPr/>
          <p:nvPr/>
        </p:nvSpPr>
        <p:spPr>
          <a:xfrm>
            <a:off x="4857752" y="5357826"/>
            <a:ext cx="1571636" cy="369332"/>
          </a:xfrm>
          <a:prstGeom prst="rect">
            <a:avLst/>
          </a:prstGeom>
        </p:spPr>
        <p:txBody>
          <a:bodyPr wrap="square">
            <a:spAutoFit/>
          </a:bodyPr>
          <a:lstStyle/>
          <a:p>
            <a:pPr algn="ctr"/>
            <a:r>
              <a:rPr lang="es-ES" dirty="0" smtClean="0"/>
              <a:t>BS Player</a:t>
            </a:r>
            <a:endParaRPr lang="es-ES" dirty="0"/>
          </a:p>
        </p:txBody>
      </p:sp>
      <p:sp>
        <p:nvSpPr>
          <p:cNvPr id="15368" name="AutoShape 8" descr="http://openclipart.org/people/hatalar205/headphone.svg"/>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5370" name="AutoShape 10" descr="http://openclipart.org/people/hatalar205/headphone.svg"/>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5372" name="AutoShape 12" descr="http://openclipart.org/people/hatalar205/headphone.svg"/>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5374" name="Picture 14" descr="http://www.clker.com/cliparts/P/0/9/s/S/k/audio-md.png"/>
          <p:cNvPicPr>
            <a:picLocks noChangeAspect="1" noChangeArrowheads="1"/>
          </p:cNvPicPr>
          <p:nvPr/>
        </p:nvPicPr>
        <p:blipFill>
          <a:blip r:embed="rId5"/>
          <a:srcRect/>
          <a:stretch>
            <a:fillRect/>
          </a:stretch>
        </p:blipFill>
        <p:spPr bwMode="auto">
          <a:xfrm>
            <a:off x="6786578" y="2428868"/>
            <a:ext cx="1928802" cy="1928803"/>
          </a:xfrm>
          <a:prstGeom prst="rect">
            <a:avLst/>
          </a:prstGeom>
          <a:noFill/>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DIVX</a:t>
            </a:r>
            <a:endParaRPr lang="es-ES" sz="4000" dirty="0">
              <a:solidFill>
                <a:schemeClr val="bg1"/>
              </a:solidFill>
              <a:latin typeface="Berlin Sans FB" pitchFamily="34" charset="0"/>
            </a:endParaRPr>
          </a:p>
        </p:txBody>
      </p:sp>
      <p:sp>
        <p:nvSpPr>
          <p:cNvPr id="5" name="4 CuadroTexto"/>
          <p:cNvSpPr txBox="1"/>
          <p:nvPr/>
        </p:nvSpPr>
        <p:spPr>
          <a:xfrm>
            <a:off x="214282" y="1357298"/>
            <a:ext cx="371477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2400" b="1" dirty="0"/>
              <a:t>3rd Generation Partnership </a:t>
            </a:r>
            <a:r>
              <a:rPr lang="es-ES" sz="2400" b="1" dirty="0" smtClean="0"/>
              <a:t>Project</a:t>
            </a:r>
            <a:endParaRPr lang="es-ES" sz="2400" b="1" dirty="0"/>
          </a:p>
        </p:txBody>
      </p:sp>
      <p:sp>
        <p:nvSpPr>
          <p:cNvPr id="8" name="7 CuadroTexto"/>
          <p:cNvSpPr txBox="1"/>
          <p:nvPr/>
        </p:nvSpPr>
        <p:spPr>
          <a:xfrm>
            <a:off x="1000100" y="4000504"/>
            <a:ext cx="4786346" cy="1077218"/>
          </a:xfrm>
          <a:prstGeom prst="rect">
            <a:avLst/>
          </a:prstGeom>
          <a:noFill/>
          <a:ln w="76200">
            <a:solidFill>
              <a:schemeClr val="accent6"/>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9" name="8 Rectángulo"/>
          <p:cNvSpPr/>
          <p:nvPr/>
        </p:nvSpPr>
        <p:spPr>
          <a:xfrm rot="21191614">
            <a:off x="518204" y="5536374"/>
            <a:ext cx="1571636" cy="369332"/>
          </a:xfrm>
          <a:prstGeom prst="rect">
            <a:avLst/>
          </a:prstGeom>
        </p:spPr>
        <p:txBody>
          <a:bodyPr wrap="square">
            <a:spAutoFit/>
          </a:bodyPr>
          <a:lstStyle/>
          <a:p>
            <a:pPr algn="just"/>
            <a:r>
              <a:rPr lang="es-ES" dirty="0" smtClean="0"/>
              <a:t>Codec Divx</a:t>
            </a:r>
            <a:endParaRPr lang="es-ES" dirty="0"/>
          </a:p>
        </p:txBody>
      </p:sp>
      <p:sp>
        <p:nvSpPr>
          <p:cNvPr id="11" name="10 Rectángulo"/>
          <p:cNvSpPr/>
          <p:nvPr/>
        </p:nvSpPr>
        <p:spPr>
          <a:xfrm rot="365796">
            <a:off x="5000628" y="5429264"/>
            <a:ext cx="1571636" cy="400110"/>
          </a:xfrm>
          <a:prstGeom prst="rect">
            <a:avLst/>
          </a:prstGeom>
        </p:spPr>
        <p:txBody>
          <a:bodyPr wrap="square">
            <a:spAutoFit/>
          </a:bodyPr>
          <a:lstStyle/>
          <a:p>
            <a:pPr algn="just"/>
            <a:r>
              <a:rPr lang="es-ES" sz="2000" dirty="0" smtClean="0"/>
              <a:t>RealPlayr</a:t>
            </a:r>
            <a:endParaRPr lang="es-ES" sz="2000" dirty="0"/>
          </a:p>
        </p:txBody>
      </p:sp>
      <p:sp>
        <p:nvSpPr>
          <p:cNvPr id="13" name="12 Rectángulo"/>
          <p:cNvSpPr/>
          <p:nvPr/>
        </p:nvSpPr>
        <p:spPr>
          <a:xfrm>
            <a:off x="714348" y="2285992"/>
            <a:ext cx="5286412" cy="1631216"/>
          </a:xfrm>
          <a:prstGeom prst="rect">
            <a:avLst/>
          </a:prstGeom>
        </p:spPr>
        <p:txBody>
          <a:bodyPr wrap="square">
            <a:spAutoFit/>
          </a:bodyPr>
          <a:lstStyle/>
          <a:p>
            <a:pPr algn="just"/>
            <a:r>
              <a:rPr lang="es-ES_tradnl" sz="2000" dirty="0" smtClean="0">
                <a:latin typeface="Berlin Sans FB" pitchFamily="34" charset="0"/>
              </a:rPr>
              <a:t>Es un formato </a:t>
            </a:r>
            <a:r>
              <a:rPr lang="es-ES" sz="2000" dirty="0" smtClean="0">
                <a:latin typeface="Berlin Sans FB" pitchFamily="34" charset="0"/>
              </a:rPr>
              <a:t>de video que funciona sobre los sistemas operativos Windows, MacOS y GNU/Linux actuales, combinado con la compresión de audio MP3 </a:t>
            </a:r>
            <a:r>
              <a:rPr lang="es-ES_tradnl" sz="2000" dirty="0" smtClean="0">
                <a:latin typeface="Berlin Sans FB" pitchFamily="34" charset="0"/>
              </a:rPr>
              <a:t>, consigue una alta calidad de imagen superior a la del VHS.</a:t>
            </a:r>
            <a:endParaRPr lang="es-ES" sz="2000" dirty="0" smtClean="0">
              <a:latin typeface="Berlin Sans FB" pitchFamily="34" charset="0"/>
            </a:endParaRPr>
          </a:p>
        </p:txBody>
      </p:sp>
      <p:pic>
        <p:nvPicPr>
          <p:cNvPr id="28674" name="Picture 2" descr="http://3.bp.blogspot.com/-fgl9L2zN7YI/T5Wg4uX7vWI/AAAAAAAAAGY/0NeLdwvaLVw/s1600/divx.jpg"/>
          <p:cNvPicPr>
            <a:picLocks noChangeAspect="1" noChangeArrowheads="1"/>
          </p:cNvPicPr>
          <p:nvPr/>
        </p:nvPicPr>
        <p:blipFill>
          <a:blip r:embed="rId2" cstate="print"/>
          <a:srcRect/>
          <a:stretch>
            <a:fillRect/>
          </a:stretch>
        </p:blipFill>
        <p:spPr bwMode="auto">
          <a:xfrm>
            <a:off x="2000232" y="5286388"/>
            <a:ext cx="1422776" cy="987216"/>
          </a:xfrm>
          <a:prstGeom prst="rect">
            <a:avLst/>
          </a:prstGeom>
          <a:noFill/>
        </p:spPr>
      </p:pic>
      <p:pic>
        <p:nvPicPr>
          <p:cNvPr id="28676" name="Picture 4" descr="http://elstatico.divx.com/files/whats-playing/hero-images/homepage-slider-hero-divx9-slide1_1.png?1348016230"/>
          <p:cNvPicPr>
            <a:picLocks noChangeAspect="1" noChangeArrowheads="1"/>
          </p:cNvPicPr>
          <p:nvPr/>
        </p:nvPicPr>
        <p:blipFill>
          <a:blip r:embed="rId3"/>
          <a:srcRect/>
          <a:stretch>
            <a:fillRect/>
          </a:stretch>
        </p:blipFill>
        <p:spPr bwMode="auto">
          <a:xfrm rot="308216">
            <a:off x="5903979" y="785794"/>
            <a:ext cx="3240021" cy="285752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FLV</a:t>
            </a:r>
            <a:endParaRPr lang="es-ES" sz="4000" dirty="0">
              <a:solidFill>
                <a:schemeClr val="bg1"/>
              </a:solidFill>
              <a:latin typeface="Berlin Sans FB" pitchFamily="34" charset="0"/>
            </a:endParaRPr>
          </a:p>
        </p:txBody>
      </p:sp>
      <p:sp>
        <p:nvSpPr>
          <p:cNvPr id="5" name="4 CuadroTexto"/>
          <p:cNvSpPr txBox="1"/>
          <p:nvPr/>
        </p:nvSpPr>
        <p:spPr>
          <a:xfrm>
            <a:off x="214282" y="1357298"/>
            <a:ext cx="371477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t>Flash Video</a:t>
            </a:r>
            <a:endParaRPr lang="es-ES" sz="2400" b="1" dirty="0"/>
          </a:p>
        </p:txBody>
      </p:sp>
      <p:sp>
        <p:nvSpPr>
          <p:cNvPr id="8" name="7 CuadroTexto"/>
          <p:cNvSpPr txBox="1"/>
          <p:nvPr/>
        </p:nvSpPr>
        <p:spPr>
          <a:xfrm>
            <a:off x="1071538" y="4000504"/>
            <a:ext cx="4786346" cy="1077218"/>
          </a:xfrm>
          <a:prstGeom prst="rect">
            <a:avLst/>
          </a:prstGeom>
          <a:noFill/>
          <a:ln w="76200">
            <a:solidFill>
              <a:srgbClr val="7030A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9" name="8 Rectángulo"/>
          <p:cNvSpPr/>
          <p:nvPr/>
        </p:nvSpPr>
        <p:spPr>
          <a:xfrm rot="21191614">
            <a:off x="518204" y="5397875"/>
            <a:ext cx="1571636" cy="646331"/>
          </a:xfrm>
          <a:prstGeom prst="rect">
            <a:avLst/>
          </a:prstGeom>
        </p:spPr>
        <p:txBody>
          <a:bodyPr wrap="square">
            <a:spAutoFit/>
          </a:bodyPr>
          <a:lstStyle/>
          <a:p>
            <a:pPr algn="just"/>
            <a:r>
              <a:rPr lang="es-ES" dirty="0" smtClean="0"/>
              <a:t>Adobe Flash Player</a:t>
            </a:r>
            <a:endParaRPr lang="es-ES" dirty="0"/>
          </a:p>
        </p:txBody>
      </p:sp>
      <p:sp>
        <p:nvSpPr>
          <p:cNvPr id="11" name="10 Rectángulo"/>
          <p:cNvSpPr/>
          <p:nvPr/>
        </p:nvSpPr>
        <p:spPr>
          <a:xfrm rot="365796">
            <a:off x="5000628" y="5429264"/>
            <a:ext cx="1571636" cy="400110"/>
          </a:xfrm>
          <a:prstGeom prst="rect">
            <a:avLst/>
          </a:prstGeom>
        </p:spPr>
        <p:txBody>
          <a:bodyPr wrap="square">
            <a:spAutoFit/>
          </a:bodyPr>
          <a:lstStyle/>
          <a:p>
            <a:pPr algn="just"/>
            <a:r>
              <a:rPr lang="es-ES_tradnl" sz="2000" dirty="0" smtClean="0"/>
              <a:t>Winamp</a:t>
            </a:r>
            <a:endParaRPr lang="es-ES" sz="2000" dirty="0"/>
          </a:p>
        </p:txBody>
      </p:sp>
      <p:sp>
        <p:nvSpPr>
          <p:cNvPr id="13" name="12 Rectángulo"/>
          <p:cNvSpPr/>
          <p:nvPr/>
        </p:nvSpPr>
        <p:spPr>
          <a:xfrm>
            <a:off x="428596" y="1928802"/>
            <a:ext cx="5786478" cy="2031325"/>
          </a:xfrm>
          <a:prstGeom prst="rect">
            <a:avLst/>
          </a:prstGeom>
        </p:spPr>
        <p:txBody>
          <a:bodyPr wrap="square">
            <a:spAutoFit/>
          </a:bodyPr>
          <a:lstStyle/>
          <a:p>
            <a:pPr algn="just"/>
            <a:r>
              <a:rPr lang="es-ES" dirty="0">
                <a:latin typeface="Berlin Sans FB" pitchFamily="34" charset="0"/>
              </a:rPr>
              <a:t>es un formato y extensión de archivo que es utilizado para transmitir video </a:t>
            </a:r>
            <a:r>
              <a:rPr lang="es-ES" dirty="0" smtClean="0">
                <a:latin typeface="Berlin Sans FB" pitchFamily="34" charset="0"/>
              </a:rPr>
              <a:t>por internet</a:t>
            </a:r>
            <a:r>
              <a:rPr lang="es-ES" dirty="0">
                <a:latin typeface="Berlin Sans FB" pitchFamily="34" charset="0"/>
              </a:rPr>
              <a:t> empleando el reproductor Adobe Flash </a:t>
            </a:r>
            <a:r>
              <a:rPr lang="es-ES" dirty="0" smtClean="0">
                <a:latin typeface="Berlin Sans FB" pitchFamily="34" charset="0"/>
              </a:rPr>
              <a:t>Player. </a:t>
            </a:r>
            <a:r>
              <a:rPr lang="es-ES" dirty="0">
                <a:latin typeface="Berlin Sans FB" pitchFamily="34" charset="0"/>
              </a:rPr>
              <a:t> Los contenidos FLV pueden ser incrustados dentro de archivos SWF. Entre los sitios más notables que utilizan el formato FLV se encuentran </a:t>
            </a:r>
            <a:r>
              <a:rPr lang="es-ES" dirty="0">
                <a:latin typeface="Berlin Sans FB" pitchFamily="34" charset="0"/>
                <a:hlinkClick r:id="rId2" tooltip="YouTube"/>
              </a:rPr>
              <a:t>YouTube</a:t>
            </a:r>
            <a:r>
              <a:rPr lang="es-ES" dirty="0">
                <a:latin typeface="Berlin Sans FB" pitchFamily="34" charset="0"/>
              </a:rPr>
              <a:t>, Google Video</a:t>
            </a:r>
            <a:r>
              <a:rPr lang="es-ES" dirty="0" smtClean="0">
                <a:latin typeface="Berlin Sans FB" pitchFamily="34" charset="0"/>
              </a:rPr>
              <a:t>, Reuters.com</a:t>
            </a:r>
            <a:r>
              <a:rPr lang="es-ES" dirty="0">
                <a:latin typeface="Berlin Sans FB" pitchFamily="34" charset="0"/>
              </a:rPr>
              <a:t>, Yahoo! Video y </a:t>
            </a:r>
            <a:r>
              <a:rPr lang="es-ES" dirty="0">
                <a:latin typeface="Berlin Sans FB" pitchFamily="34" charset="0"/>
                <a:hlinkClick r:id="rId3" tooltip="MySpace"/>
              </a:rPr>
              <a:t>MySpace</a:t>
            </a:r>
            <a:r>
              <a:rPr lang="es-ES" dirty="0">
                <a:latin typeface="Berlin Sans FB" pitchFamily="34" charset="0"/>
              </a:rPr>
              <a:t>.</a:t>
            </a:r>
          </a:p>
        </p:txBody>
      </p:sp>
      <p:pic>
        <p:nvPicPr>
          <p:cNvPr id="29698" name="Picture 2" descr="http://www.dotpod.com.ar/wp-content/uploads/Adobe-Flash-Player-abandona-Android-a-partir-del-15-de-Agosto.jpg"/>
          <p:cNvPicPr>
            <a:picLocks noChangeAspect="1" noChangeArrowheads="1"/>
          </p:cNvPicPr>
          <p:nvPr/>
        </p:nvPicPr>
        <p:blipFill>
          <a:blip r:embed="rId4" cstate="print"/>
          <a:srcRect/>
          <a:stretch>
            <a:fillRect/>
          </a:stretch>
        </p:blipFill>
        <p:spPr bwMode="auto">
          <a:xfrm>
            <a:off x="2071670" y="5286388"/>
            <a:ext cx="985806" cy="985806"/>
          </a:xfrm>
          <a:prstGeom prst="rect">
            <a:avLst/>
          </a:prstGeom>
          <a:noFill/>
        </p:spPr>
      </p:pic>
      <p:pic>
        <p:nvPicPr>
          <p:cNvPr id="29700" name="Picture 4" descr="http://1.bp.blogspot.com/_QcADEK6HYak/SVZYyUNP2II/AAAAAAAAIxk/vX5uKDZE90w/s320/winamp.png"/>
          <p:cNvPicPr>
            <a:picLocks noChangeAspect="1" noChangeArrowheads="1"/>
          </p:cNvPicPr>
          <p:nvPr/>
        </p:nvPicPr>
        <p:blipFill>
          <a:blip r:embed="rId5"/>
          <a:srcRect/>
          <a:stretch>
            <a:fillRect/>
          </a:stretch>
        </p:blipFill>
        <p:spPr bwMode="auto">
          <a:xfrm>
            <a:off x="3786182" y="5072074"/>
            <a:ext cx="1428737" cy="1428737"/>
          </a:xfrm>
          <a:prstGeom prst="rect">
            <a:avLst/>
          </a:prstGeom>
          <a:noFill/>
        </p:spPr>
      </p:pic>
      <p:pic>
        <p:nvPicPr>
          <p:cNvPr id="29702" name="Picture 6" descr="http://www.audienciaelectronica.net/wp-content/uploads/2011/02/v%C3%ADdeos-de-YouTube.jpg"/>
          <p:cNvPicPr>
            <a:picLocks noChangeAspect="1" noChangeArrowheads="1"/>
          </p:cNvPicPr>
          <p:nvPr/>
        </p:nvPicPr>
        <p:blipFill>
          <a:blip r:embed="rId6"/>
          <a:srcRect/>
          <a:stretch>
            <a:fillRect/>
          </a:stretch>
        </p:blipFill>
        <p:spPr bwMode="auto">
          <a:xfrm rot="243502">
            <a:off x="6209108" y="1071546"/>
            <a:ext cx="2934892" cy="2418025"/>
          </a:xfrm>
          <a:prstGeom prst="rect">
            <a:avLst/>
          </a:prstGeom>
          <a:noFill/>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7030A0"/>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sz="4000" dirty="0"/>
              <a:t>M4V</a:t>
            </a:r>
            <a:endParaRPr lang="es-ES" sz="4000" dirty="0">
              <a:solidFill>
                <a:schemeClr val="bg1"/>
              </a:solidFill>
              <a:latin typeface="Berlin Sans FB" pitchFamily="34" charset="0"/>
            </a:endParaRPr>
          </a:p>
        </p:txBody>
      </p:sp>
      <p:sp>
        <p:nvSpPr>
          <p:cNvPr id="6" name="5 CuadroTexto"/>
          <p:cNvSpPr txBox="1"/>
          <p:nvPr/>
        </p:nvSpPr>
        <p:spPr>
          <a:xfrm>
            <a:off x="1071538" y="4000504"/>
            <a:ext cx="4786346" cy="1077218"/>
          </a:xfrm>
          <a:prstGeom prst="rect">
            <a:avLst/>
          </a:prstGeom>
          <a:noFill/>
          <a:ln w="76200">
            <a:solidFill>
              <a:srgbClr val="0070C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4" y="5536374"/>
            <a:ext cx="1571636" cy="369332"/>
          </a:xfrm>
          <a:prstGeom prst="rect">
            <a:avLst/>
          </a:prstGeom>
        </p:spPr>
        <p:txBody>
          <a:bodyPr wrap="square">
            <a:spAutoFit/>
          </a:bodyPr>
          <a:lstStyle/>
          <a:p>
            <a:pPr algn="ctr"/>
            <a:r>
              <a:rPr lang="es-ES" dirty="0" smtClean="0"/>
              <a:t>iTunes</a:t>
            </a:r>
            <a:endParaRPr lang="es-ES" dirty="0"/>
          </a:p>
        </p:txBody>
      </p:sp>
      <p:sp>
        <p:nvSpPr>
          <p:cNvPr id="9" name="8 Rectángulo"/>
          <p:cNvSpPr/>
          <p:nvPr/>
        </p:nvSpPr>
        <p:spPr>
          <a:xfrm>
            <a:off x="434406" y="2420888"/>
            <a:ext cx="5210530" cy="1477328"/>
          </a:xfrm>
          <a:prstGeom prst="rect">
            <a:avLst/>
          </a:prstGeom>
        </p:spPr>
        <p:txBody>
          <a:bodyPr wrap="square">
            <a:spAutoFit/>
          </a:bodyPr>
          <a:lstStyle/>
          <a:p>
            <a:pPr algn="just"/>
            <a:r>
              <a:rPr lang="es-ES" dirty="0" smtClean="0">
                <a:latin typeface="Berlin Sans FB" pitchFamily="34" charset="0"/>
              </a:rPr>
              <a:t>Es un formato de video creado por Apple . Es muy parecido al formato MP4. Es utilizado para reproducir episodios de TV, películas y videos de música en iTunes. Y para poder reproducirlos es necesaria una id de Apple.</a:t>
            </a:r>
            <a:endParaRPr lang="es-ES" dirty="0">
              <a:latin typeface="Berlin Sans FB" pitchFamily="34" charset="0"/>
            </a:endParaRPr>
          </a:p>
        </p:txBody>
      </p:sp>
      <p:pic>
        <p:nvPicPr>
          <p:cNvPr id="1026" name="Picture 2" descr="http://4.bp.blogspot.com/-XSm466lCGHw/UPwXnCV2z4I/AAAAAAAAAVc/7e5d9zlints/s1600/itune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602" y="5289413"/>
            <a:ext cx="980884" cy="970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ft29.com/images/ss/aimersoft-m4v-converter-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7845">
            <a:off x="5508104" y="403001"/>
            <a:ext cx="3294524" cy="213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1467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MKV</a:t>
            </a:r>
            <a:endParaRPr lang="es-ES" sz="4000" dirty="0">
              <a:solidFill>
                <a:schemeClr val="bg1"/>
              </a:solidFill>
              <a:latin typeface="Berlin Sans FB" pitchFamily="34" charset="0"/>
            </a:endParaRPr>
          </a:p>
        </p:txBody>
      </p:sp>
      <p:sp>
        <p:nvSpPr>
          <p:cNvPr id="5" name="4 CuadroTexto"/>
          <p:cNvSpPr txBox="1"/>
          <p:nvPr/>
        </p:nvSpPr>
        <p:spPr>
          <a:xfrm>
            <a:off x="214282" y="1357298"/>
            <a:ext cx="3714776"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t>Matroska</a:t>
            </a:r>
            <a:endParaRPr lang="es-ES" sz="2400" b="1" dirty="0"/>
          </a:p>
        </p:txBody>
      </p:sp>
      <p:sp>
        <p:nvSpPr>
          <p:cNvPr id="6" name="5 CuadroTexto"/>
          <p:cNvSpPr txBox="1"/>
          <p:nvPr/>
        </p:nvSpPr>
        <p:spPr>
          <a:xfrm>
            <a:off x="1071538" y="4000504"/>
            <a:ext cx="4786346" cy="1077218"/>
          </a:xfrm>
          <a:prstGeom prst="rect">
            <a:avLst/>
          </a:prstGeom>
          <a:noFill/>
          <a:ln w="76200">
            <a:solidFill>
              <a:srgbClr val="7030A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4" y="5397875"/>
            <a:ext cx="1571636" cy="646331"/>
          </a:xfrm>
          <a:prstGeom prst="rect">
            <a:avLst/>
          </a:prstGeom>
        </p:spPr>
        <p:txBody>
          <a:bodyPr wrap="square">
            <a:spAutoFit/>
          </a:bodyPr>
          <a:lstStyle/>
          <a:p>
            <a:pPr algn="just"/>
            <a:r>
              <a:rPr lang="es-ES" dirty="0" smtClean="0"/>
              <a:t>Adobe Flash Player</a:t>
            </a:r>
            <a:endParaRPr lang="es-ES" dirty="0"/>
          </a:p>
        </p:txBody>
      </p:sp>
      <p:sp>
        <p:nvSpPr>
          <p:cNvPr id="8" name="7 Rectángulo"/>
          <p:cNvSpPr/>
          <p:nvPr/>
        </p:nvSpPr>
        <p:spPr>
          <a:xfrm rot="365796">
            <a:off x="5000628" y="5429264"/>
            <a:ext cx="1571636" cy="400110"/>
          </a:xfrm>
          <a:prstGeom prst="rect">
            <a:avLst/>
          </a:prstGeom>
        </p:spPr>
        <p:txBody>
          <a:bodyPr wrap="square">
            <a:spAutoFit/>
          </a:bodyPr>
          <a:lstStyle/>
          <a:p>
            <a:pPr algn="just"/>
            <a:r>
              <a:rPr lang="es-ES_tradnl" sz="2000" dirty="0" smtClean="0"/>
              <a:t>Winamp</a:t>
            </a:r>
            <a:endParaRPr lang="es-ES" sz="2000" dirty="0"/>
          </a:p>
        </p:txBody>
      </p:sp>
      <p:sp>
        <p:nvSpPr>
          <p:cNvPr id="9" name="8 Rectángulo"/>
          <p:cNvSpPr/>
          <p:nvPr/>
        </p:nvSpPr>
        <p:spPr>
          <a:xfrm>
            <a:off x="428596" y="1928802"/>
            <a:ext cx="5786478" cy="1477328"/>
          </a:xfrm>
          <a:prstGeom prst="rect">
            <a:avLst/>
          </a:prstGeom>
        </p:spPr>
        <p:txBody>
          <a:bodyPr wrap="square">
            <a:spAutoFit/>
          </a:bodyPr>
          <a:lstStyle/>
          <a:p>
            <a:pPr algn="just"/>
            <a:r>
              <a:rPr lang="es-ES" dirty="0">
                <a:latin typeface="Berlin Sans FB" pitchFamily="34" charset="0"/>
              </a:rPr>
              <a:t>es un formato y extensión de archivo que es utilizado para transmitir video </a:t>
            </a:r>
            <a:r>
              <a:rPr lang="es-ES" dirty="0" smtClean="0">
                <a:latin typeface="Berlin Sans FB" pitchFamily="34" charset="0"/>
              </a:rPr>
              <a:t>por internet</a:t>
            </a:r>
            <a:r>
              <a:rPr lang="es-ES" dirty="0">
                <a:latin typeface="Berlin Sans FB" pitchFamily="34" charset="0"/>
              </a:rPr>
              <a:t> empleando el reproductor Adobe Flash </a:t>
            </a:r>
            <a:r>
              <a:rPr lang="es-ES" dirty="0" smtClean="0">
                <a:latin typeface="Berlin Sans FB" pitchFamily="34" charset="0"/>
              </a:rPr>
              <a:t>Player. </a:t>
            </a:r>
            <a:r>
              <a:rPr lang="es-ES" dirty="0">
                <a:latin typeface="Berlin Sans FB" pitchFamily="34" charset="0"/>
              </a:rPr>
              <a:t> Los contenidos FLV pueden ser incrustados dentro de archivos SWF. Entre los sitios </a:t>
            </a:r>
            <a:r>
              <a:rPr lang="es-ES" dirty="0" smtClean="0">
                <a:latin typeface="Berlin Sans FB" pitchFamily="34" charset="0"/>
              </a:rPr>
              <a:t>más</a:t>
            </a:r>
            <a:endParaRPr lang="es-ES" dirty="0">
              <a:latin typeface="Berlin Sans FB" pitchFamily="34" charset="0"/>
            </a:endParaRPr>
          </a:p>
        </p:txBody>
      </p:sp>
      <p:pic>
        <p:nvPicPr>
          <p:cNvPr id="10" name="Picture 2" descr="http://www.dotpod.com.ar/wp-content/uploads/Adobe-Flash-Player-abandona-Android-a-partir-del-15-de-Agosto.jpg"/>
          <p:cNvPicPr>
            <a:picLocks noChangeAspect="1" noChangeArrowheads="1"/>
          </p:cNvPicPr>
          <p:nvPr/>
        </p:nvPicPr>
        <p:blipFill>
          <a:blip r:embed="rId2" cstate="print"/>
          <a:srcRect/>
          <a:stretch>
            <a:fillRect/>
          </a:stretch>
        </p:blipFill>
        <p:spPr bwMode="auto">
          <a:xfrm>
            <a:off x="2071670" y="5286388"/>
            <a:ext cx="985806" cy="985806"/>
          </a:xfrm>
          <a:prstGeom prst="rect">
            <a:avLst/>
          </a:prstGeom>
          <a:noFill/>
        </p:spPr>
      </p:pic>
      <p:pic>
        <p:nvPicPr>
          <p:cNvPr id="11" name="Picture 4" descr="http://1.bp.blogspot.com/_QcADEK6HYak/SVZYyUNP2II/AAAAAAAAIxk/vX5uKDZE90w/s320/winamp.png"/>
          <p:cNvPicPr>
            <a:picLocks noChangeAspect="1" noChangeArrowheads="1"/>
          </p:cNvPicPr>
          <p:nvPr/>
        </p:nvPicPr>
        <p:blipFill>
          <a:blip r:embed="rId3"/>
          <a:srcRect/>
          <a:stretch>
            <a:fillRect/>
          </a:stretch>
        </p:blipFill>
        <p:spPr bwMode="auto">
          <a:xfrm>
            <a:off x="3786182" y="5072074"/>
            <a:ext cx="1428737" cy="1428737"/>
          </a:xfrm>
          <a:prstGeom prst="rect">
            <a:avLst/>
          </a:prstGeom>
          <a:noFill/>
        </p:spPr>
      </p:pic>
      <p:pic>
        <p:nvPicPr>
          <p:cNvPr id="12" name="Picture 6" descr="http://www.audienciaelectronica.net/wp-content/uploads/2011/02/v%C3%ADdeos-de-YouTube.jpg"/>
          <p:cNvPicPr>
            <a:picLocks noChangeAspect="1" noChangeArrowheads="1"/>
          </p:cNvPicPr>
          <p:nvPr/>
        </p:nvPicPr>
        <p:blipFill>
          <a:blip r:embed="rId4"/>
          <a:srcRect/>
          <a:stretch>
            <a:fillRect/>
          </a:stretch>
        </p:blipFill>
        <p:spPr bwMode="auto">
          <a:xfrm rot="243502">
            <a:off x="6209108" y="1071546"/>
            <a:ext cx="2934892" cy="2418025"/>
          </a:xfrm>
          <a:prstGeom prst="rect">
            <a:avLst/>
          </a:prstGeom>
          <a:noFill/>
        </p:spPr>
      </p:pic>
    </p:spTree>
    <p:extLst>
      <p:ext uri="{BB962C8B-B14F-4D97-AF65-F5344CB8AC3E}">
        <p14:creationId xmlns:p14="http://schemas.microsoft.com/office/powerpoint/2010/main" val="29073340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00B0F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MOV</a:t>
            </a:r>
            <a:endParaRPr lang="es-ES" sz="4000" dirty="0">
              <a:solidFill>
                <a:schemeClr val="bg1"/>
              </a:solidFill>
              <a:latin typeface="Berlin Sans FB" pitchFamily="34" charset="0"/>
            </a:endParaRPr>
          </a:p>
        </p:txBody>
      </p:sp>
      <p:sp>
        <p:nvSpPr>
          <p:cNvPr id="5" name="4 CuadroTexto"/>
          <p:cNvSpPr txBox="1"/>
          <p:nvPr/>
        </p:nvSpPr>
        <p:spPr>
          <a:xfrm>
            <a:off x="214282" y="1357298"/>
            <a:ext cx="3714776"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2400" b="1" dirty="0" smtClean="0"/>
              <a:t>Flash Video</a:t>
            </a:r>
            <a:endParaRPr lang="es-ES" sz="2400" b="1" dirty="0"/>
          </a:p>
        </p:txBody>
      </p:sp>
      <p:sp>
        <p:nvSpPr>
          <p:cNvPr id="6" name="5 CuadroTexto"/>
          <p:cNvSpPr txBox="1"/>
          <p:nvPr/>
        </p:nvSpPr>
        <p:spPr>
          <a:xfrm>
            <a:off x="1071538" y="3861048"/>
            <a:ext cx="4786346" cy="1077218"/>
          </a:xfrm>
          <a:prstGeom prst="rect">
            <a:avLst/>
          </a:prstGeom>
          <a:noFill/>
          <a:ln w="76200">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4" y="5536374"/>
            <a:ext cx="1571636" cy="369332"/>
          </a:xfrm>
          <a:prstGeom prst="rect">
            <a:avLst/>
          </a:prstGeom>
        </p:spPr>
        <p:txBody>
          <a:bodyPr wrap="square">
            <a:spAutoFit/>
          </a:bodyPr>
          <a:lstStyle/>
          <a:p>
            <a:pPr algn="just"/>
            <a:r>
              <a:rPr lang="es-ES" dirty="0" smtClean="0"/>
              <a:t>QuickTime</a:t>
            </a:r>
            <a:endParaRPr lang="es-ES" dirty="0"/>
          </a:p>
        </p:txBody>
      </p:sp>
      <p:sp>
        <p:nvSpPr>
          <p:cNvPr id="8" name="7 Rectángulo"/>
          <p:cNvSpPr/>
          <p:nvPr/>
        </p:nvSpPr>
        <p:spPr>
          <a:xfrm rot="365796">
            <a:off x="4999674" y="5447156"/>
            <a:ext cx="1908571" cy="400110"/>
          </a:xfrm>
          <a:prstGeom prst="rect">
            <a:avLst/>
          </a:prstGeom>
        </p:spPr>
        <p:txBody>
          <a:bodyPr wrap="square">
            <a:spAutoFit/>
          </a:bodyPr>
          <a:lstStyle/>
          <a:p>
            <a:pPr algn="just"/>
            <a:r>
              <a:rPr lang="es-ES_tradnl" sz="2000" dirty="0" err="1" smtClean="0"/>
              <a:t>MoviePlayer</a:t>
            </a:r>
            <a:endParaRPr lang="es-ES" sz="2000" dirty="0"/>
          </a:p>
        </p:txBody>
      </p:sp>
      <p:sp>
        <p:nvSpPr>
          <p:cNvPr id="9" name="8 Rectángulo"/>
          <p:cNvSpPr/>
          <p:nvPr/>
        </p:nvSpPr>
        <p:spPr>
          <a:xfrm>
            <a:off x="428596" y="1928802"/>
            <a:ext cx="5295532" cy="2308324"/>
          </a:xfrm>
          <a:prstGeom prst="rect">
            <a:avLst/>
          </a:prstGeom>
        </p:spPr>
        <p:txBody>
          <a:bodyPr wrap="square">
            <a:spAutoFit/>
          </a:bodyPr>
          <a:lstStyle/>
          <a:p>
            <a:pPr algn="just"/>
            <a:r>
              <a:rPr lang="es-MX" dirty="0">
                <a:latin typeface="Berlin Sans FB" pitchFamily="34" charset="0"/>
              </a:rPr>
              <a:t>Es el formato común para las películas QuickTime, la plataforma nativa de Macintosh para películas. Tipo de archivo: Binario Puede usar un número de </a:t>
            </a:r>
            <a:r>
              <a:rPr lang="es-MX" u="sng" dirty="0">
                <a:latin typeface="Berlin Sans FB" pitchFamily="34" charset="0"/>
              </a:rPr>
              <a:t>aplicaciones</a:t>
            </a:r>
            <a:r>
              <a:rPr lang="es-MX" dirty="0">
                <a:latin typeface="Berlin Sans FB" pitchFamily="34" charset="0"/>
              </a:rPr>
              <a:t> para reproducir archivos .mov incluyendo Sparkle o MoviePlayer en Mac, y QuickTime para Windows.</a:t>
            </a:r>
            <a:r>
              <a:rPr lang="es-MX" dirty="0"/>
              <a:t/>
            </a:r>
            <a:br>
              <a:rPr lang="es-MX" dirty="0"/>
            </a:br>
            <a:r>
              <a:rPr lang="es-MX" dirty="0"/>
              <a:t/>
            </a:r>
            <a:br>
              <a:rPr lang="es-MX" dirty="0"/>
            </a:br>
            <a:endParaRPr lang="es-ES" dirty="0">
              <a:latin typeface="Berlin Sans FB" pitchFamily="34" charset="0"/>
            </a:endParaRPr>
          </a:p>
        </p:txBody>
      </p:sp>
      <p:pic>
        <p:nvPicPr>
          <p:cNvPr id="1026" name="Picture 2" descr="http://t2.gstatic.com/images?q=tbn:ANd9GcRARLl286bH7-nG6iA-8SL91iqgG14WtZJyKx641SwxyozQkp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905" y="5267741"/>
            <a:ext cx="9715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macsales.com/wp-content/uploads/2011/09/MacBluRay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475" y="5152037"/>
            <a:ext cx="1202957" cy="120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RD_6f3m7vGaqC3pBQ6RMAqsCoa9Pw4w5K2FTa_dSt49MS4ip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4" y="1163834"/>
            <a:ext cx="3106604" cy="239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2794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428604"/>
            <a:ext cx="2786082" cy="707886"/>
          </a:xfrm>
          <a:prstGeom prst="rect">
            <a:avLst/>
          </a:prstGeom>
          <a:solidFill>
            <a:srgbClr val="00B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_tradnl" sz="4000" dirty="0" smtClean="0">
                <a:solidFill>
                  <a:schemeClr val="bg1"/>
                </a:solidFill>
                <a:latin typeface="Berlin Sans FB" pitchFamily="34" charset="0"/>
              </a:rPr>
              <a:t>MP4</a:t>
            </a:r>
            <a:endParaRPr lang="es-ES" sz="4000" dirty="0">
              <a:solidFill>
                <a:schemeClr val="bg1"/>
              </a:solidFill>
              <a:latin typeface="Berlin Sans FB" pitchFamily="34" charset="0"/>
            </a:endParaRPr>
          </a:p>
        </p:txBody>
      </p:sp>
      <p:sp>
        <p:nvSpPr>
          <p:cNvPr id="6" name="5 CuadroTexto"/>
          <p:cNvSpPr txBox="1"/>
          <p:nvPr/>
        </p:nvSpPr>
        <p:spPr>
          <a:xfrm>
            <a:off x="1231920" y="4074819"/>
            <a:ext cx="4786346" cy="1077218"/>
          </a:xfrm>
          <a:prstGeom prst="rect">
            <a:avLst/>
          </a:prstGeom>
          <a:noFill/>
          <a:ln w="76200">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dirty="0" smtClean="0">
                <a:solidFill>
                  <a:schemeClr val="bg1"/>
                </a:solidFill>
                <a:latin typeface="Berlin Sans FB" pitchFamily="34" charset="0"/>
              </a:rPr>
              <a:t>Software donde se puede reproducir:</a:t>
            </a:r>
            <a:endParaRPr lang="es-ES" sz="3200" dirty="0">
              <a:solidFill>
                <a:schemeClr val="bg1"/>
              </a:solidFill>
              <a:latin typeface="Berlin Sans FB" pitchFamily="34" charset="0"/>
            </a:endParaRPr>
          </a:p>
        </p:txBody>
      </p:sp>
      <p:sp>
        <p:nvSpPr>
          <p:cNvPr id="7" name="6 Rectángulo"/>
          <p:cNvSpPr/>
          <p:nvPr/>
        </p:nvSpPr>
        <p:spPr>
          <a:xfrm rot="21191614">
            <a:off x="518203" y="5421055"/>
            <a:ext cx="1571636" cy="923330"/>
          </a:xfrm>
          <a:prstGeom prst="rect">
            <a:avLst/>
          </a:prstGeom>
        </p:spPr>
        <p:txBody>
          <a:bodyPr wrap="square">
            <a:spAutoFit/>
          </a:bodyPr>
          <a:lstStyle/>
          <a:p>
            <a:pPr algn="ctr"/>
            <a:r>
              <a:rPr lang="es-ES" dirty="0" smtClean="0"/>
              <a:t>Media Player </a:t>
            </a:r>
            <a:r>
              <a:rPr lang="es-ES" dirty="0" err="1" smtClean="0"/>
              <a:t>Classic</a:t>
            </a:r>
            <a:endParaRPr lang="es-ES" dirty="0"/>
          </a:p>
        </p:txBody>
      </p:sp>
      <p:sp>
        <p:nvSpPr>
          <p:cNvPr id="8" name="7 Rectángulo"/>
          <p:cNvSpPr/>
          <p:nvPr/>
        </p:nvSpPr>
        <p:spPr>
          <a:xfrm rot="365796">
            <a:off x="4995785" y="5528775"/>
            <a:ext cx="1908571" cy="707886"/>
          </a:xfrm>
          <a:prstGeom prst="rect">
            <a:avLst/>
          </a:prstGeom>
        </p:spPr>
        <p:txBody>
          <a:bodyPr wrap="square">
            <a:spAutoFit/>
          </a:bodyPr>
          <a:lstStyle/>
          <a:p>
            <a:pPr algn="ctr"/>
            <a:r>
              <a:rPr lang="es-ES_tradnl" sz="2000" dirty="0" smtClean="0"/>
              <a:t>VLC Media Player</a:t>
            </a:r>
            <a:endParaRPr lang="es-ES" sz="2000" dirty="0"/>
          </a:p>
        </p:txBody>
      </p:sp>
      <p:sp>
        <p:nvSpPr>
          <p:cNvPr id="9" name="8 Rectángulo"/>
          <p:cNvSpPr/>
          <p:nvPr/>
        </p:nvSpPr>
        <p:spPr>
          <a:xfrm>
            <a:off x="428596" y="1928802"/>
            <a:ext cx="5295532" cy="2585323"/>
          </a:xfrm>
          <a:prstGeom prst="rect">
            <a:avLst/>
          </a:prstGeom>
        </p:spPr>
        <p:txBody>
          <a:bodyPr wrap="square">
            <a:spAutoFit/>
          </a:bodyPr>
          <a:lstStyle/>
          <a:p>
            <a:pPr algn="just"/>
            <a:r>
              <a:rPr lang="es-MX" dirty="0">
                <a:latin typeface="Berlin Sans FB" pitchFamily="34" charset="0"/>
              </a:rPr>
              <a:t>es un formato de codificación de audio asociado a la extensión mp4.</a:t>
            </a:r>
            <a:r>
              <a:rPr lang="es-MX" i="1" dirty="0">
                <a:latin typeface="Berlin Sans FB" pitchFamily="34" charset="0"/>
              </a:rPr>
              <a:t>MPEG4</a:t>
            </a:r>
            <a:r>
              <a:rPr lang="es-MX" dirty="0">
                <a:latin typeface="Berlin Sans FB" pitchFamily="34" charset="0"/>
              </a:rPr>
              <a:t> es un códec estándar internacional de vídeo creado especialmente para la web</a:t>
            </a:r>
            <a:r>
              <a:rPr lang="es-MX" dirty="0" smtClean="0">
                <a:latin typeface="Berlin Sans FB" pitchFamily="34" charset="0"/>
              </a:rPr>
              <a:t>. </a:t>
            </a:r>
            <a:r>
              <a:rPr lang="es-MX" dirty="0">
                <a:latin typeface="Berlin Sans FB" pitchFamily="34" charset="0"/>
              </a:rPr>
              <a:t>Es un algoritmo de compresión que codifica datos audio vídeo optimizando su calidad de almacenamiento, codificación y </a:t>
            </a:r>
            <a:r>
              <a:rPr lang="es-MX" dirty="0" smtClean="0">
                <a:latin typeface="Berlin Sans FB" pitchFamily="34" charset="0"/>
              </a:rPr>
              <a:t>distribución en redes. </a:t>
            </a:r>
            <a:r>
              <a:rPr lang="es-MX" dirty="0">
                <a:latin typeface="Berlin Sans FB" pitchFamily="34" charset="0"/>
              </a:rPr>
              <a:t>Un archivo de </a:t>
            </a:r>
            <a:r>
              <a:rPr lang="es-MX" b="1" dirty="0">
                <a:latin typeface="Berlin Sans FB" pitchFamily="34" charset="0"/>
              </a:rPr>
              <a:t>MP4</a:t>
            </a:r>
            <a:r>
              <a:rPr lang="es-MX" dirty="0">
                <a:latin typeface="Berlin Sans FB" pitchFamily="34" charset="0"/>
              </a:rPr>
              <a:t> lleva audio </a:t>
            </a:r>
            <a:r>
              <a:rPr lang="es-MX" dirty="0" smtClean="0">
                <a:latin typeface="Berlin Sans FB" pitchFamily="34" charset="0"/>
              </a:rPr>
              <a:t>y video.</a:t>
            </a:r>
            <a:r>
              <a:rPr lang="es-MX" dirty="0"/>
              <a:t/>
            </a:r>
            <a:br>
              <a:rPr lang="es-MX" dirty="0"/>
            </a:br>
            <a:r>
              <a:rPr lang="es-MX" dirty="0"/>
              <a:t/>
            </a:r>
            <a:br>
              <a:rPr lang="es-MX" dirty="0"/>
            </a:br>
            <a:endParaRPr lang="es-ES" dirty="0">
              <a:latin typeface="Berlin Sans FB" pitchFamily="34" charset="0"/>
            </a:endParaRPr>
          </a:p>
        </p:txBody>
      </p:sp>
      <p:pic>
        <p:nvPicPr>
          <p:cNvPr id="2050" name="Picture 2" descr="http://t0.gstatic.com/images?q=tbn:ANd9GcSIBSMfvR_8-v8xngl49Bi_PIcd5_lsycNJET8uVajzt3-NfLY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48" y="5346937"/>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desdelinux.net/wp-content/uploads/2012/11/v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58" y="5236200"/>
            <a:ext cx="1111491" cy="1111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_gFuHLO3NEn0/TI73FyaAi5I/AAAAAAAAABs/sU9IDbQT3p0/s1600/8gb_mp4_nano_II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070" y="530408"/>
            <a:ext cx="2736752" cy="25771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reemp4converter.info/images/scre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8974">
            <a:off x="6660232" y="3387334"/>
            <a:ext cx="1825554" cy="17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251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629</TotalTime>
  <Words>340</Words>
  <Application>Microsoft Office PowerPoint</Application>
  <PresentationFormat>Carta (216 x 279 mm)</PresentationFormat>
  <Paragraphs>72</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Aspecto</vt:lpstr>
      <vt:lpstr>Extensiones  de Video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Extensiones  de Video</dc:title>
  <dc:creator>COMPUTO</dc:creator>
  <cp:lastModifiedBy>pc</cp:lastModifiedBy>
  <cp:revision>24</cp:revision>
  <dcterms:created xsi:type="dcterms:W3CDTF">2013-02-07T17:42:22Z</dcterms:created>
  <dcterms:modified xsi:type="dcterms:W3CDTF">2013-02-12T03:03:06Z</dcterms:modified>
</cp:coreProperties>
</file>